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74" r:id="rId9"/>
    <p:sldId id="267" r:id="rId10"/>
    <p:sldId id="262" r:id="rId11"/>
    <p:sldId id="263" r:id="rId12"/>
    <p:sldId id="264" r:id="rId13"/>
    <p:sldId id="271" r:id="rId14"/>
    <p:sldId id="265" r:id="rId15"/>
    <p:sldId id="272" r:id="rId16"/>
    <p:sldId id="276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4631"/>
  </p:normalViewPr>
  <p:slideViewPr>
    <p:cSldViewPr snapToGrid="0" snapToObjects="1">
      <p:cViewPr varScale="1">
        <p:scale>
          <a:sx n="84" d="100"/>
          <a:sy n="84" d="100"/>
        </p:scale>
        <p:origin x="-8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F843-353F-1E4F-A141-972191F59A5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413D0-12C6-8C4C-8BA8-88364573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73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F843-353F-1E4F-A141-972191F59A5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413D0-12C6-8C4C-8BA8-88364573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69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F843-353F-1E4F-A141-972191F59A5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413D0-12C6-8C4C-8BA8-88364573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19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F843-353F-1E4F-A141-972191F59A5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413D0-12C6-8C4C-8BA8-88364573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7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F843-353F-1E4F-A141-972191F59A5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413D0-12C6-8C4C-8BA8-88364573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86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F843-353F-1E4F-A141-972191F59A5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413D0-12C6-8C4C-8BA8-88364573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44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F843-353F-1E4F-A141-972191F59A5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413D0-12C6-8C4C-8BA8-88364573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8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F843-353F-1E4F-A141-972191F59A5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413D0-12C6-8C4C-8BA8-88364573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82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F843-353F-1E4F-A141-972191F59A5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413D0-12C6-8C4C-8BA8-88364573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4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F843-353F-1E4F-A141-972191F59A5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413D0-12C6-8C4C-8BA8-88364573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9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F843-353F-1E4F-A141-972191F59A5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413D0-12C6-8C4C-8BA8-88364573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6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FF843-353F-1E4F-A141-972191F59A5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413D0-12C6-8C4C-8BA8-88364573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3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4" Type="http://schemas.openxmlformats.org/officeDocument/2006/relationships/video" Target="../media/media3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0256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Atypical chest pain, atypical perfusion CMR </a:t>
            </a:r>
            <a:r>
              <a:rPr lang="en-US" sz="4800" b="1" dirty="0" smtClean="0">
                <a:solidFill>
                  <a:srgbClr val="FF0000"/>
                </a:solidFill>
              </a:rPr>
              <a:t>scan</a:t>
            </a:r>
            <a:r>
              <a:rPr lang="en-GB" sz="4800" dirty="0">
                <a:solidFill>
                  <a:srgbClr val="FF0000"/>
                </a:solidFill>
              </a:rPr>
              <a:t/>
            </a:r>
            <a:br>
              <a:rPr lang="en-GB" sz="4800" dirty="0">
                <a:solidFill>
                  <a:srgbClr val="FF0000"/>
                </a:solidFill>
              </a:rPr>
            </a:b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821" y="2559537"/>
            <a:ext cx="9014179" cy="2349319"/>
          </a:xfrm>
        </p:spPr>
        <p:txBody>
          <a:bodyPr>
            <a:normAutofit fontScale="92500" lnSpcReduction="10000"/>
          </a:bodyPr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Dr Heerajnarain Bulluck</a:t>
            </a:r>
          </a:p>
          <a:p>
            <a:r>
              <a:rPr lang="en-GB" sz="2600" dirty="0" smtClean="0">
                <a:solidFill>
                  <a:schemeClr val="tx1"/>
                </a:solidFill>
              </a:rPr>
              <a:t>10/12/2016</a:t>
            </a:r>
            <a:endParaRPr lang="en-GB" sz="2600" dirty="0" smtClean="0">
              <a:solidFill>
                <a:schemeClr val="tx1"/>
              </a:solidFill>
            </a:endParaRPr>
          </a:p>
          <a:p>
            <a:endParaRPr lang="en-GB" sz="2600" dirty="0" smtClean="0">
              <a:solidFill>
                <a:schemeClr val="tx1"/>
              </a:solidFill>
            </a:endParaRPr>
          </a:p>
          <a:p>
            <a:r>
              <a:rPr lang="en-GB" sz="2600" dirty="0" smtClean="0">
                <a:solidFill>
                  <a:srgbClr val="0000FF"/>
                </a:solidFill>
              </a:rPr>
              <a:t>JCR 2016, </a:t>
            </a:r>
            <a:r>
              <a:rPr lang="en-GB" sz="2600" dirty="0" err="1" smtClean="0">
                <a:solidFill>
                  <a:srgbClr val="0000FF"/>
                </a:solidFill>
              </a:rPr>
              <a:t>Busan</a:t>
            </a:r>
            <a:endParaRPr lang="en-GB" sz="2600" dirty="0" smtClean="0">
              <a:solidFill>
                <a:srgbClr val="0000FF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090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Repeat cine – 1 hour later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sa_cine2-AllSlicesMultiview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1580257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Repeat rest perfusion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Rest2_MOCO-AllSlicesMultiview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56499" b="56854"/>
          <a:stretch/>
        </p:blipFill>
        <p:spPr>
          <a:xfrm>
            <a:off x="485743" y="2256570"/>
            <a:ext cx="2702536" cy="2680476"/>
          </a:xfrm>
        </p:spPr>
      </p:pic>
      <p:pic>
        <p:nvPicPr>
          <p:cNvPr id="5" name="Rest2_MOCO-AllSlicesMultivie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9370" r="7433" b="56854"/>
          <a:stretch/>
        </p:blipFill>
        <p:spPr>
          <a:xfrm>
            <a:off x="3198127" y="2256570"/>
            <a:ext cx="2683681" cy="2680476"/>
          </a:xfrm>
          <a:prstGeom prst="rect">
            <a:avLst/>
          </a:prstGeom>
        </p:spPr>
      </p:pic>
      <p:pic>
        <p:nvPicPr>
          <p:cNvPr id="6" name="Rest2_MOCO-AllSlicesMultivie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0000" r="56520" b="6854"/>
          <a:stretch/>
        </p:blipFill>
        <p:spPr>
          <a:xfrm>
            <a:off x="5881808" y="2256570"/>
            <a:ext cx="2701247" cy="268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97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LGE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Screen Shot 2016-01-23 at 16.30.56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741531"/>
            <a:ext cx="5326376" cy="3801261"/>
          </a:xfrm>
        </p:spPr>
      </p:pic>
      <p:pic>
        <p:nvPicPr>
          <p:cNvPr id="8" name="Picture 7" descr="Screen Shot 2015-08-21 at 21.12.04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9282" y="1741531"/>
            <a:ext cx="2982594" cy="2116868"/>
          </a:xfrm>
          <a:prstGeom prst="rect">
            <a:avLst/>
          </a:prstGeom>
        </p:spPr>
      </p:pic>
      <p:pic>
        <p:nvPicPr>
          <p:cNvPr id="9" name="Picture 8" descr="Screen Shot 2015-08-21 at 21.19.08.pn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414" t="21738" r="3798" b="17195"/>
          <a:stretch/>
        </p:blipFill>
        <p:spPr>
          <a:xfrm>
            <a:off x="5779282" y="3858399"/>
            <a:ext cx="2982593" cy="1684393"/>
          </a:xfrm>
          <a:prstGeom prst="rect">
            <a:avLst/>
          </a:prstGeom>
        </p:spPr>
      </p:pic>
      <p:sp>
        <p:nvSpPr>
          <p:cNvPr id="10" name="Left Arrow 9"/>
          <p:cNvSpPr/>
          <p:nvPr/>
        </p:nvSpPr>
        <p:spPr>
          <a:xfrm rot="1901922">
            <a:off x="8623645" y="2813956"/>
            <a:ext cx="362088" cy="10044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901922">
            <a:off x="8527774" y="5440094"/>
            <a:ext cx="360000" cy="720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5232751" flipV="1">
            <a:off x="4899145" y="5165126"/>
            <a:ext cx="360000" cy="1080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4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Discussion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 descr="Screen Shot 2016-01-30 at 04.44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388" y="2064819"/>
            <a:ext cx="3616876" cy="1592135"/>
          </a:xfrm>
          <a:prstGeom prst="rect">
            <a:avLst/>
          </a:prstGeom>
        </p:spPr>
      </p:pic>
      <p:pic>
        <p:nvPicPr>
          <p:cNvPr id="8" name="Picture 7" descr="Screen Shot 2016-01-30 at 04.42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9" y="2259385"/>
            <a:ext cx="4884288" cy="1397569"/>
          </a:xfrm>
          <a:prstGeom prst="rect">
            <a:avLst/>
          </a:prstGeom>
        </p:spPr>
      </p:pic>
      <p:pic>
        <p:nvPicPr>
          <p:cNvPr id="9" name="Picture 8" descr="Screen Shot 2016-01-30 at 04.34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4" y="3833001"/>
            <a:ext cx="4403753" cy="2077668"/>
          </a:xfrm>
          <a:prstGeom prst="rect">
            <a:avLst/>
          </a:prstGeom>
        </p:spPr>
      </p:pic>
      <p:pic>
        <p:nvPicPr>
          <p:cNvPr id="10" name="Picture 9" descr="Screen Shot 2016-01-30 at 04.49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442" y="4107915"/>
            <a:ext cx="4417558" cy="210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6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Discussion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his </a:t>
            </a:r>
            <a:r>
              <a:rPr lang="en-US" dirty="0"/>
              <a:t>is the first </a:t>
            </a:r>
            <a:r>
              <a:rPr lang="en-US" dirty="0" smtClean="0"/>
              <a:t>reported case </a:t>
            </a:r>
            <a:r>
              <a:rPr lang="en-US" dirty="0"/>
              <a:t>of acute coronary artery spasm captured on resting CMR perfusion </a:t>
            </a:r>
            <a:r>
              <a:rPr lang="en-US" dirty="0" smtClean="0"/>
              <a:t>imaging</a:t>
            </a:r>
            <a:endParaRPr lang="en-US" dirty="0"/>
          </a:p>
          <a:p>
            <a:r>
              <a:rPr lang="en-US" dirty="0" smtClean="0"/>
              <a:t>Mechanism unclear - ?cessation of adenosine could </a:t>
            </a:r>
            <a:r>
              <a:rPr lang="en-US" dirty="0"/>
              <a:t>plausibly induce rebound increase in sympathetic tone in those subjects predisposed coronary artery </a:t>
            </a:r>
            <a:r>
              <a:rPr lang="en-US" dirty="0" smtClean="0"/>
              <a:t>spasm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6490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Coronary artery spasm/ </a:t>
            </a:r>
            <a:r>
              <a:rPr lang="en-US" dirty="0" err="1" smtClean="0">
                <a:solidFill>
                  <a:srgbClr val="FF0000"/>
                </a:solidFill>
              </a:rPr>
              <a:t>vasospastic</a:t>
            </a:r>
            <a:r>
              <a:rPr lang="en-US" dirty="0" smtClean="0">
                <a:solidFill>
                  <a:srgbClr val="FF0000"/>
                </a:solidFill>
              </a:rPr>
              <a:t> angina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8846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Severe chest pain, usually without physical effort and with a </a:t>
            </a:r>
            <a:r>
              <a:rPr lang="en-US" dirty="0" smtClean="0"/>
              <a:t>concurrent ECG </a:t>
            </a:r>
            <a:r>
              <a:rPr lang="en-US" dirty="0"/>
              <a:t>showing transient ST </a:t>
            </a:r>
            <a:r>
              <a:rPr lang="en-US" dirty="0" smtClean="0"/>
              <a:t>elevation</a:t>
            </a:r>
          </a:p>
          <a:p>
            <a:r>
              <a:rPr lang="en-US" dirty="0" smtClean="0"/>
              <a:t>Mechanism: vagal withdrawal/ a </a:t>
            </a:r>
            <a:r>
              <a:rPr lang="en-US" dirty="0"/>
              <a:t>change in sympathetic </a:t>
            </a:r>
            <a:r>
              <a:rPr lang="en-US" dirty="0" smtClean="0"/>
              <a:t>activity/ abnormalities in the smooth muscle  K</a:t>
            </a:r>
            <a:r>
              <a:rPr lang="en-US" baseline="-25000" dirty="0" smtClean="0"/>
              <a:t>ATP</a:t>
            </a:r>
            <a:r>
              <a:rPr lang="en-US" dirty="0" smtClean="0"/>
              <a:t> channel / endothelial dysfunction</a:t>
            </a:r>
          </a:p>
          <a:p>
            <a:r>
              <a:rPr lang="en-US" dirty="0" smtClean="0"/>
              <a:t>Risk factors: Illicit drug use/ smoking/ genetic predisposition</a:t>
            </a:r>
          </a:p>
          <a:p>
            <a:r>
              <a:rPr lang="en-US" dirty="0" smtClean="0"/>
              <a:t>Treatment: calcium channel blockers/ nitrates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48875" y="6488668"/>
            <a:ext cx="439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Stern et al, Circulation.</a:t>
            </a:r>
            <a:r>
              <a:rPr lang="is-IS" dirty="0" smtClean="0"/>
              <a:t>2009</a:t>
            </a:r>
            <a:r>
              <a:rPr lang="is-IS" dirty="0"/>
              <a:t>; 119: 2531-2534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755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chemic casca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41" y="1221065"/>
            <a:ext cx="5974401" cy="55076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Ischaemic cascade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668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76241" y="4358105"/>
            <a:ext cx="3111029" cy="1470025"/>
          </a:xfrm>
        </p:spPr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792545" y="154217"/>
            <a:ext cx="4007206" cy="4622568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4400" dirty="0" smtClean="0">
                <a:solidFill>
                  <a:srgbClr val="FF0000"/>
                </a:solidFill>
              </a:rPr>
              <a:t>Acknowledgement 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Dr Gabriella </a:t>
            </a:r>
            <a:r>
              <a:rPr lang="en-US" dirty="0" err="1" smtClean="0">
                <a:solidFill>
                  <a:schemeClr val="tx1"/>
                </a:solidFill>
              </a:rPr>
              <a:t>Captur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	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Dr </a:t>
            </a:r>
            <a:r>
              <a:rPr lang="en-US" dirty="0" err="1" smtClean="0">
                <a:solidFill>
                  <a:schemeClr val="tx1"/>
                </a:solidFill>
              </a:rPr>
              <a:t>Anish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N </a:t>
            </a:r>
            <a:r>
              <a:rPr lang="en-US" dirty="0" err="1" smtClean="0">
                <a:solidFill>
                  <a:schemeClr val="tx1"/>
                </a:solidFill>
              </a:rPr>
              <a:t>Bhuva</a:t>
            </a:r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Dr Andrew </a:t>
            </a:r>
            <a:r>
              <a:rPr lang="en-US" dirty="0" err="1" smtClean="0">
                <a:solidFill>
                  <a:schemeClr val="tx1"/>
                </a:solidFill>
              </a:rPr>
              <a:t>D’Silva</a:t>
            </a:r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Dr Charlotte Manisty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Prof James </a:t>
            </a:r>
            <a:r>
              <a:rPr lang="en-US" dirty="0">
                <a:solidFill>
                  <a:schemeClr val="tx1"/>
                </a:solidFill>
              </a:rPr>
              <a:t>C </a:t>
            </a:r>
            <a:r>
              <a:rPr lang="en-US" dirty="0" smtClean="0">
                <a:solidFill>
                  <a:schemeClr val="tx1"/>
                </a:solidFill>
              </a:rPr>
              <a:t>Moon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Prof Charles Knight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Prof Steffen </a:t>
            </a:r>
            <a:r>
              <a:rPr lang="en-US" dirty="0">
                <a:solidFill>
                  <a:schemeClr val="tx1"/>
                </a:solidFill>
              </a:rPr>
              <a:t>Petersen</a:t>
            </a:r>
            <a:r>
              <a:rPr lang="en-GB" dirty="0">
                <a:solidFill>
                  <a:schemeClr val="tx1"/>
                </a:solidFill>
              </a:rPr>
              <a:t/>
            </a:r>
            <a:br>
              <a:rPr lang="en-GB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3440"/>
            <a:ext cx="3445094" cy="592469"/>
          </a:xfrm>
          <a:prstGeom prst="rect">
            <a:avLst/>
          </a:prstGeom>
        </p:spPr>
      </p:pic>
      <p:pic>
        <p:nvPicPr>
          <p:cNvPr id="2" name="Picture 1" descr="Screen Shot 2016-01-25 at 15.44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445094" cy="22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4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Clinical case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8712"/>
            <a:ext cx="8229600" cy="520476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48 </a:t>
            </a:r>
            <a:r>
              <a:rPr lang="en-US" dirty="0"/>
              <a:t>year-old </a:t>
            </a:r>
            <a:r>
              <a:rPr lang="en-US" dirty="0" smtClean="0"/>
              <a:t>lady, referred </a:t>
            </a:r>
            <a:r>
              <a:rPr lang="en-US" dirty="0"/>
              <a:t>for adenosine perfusion CMR </a:t>
            </a:r>
          </a:p>
          <a:p>
            <a:endParaRPr lang="en-US" dirty="0"/>
          </a:p>
          <a:p>
            <a:r>
              <a:rPr lang="en-US" dirty="0"/>
              <a:t>C</a:t>
            </a:r>
            <a:r>
              <a:rPr lang="en-US" dirty="0" smtClean="0"/>
              <a:t>entral chest tightness mainly occurring at rest</a:t>
            </a:r>
            <a:r>
              <a:rPr lang="en-US" dirty="0"/>
              <a:t> </a:t>
            </a:r>
            <a:r>
              <a:rPr lang="en-US" dirty="0" smtClean="0"/>
              <a:t>and relieved by </a:t>
            </a:r>
            <a:r>
              <a:rPr lang="en-US" dirty="0"/>
              <a:t>nitroglycerin </a:t>
            </a:r>
            <a:r>
              <a:rPr lang="en-US" dirty="0" smtClean="0"/>
              <a:t>spray</a:t>
            </a:r>
          </a:p>
          <a:p>
            <a:endParaRPr lang="en-US" dirty="0" smtClean="0"/>
          </a:p>
          <a:p>
            <a:r>
              <a:rPr lang="en-US" dirty="0" smtClean="0"/>
              <a:t>PMH: </a:t>
            </a:r>
            <a:r>
              <a:rPr lang="en-US" dirty="0"/>
              <a:t>diabetes, </a:t>
            </a:r>
            <a:r>
              <a:rPr lang="en-US" dirty="0" smtClean="0"/>
              <a:t>dyslipidemia, PCI to LAD 10 years ago following a myocardial infarction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One </a:t>
            </a:r>
            <a:r>
              <a:rPr lang="en-US" dirty="0"/>
              <a:t>hospital admission with troponin negative chest pain and underwent coronary </a:t>
            </a:r>
            <a:r>
              <a:rPr lang="en-US" dirty="0" smtClean="0"/>
              <a:t>angiography: non</a:t>
            </a:r>
            <a:r>
              <a:rPr lang="en-US" dirty="0"/>
              <a:t>-obstructive LAD disease – but she was advised to </a:t>
            </a:r>
            <a:r>
              <a:rPr lang="en-US" dirty="0" smtClean="0"/>
              <a:t>attend </a:t>
            </a:r>
            <a:r>
              <a:rPr lang="en-US" dirty="0"/>
              <a:t>for perfusion </a:t>
            </a:r>
            <a:r>
              <a:rPr lang="en-US" dirty="0" smtClean="0"/>
              <a:t>CMR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50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CMR perfusion scan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Adenosine was infused at a rate of 140mcg/kg/min for 4 minutes with </a:t>
            </a:r>
            <a:r>
              <a:rPr lang="en-US" dirty="0" smtClean="0"/>
              <a:t>heart </a:t>
            </a:r>
            <a:r>
              <a:rPr lang="en-US" dirty="0"/>
              <a:t>rate increase from 85 to 120bpm, symptoms of dyspnea, hot flush and </a:t>
            </a:r>
            <a:r>
              <a:rPr lang="en-US" dirty="0" smtClean="0"/>
              <a:t>nausea. </a:t>
            </a:r>
          </a:p>
        </p:txBody>
      </p:sp>
    </p:spTree>
    <p:extLst>
      <p:ext uri="{BB962C8B-B14F-4D97-AF65-F5344CB8AC3E}">
        <p14:creationId xmlns:p14="http://schemas.microsoft.com/office/powerpoint/2010/main" val="2577353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42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Stress Perfusion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STRESS_MOCO-AllSlicesMultiview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r="56150" b="63751"/>
          <a:stretch/>
        </p:blipFill>
        <p:spPr>
          <a:xfrm>
            <a:off x="300681" y="2080821"/>
            <a:ext cx="2892511" cy="2391039"/>
          </a:xfrm>
        </p:spPr>
      </p:pic>
      <p:pic>
        <p:nvPicPr>
          <p:cNvPr id="8" name="STRESS_MOCO-AllSlicesMultivie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50316" r="6747" b="63705"/>
          <a:stretch/>
        </p:blipFill>
        <p:spPr>
          <a:xfrm>
            <a:off x="3193191" y="2078173"/>
            <a:ext cx="2831793" cy="2393687"/>
          </a:xfrm>
          <a:prstGeom prst="rect">
            <a:avLst/>
          </a:prstGeom>
        </p:spPr>
      </p:pic>
      <p:pic>
        <p:nvPicPr>
          <p:cNvPr id="9" name="STRESS_MOCO-AllSlicesMultivie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1" t="49917" r="57976" b="13610"/>
          <a:stretch/>
        </p:blipFill>
        <p:spPr>
          <a:xfrm>
            <a:off x="6027686" y="2078172"/>
            <a:ext cx="2773577" cy="239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70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Cines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sa_cine-AllSlicesMultiview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/>
          </a:blip>
          <a:stretch>
            <a:fillRect/>
          </a:stretch>
        </p:blipFill>
        <p:spPr>
          <a:xfrm>
            <a:off x="2083528" y="1417638"/>
            <a:ext cx="4866335" cy="4866335"/>
          </a:xfrm>
        </p:spPr>
      </p:pic>
    </p:spTree>
    <p:extLst>
      <p:ext uri="{BB962C8B-B14F-4D97-AF65-F5344CB8AC3E}">
        <p14:creationId xmlns:p14="http://schemas.microsoft.com/office/powerpoint/2010/main" val="1343032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Rest Perfusion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REST_MOCO-AllSlicesMultiview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r="54200" b="59591"/>
          <a:stretch/>
        </p:blipFill>
        <p:spPr>
          <a:xfrm>
            <a:off x="357303" y="1914116"/>
            <a:ext cx="2916142" cy="2572879"/>
          </a:xfrm>
        </p:spPr>
      </p:pic>
      <p:pic>
        <p:nvPicPr>
          <p:cNvPr id="5" name="REST_MOCO-AllSlicesMultivie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50316" r="5036" b="59591"/>
          <a:stretch/>
        </p:blipFill>
        <p:spPr>
          <a:xfrm>
            <a:off x="3259990" y="1914116"/>
            <a:ext cx="2842782" cy="2572879"/>
          </a:xfrm>
          <a:prstGeom prst="rect">
            <a:avLst/>
          </a:prstGeom>
        </p:spPr>
      </p:pic>
      <p:pic>
        <p:nvPicPr>
          <p:cNvPr id="6" name="REST_MOCO-AllSlicesMultivie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t="50000" r="57623" b="9591"/>
          <a:stretch/>
        </p:blipFill>
        <p:spPr>
          <a:xfrm>
            <a:off x="6102772" y="1914116"/>
            <a:ext cx="2698196" cy="257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25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Questions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going on?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would you do next?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922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TRESS_MOCO-AllSlicesMultiview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r="56150" b="63751"/>
          <a:stretch/>
        </p:blipFill>
        <p:spPr>
          <a:xfrm>
            <a:off x="300681" y="854251"/>
            <a:ext cx="2892511" cy="2391039"/>
          </a:xfrm>
        </p:spPr>
      </p:pic>
      <p:pic>
        <p:nvPicPr>
          <p:cNvPr id="8" name="STRESS_MOCO-AllSlicesMultivie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50316" r="6747" b="63705"/>
          <a:stretch/>
        </p:blipFill>
        <p:spPr>
          <a:xfrm>
            <a:off x="3193191" y="851603"/>
            <a:ext cx="2831793" cy="2393687"/>
          </a:xfrm>
          <a:prstGeom prst="rect">
            <a:avLst/>
          </a:prstGeom>
        </p:spPr>
      </p:pic>
      <p:pic>
        <p:nvPicPr>
          <p:cNvPr id="9" name="STRESS_MOCO-AllSlicesMultivie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1" t="49917" r="57976" b="13610"/>
          <a:stretch/>
        </p:blipFill>
        <p:spPr>
          <a:xfrm>
            <a:off x="6027686" y="851602"/>
            <a:ext cx="2773577" cy="2393687"/>
          </a:xfrm>
          <a:prstGeom prst="rect">
            <a:avLst/>
          </a:prstGeom>
        </p:spPr>
      </p:pic>
      <p:pic>
        <p:nvPicPr>
          <p:cNvPr id="10" name="REST_MOCO-AllSlicesMultiview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>
            <a:lum bright="20000" contrast="20000"/>
          </a:blip>
          <a:srcRect r="54200" b="59591"/>
          <a:stretch/>
        </p:blipFill>
        <p:spPr>
          <a:xfrm>
            <a:off x="340702" y="3762521"/>
            <a:ext cx="2916142" cy="2572879"/>
          </a:xfrm>
          <a:prstGeom prst="rect">
            <a:avLst/>
          </a:prstGeom>
        </p:spPr>
      </p:pic>
      <p:pic>
        <p:nvPicPr>
          <p:cNvPr id="11" name="REST_MOCO-AllSlicesMultiview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>
            <a:lum bright="20000" contrast="20000"/>
          </a:blip>
          <a:srcRect l="50316" r="5036" b="59591"/>
          <a:stretch/>
        </p:blipFill>
        <p:spPr>
          <a:xfrm>
            <a:off x="3243389" y="3762521"/>
            <a:ext cx="2842782" cy="2572879"/>
          </a:xfrm>
          <a:prstGeom prst="rect">
            <a:avLst/>
          </a:prstGeom>
        </p:spPr>
      </p:pic>
      <p:pic>
        <p:nvPicPr>
          <p:cNvPr id="12" name="REST_MOCO-AllSlicesMultiview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>
            <a:lum bright="20000" contrast="20000"/>
          </a:blip>
          <a:srcRect t="50000" r="57623" b="9591"/>
          <a:stretch/>
        </p:blipFill>
        <p:spPr>
          <a:xfrm>
            <a:off x="6086171" y="3762521"/>
            <a:ext cx="2698196" cy="257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46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5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51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0992"/>
            <a:ext cx="8229600" cy="5755171"/>
          </a:xfrm>
        </p:spPr>
        <p:txBody>
          <a:bodyPr/>
          <a:lstStyle/>
          <a:p>
            <a:r>
              <a:rPr lang="en-US" dirty="0" smtClean="0"/>
              <a:t>Checked patient: started being symptomatic</a:t>
            </a:r>
          </a:p>
          <a:p>
            <a:r>
              <a:rPr lang="en-US" dirty="0" smtClean="0"/>
              <a:t>Taken out of the scanner</a:t>
            </a:r>
          </a:p>
          <a:p>
            <a:r>
              <a:rPr lang="en-US" dirty="0" smtClean="0"/>
              <a:t>GTN spray</a:t>
            </a:r>
          </a:p>
          <a:p>
            <a:r>
              <a:rPr lang="en-US" dirty="0" smtClean="0"/>
              <a:t>ECG – 10 minutes later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Screen Shot 2016-01-25 at 15.59.32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98" y="3250564"/>
            <a:ext cx="6018698" cy="274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9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294</Words>
  <Application>Microsoft Macintosh PowerPoint</Application>
  <PresentationFormat>On-screen Show (4:3)</PresentationFormat>
  <Paragraphs>55</Paragraphs>
  <Slides>17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Atypical chest pain, atypical perfusion CMR scan </vt:lpstr>
      <vt:lpstr>Clinical case</vt:lpstr>
      <vt:lpstr>CMR perfusion scan</vt:lpstr>
      <vt:lpstr>Stress Perfusion</vt:lpstr>
      <vt:lpstr>Cines</vt:lpstr>
      <vt:lpstr>Rest Perfusion</vt:lpstr>
      <vt:lpstr>Questions</vt:lpstr>
      <vt:lpstr>PowerPoint Presentation</vt:lpstr>
      <vt:lpstr>PowerPoint Presentation</vt:lpstr>
      <vt:lpstr>Repeat cine – 1 hour later</vt:lpstr>
      <vt:lpstr>Repeat rest perfusion</vt:lpstr>
      <vt:lpstr>LGE</vt:lpstr>
      <vt:lpstr>Discussion</vt:lpstr>
      <vt:lpstr>Discussion</vt:lpstr>
      <vt:lpstr>Coronary artery spasm/ vasospastic angina</vt:lpstr>
      <vt:lpstr>Ischaemic cascade</vt:lpstr>
      <vt:lpstr>Thanks!</vt:lpstr>
    </vt:vector>
  </TitlesOfParts>
  <Company>UCL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Atypical chest pain, atypical perfusion CMR scan </dc:title>
  <dc:creator>Heeraj Bulluck</dc:creator>
  <cp:lastModifiedBy>Heeraj Bulluck</cp:lastModifiedBy>
  <cp:revision>41</cp:revision>
  <dcterms:created xsi:type="dcterms:W3CDTF">2016-01-23T15:38:52Z</dcterms:created>
  <dcterms:modified xsi:type="dcterms:W3CDTF">2016-12-10T06:25:02Z</dcterms:modified>
</cp:coreProperties>
</file>