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haansoftxls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haansoftxlsx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  <p:sldMasterId id="2147483783" r:id="rId3"/>
    <p:sldMasterId id="2147483832" r:id="rId4"/>
    <p:sldMasterId id="2147483881" r:id="rId5"/>
    <p:sldMasterId id="2147483894" r:id="rId6"/>
  </p:sldMasterIdLst>
  <p:notesMasterIdLst>
    <p:notesMasterId r:id="rId160"/>
  </p:notesMasterIdLst>
  <p:handoutMasterIdLst>
    <p:handoutMasterId r:id="rId161"/>
  </p:handoutMasterIdLst>
  <p:sldIdLst>
    <p:sldId id="352" r:id="rId7"/>
    <p:sldId id="637" r:id="rId8"/>
    <p:sldId id="626" r:id="rId9"/>
    <p:sldId id="264" r:id="rId10"/>
    <p:sldId id="431" r:id="rId11"/>
    <p:sldId id="735" r:id="rId12"/>
    <p:sldId id="723" r:id="rId13"/>
    <p:sldId id="724" r:id="rId14"/>
    <p:sldId id="725" r:id="rId15"/>
    <p:sldId id="726" r:id="rId16"/>
    <p:sldId id="736" r:id="rId17"/>
    <p:sldId id="727" r:id="rId18"/>
    <p:sldId id="761" r:id="rId19"/>
    <p:sldId id="732" r:id="rId20"/>
    <p:sldId id="733" r:id="rId21"/>
    <p:sldId id="523" r:id="rId22"/>
    <p:sldId id="701" r:id="rId23"/>
    <p:sldId id="702" r:id="rId24"/>
    <p:sldId id="706" r:id="rId25"/>
    <p:sldId id="707" r:id="rId26"/>
    <p:sldId id="528" r:id="rId27"/>
    <p:sldId id="527" r:id="rId28"/>
    <p:sldId id="529" r:id="rId29"/>
    <p:sldId id="532" r:id="rId30"/>
    <p:sldId id="533" r:id="rId31"/>
    <p:sldId id="645" r:id="rId32"/>
    <p:sldId id="719" r:id="rId33"/>
    <p:sldId id="720" r:id="rId34"/>
    <p:sldId id="721" r:id="rId35"/>
    <p:sldId id="722" r:id="rId36"/>
    <p:sldId id="716" r:id="rId37"/>
    <p:sldId id="717" r:id="rId38"/>
    <p:sldId id="718" r:id="rId39"/>
    <p:sldId id="562" r:id="rId40"/>
    <p:sldId id="563" r:id="rId41"/>
    <p:sldId id="544" r:id="rId42"/>
    <p:sldId id="558" r:id="rId43"/>
    <p:sldId id="545" r:id="rId44"/>
    <p:sldId id="649" r:id="rId45"/>
    <p:sldId id="651" r:id="rId46"/>
    <p:sldId id="678" r:id="rId47"/>
    <p:sldId id="679" r:id="rId48"/>
    <p:sldId id="680" r:id="rId49"/>
    <p:sldId id="681" r:id="rId50"/>
    <p:sldId id="682" r:id="rId51"/>
    <p:sldId id="683" r:id="rId52"/>
    <p:sldId id="684" r:id="rId53"/>
    <p:sldId id="668" r:id="rId54"/>
    <p:sldId id="669" r:id="rId55"/>
    <p:sldId id="646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79" r:id="rId64"/>
    <p:sldId id="687" r:id="rId65"/>
    <p:sldId id="685" r:id="rId66"/>
    <p:sldId id="686" r:id="rId67"/>
    <p:sldId id="590" r:id="rId68"/>
    <p:sldId id="591" r:id="rId69"/>
    <p:sldId id="688" r:id="rId70"/>
    <p:sldId id="689" r:id="rId71"/>
    <p:sldId id="690" r:id="rId72"/>
    <p:sldId id="647" r:id="rId73"/>
    <p:sldId id="312" r:id="rId74"/>
    <p:sldId id="313" r:id="rId75"/>
    <p:sldId id="474" r:id="rId76"/>
    <p:sldId id="615" r:id="rId77"/>
    <p:sldId id="643" r:id="rId78"/>
    <p:sldId id="644" r:id="rId79"/>
    <p:sldId id="750" r:id="rId80"/>
    <p:sldId id="751" r:id="rId81"/>
    <p:sldId id="752" r:id="rId82"/>
    <p:sldId id="753" r:id="rId83"/>
    <p:sldId id="754" r:id="rId84"/>
    <p:sldId id="755" r:id="rId85"/>
    <p:sldId id="756" r:id="rId86"/>
    <p:sldId id="757" r:id="rId87"/>
    <p:sldId id="758" r:id="rId88"/>
    <p:sldId id="759" r:id="rId89"/>
    <p:sldId id="760" r:id="rId90"/>
    <p:sldId id="314" r:id="rId91"/>
    <p:sldId id="315" r:id="rId92"/>
    <p:sldId id="585" r:id="rId93"/>
    <p:sldId id="586" r:id="rId94"/>
    <p:sldId id="605" r:id="rId95"/>
    <p:sldId id="606" r:id="rId96"/>
    <p:sldId id="607" r:id="rId97"/>
    <p:sldId id="708" r:id="rId98"/>
    <p:sldId id="709" r:id="rId99"/>
    <p:sldId id="711" r:id="rId100"/>
    <p:sldId id="710" r:id="rId101"/>
    <p:sldId id="495" r:id="rId102"/>
    <p:sldId id="502" r:id="rId103"/>
    <p:sldId id="551" r:id="rId104"/>
    <p:sldId id="554" r:id="rId105"/>
    <p:sldId id="618" r:id="rId106"/>
    <p:sldId id="620" r:id="rId107"/>
    <p:sldId id="546" r:id="rId108"/>
    <p:sldId id="548" r:id="rId109"/>
    <p:sldId id="648" r:id="rId110"/>
    <p:sldId id="712" r:id="rId111"/>
    <p:sldId id="713" r:id="rId112"/>
    <p:sldId id="714" r:id="rId113"/>
    <p:sldId id="715" r:id="rId114"/>
    <p:sldId id="700" r:id="rId115"/>
    <p:sldId id="660" r:id="rId116"/>
    <p:sldId id="662" r:id="rId117"/>
    <p:sldId id="382" r:id="rId118"/>
    <p:sldId id="383" r:id="rId119"/>
    <p:sldId id="537" r:id="rId120"/>
    <p:sldId id="541" r:id="rId121"/>
    <p:sldId id="691" r:id="rId122"/>
    <p:sldId id="692" r:id="rId123"/>
    <p:sldId id="571" r:id="rId124"/>
    <p:sldId id="572" r:id="rId125"/>
    <p:sldId id="340" r:id="rId126"/>
    <p:sldId id="341" r:id="rId127"/>
    <p:sldId id="342" r:id="rId128"/>
    <p:sldId id="577" r:id="rId129"/>
    <p:sldId id="578" r:id="rId130"/>
    <p:sldId id="579" r:id="rId131"/>
    <p:sldId id="580" r:id="rId132"/>
    <p:sldId id="652" r:id="rId133"/>
    <p:sldId id="653" r:id="rId134"/>
    <p:sldId id="581" r:id="rId135"/>
    <p:sldId id="582" r:id="rId136"/>
    <p:sldId id="654" r:id="rId137"/>
    <p:sldId id="655" r:id="rId138"/>
    <p:sldId id="693" r:id="rId139"/>
    <p:sldId id="695" r:id="rId140"/>
    <p:sldId id="657" r:id="rId141"/>
    <p:sldId id="583" r:id="rId142"/>
    <p:sldId id="584" r:id="rId143"/>
    <p:sldId id="592" r:id="rId144"/>
    <p:sldId id="593" r:id="rId145"/>
    <p:sldId id="594" r:id="rId146"/>
    <p:sldId id="595" r:id="rId147"/>
    <p:sldId id="596" r:id="rId148"/>
    <p:sldId id="599" r:id="rId149"/>
    <p:sldId id="384" r:id="rId150"/>
    <p:sldId id="385" r:id="rId151"/>
    <p:sldId id="330" r:id="rId152"/>
    <p:sldId id="331" r:id="rId153"/>
    <p:sldId id="476" r:id="rId154"/>
    <p:sldId id="696" r:id="rId155"/>
    <p:sldId id="484" r:id="rId156"/>
    <p:sldId id="485" r:id="rId157"/>
    <p:sldId id="734" r:id="rId158"/>
    <p:sldId id="762" r:id="rId159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3300"/>
    <a:srgbClr val="FFFF00"/>
    <a:srgbClr val="FBC9D7"/>
    <a:srgbClr val="BCF9FA"/>
    <a:srgbClr val="CCFFFF"/>
    <a:srgbClr val="2BD9F1"/>
    <a:srgbClr val="33CCFF"/>
    <a:srgbClr val="00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7" autoAdjust="0"/>
    <p:restoredTop sz="86430" autoAdjust="0"/>
  </p:normalViewPr>
  <p:slideViewPr>
    <p:cSldViewPr showGuides="1">
      <p:cViewPr>
        <p:scale>
          <a:sx n="70" d="100"/>
          <a:sy n="70" d="100"/>
        </p:scale>
        <p:origin x="-1736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19440"/>
    </p:cViewPr>
  </p:sorterViewPr>
  <p:notesViewPr>
    <p:cSldViewPr>
      <p:cViewPr varScale="1">
        <p:scale>
          <a:sx n="56" d="100"/>
          <a:sy n="56" d="100"/>
        </p:scale>
        <p:origin x="-2616" y="-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slide" Target="slides/slide153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notesMaster" Target="notesMasters/notesMaster1.xml"/><Relationship Id="rId165" Type="http://schemas.openxmlformats.org/officeDocument/2006/relationships/tableStyles" Target="tableStyle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111111111111111111111111111111111111111111111111111111111111111111111111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1122221122222222222222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91133331133333333333333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01144441144444444444444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1555511555555555555555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211666611666666666666666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Presentations</a:t>
            </a:r>
            <a:endParaRPr lang="ko-KR" sz="20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발표 논문수</c:v>
                </c:pt>
              </c:strCache>
            </c:strRef>
          </c:tx>
          <c:spPr>
            <a:solidFill>
              <a:srgbClr val="FF33CC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Internatial</c:v>
                </c:pt>
                <c:pt idx="1">
                  <c:v>Domestic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265</c:v>
                </c:pt>
                <c:pt idx="1">
                  <c:v>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34048"/>
        <c:axId val="204435840"/>
      </c:barChart>
      <c:catAx>
        <c:axId val="204434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ko-KR"/>
          </a:p>
        </c:txPr>
        <c:crossAx val="204435840"/>
        <c:crosses val="autoZero"/>
        <c:auto val="1"/>
        <c:lblAlgn val="ctr"/>
        <c:lblOffset val="100"/>
        <c:noMultiLvlLbl val="0"/>
      </c:catAx>
      <c:valAx>
        <c:axId val="204435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4434048"/>
        <c:crosses val="autoZero"/>
        <c:crossBetween val="between"/>
      </c:valAx>
      <c:spPr>
        <a:noFill/>
        <a:ln w="29427">
          <a:noFill/>
        </a:ln>
      </c:spPr>
    </c:plotArea>
    <c:plotVisOnly val="1"/>
    <c:dispBlanksAs val="gap"/>
    <c:showDLblsOverMax val="0"/>
  </c:chart>
  <c:txPr>
    <a:bodyPr/>
    <a:lstStyle/>
    <a:p>
      <a:pPr>
        <a:defRPr sz="2084" b="1">
          <a:latin typeface="Arial Unicode MS" pitchFamily="50" charset="-127"/>
          <a:ea typeface="Arial Unicode MS" pitchFamily="50" charset="-127"/>
          <a:cs typeface="Arial Unicode MS" pitchFamily="50" charset="-127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gradFill flip="none" rotWithShape="1">
          <a:gsLst>
            <a:gs pos="0">
              <a:schemeClr val="bg1">
                <a:lumMod val="85000"/>
                <a:shade val="30000"/>
                <a:satMod val="115000"/>
              </a:schemeClr>
            </a:gs>
            <a:gs pos="50000">
              <a:schemeClr val="bg1">
                <a:lumMod val="85000"/>
                <a:shade val="67500"/>
                <a:satMod val="115000"/>
              </a:schemeClr>
            </a:gs>
            <a:gs pos="100000">
              <a:schemeClr val="bg1">
                <a:lumMod val="85000"/>
                <a:shade val="100000"/>
                <a:satMod val="115000"/>
              </a:schemeClr>
            </a:gs>
          </a:gsLst>
          <a:lin ang="10800000" scaled="1"/>
          <a:tileRect/>
        </a:gra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Clopidogrel</c:v>
                </c:pt>
              </c:strCache>
            </c:strRef>
          </c:tx>
          <c:spPr>
            <a:solidFill>
              <a:schemeClr val="accent1"/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Sheet1!$B$2:$B$5</c:f>
              <c:numCache>
                <c:formatCode>0.0_);[Red]\(0.0\)</c:formatCode>
                <c:ptCount val="4"/>
                <c:pt idx="0">
                  <c:v>92.3</c:v>
                </c:pt>
                <c:pt idx="1">
                  <c:v>68.5</c:v>
                </c:pt>
                <c:pt idx="2">
                  <c:v>49.5</c:v>
                </c:pt>
                <c:pt idx="3">
                  <c:v>44.4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C8-463A-A9AE-1B81BD4B57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Ticagrelor</c:v>
                </c:pt>
              </c:strCache>
            </c:strRef>
          </c:tx>
          <c:spPr>
            <a:solidFill>
              <a:schemeClr val="accent4"/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C8-463A-A9AE-1B81BD4B57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Sheet1!$C$2:$C$5</c:f>
              <c:numCache>
                <c:formatCode>0.0_);[Red]\(0.0\)</c:formatCode>
                <c:ptCount val="4"/>
                <c:pt idx="0">
                  <c:v>0</c:v>
                </c:pt>
                <c:pt idx="1">
                  <c:v>8.1</c:v>
                </c:pt>
                <c:pt idx="2">
                  <c:v>24.3</c:v>
                </c:pt>
                <c:pt idx="3">
                  <c:v>29.1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C8-463A-A9AE-1B81BD4B570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Prasugrel</c:v>
                </c:pt>
              </c:strCache>
            </c:strRef>
          </c:tx>
          <c:spPr>
            <a:solidFill>
              <a:schemeClr val="accent3"/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Sheet1!$D$2:$D$5</c:f>
              <c:numCache>
                <c:formatCode>0.0_);[Red]\(0.0\)</c:formatCode>
                <c:ptCount val="4"/>
                <c:pt idx="0">
                  <c:v>3.3</c:v>
                </c:pt>
                <c:pt idx="1">
                  <c:v>9.9</c:v>
                </c:pt>
                <c:pt idx="2">
                  <c:v>6.1</c:v>
                </c:pt>
                <c:pt idx="3">
                  <c:v>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AC8-463A-A9AE-1B81BD4B570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Switching New P2Y12 RI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Sheet1!$E$2:$E$5</c:f>
              <c:numCache>
                <c:formatCode>0.0_);[Red]\(0.0\)</c:formatCode>
                <c:ptCount val="4"/>
                <c:pt idx="0">
                  <c:v>0</c:v>
                </c:pt>
                <c:pt idx="1">
                  <c:v>0.4</c:v>
                </c:pt>
                <c:pt idx="2">
                  <c:v>1.3</c:v>
                </c:pt>
                <c:pt idx="3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AC8-463A-A9AE-1B81BD4B570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Clopi to New P2Y12 RI</c:v>
                </c:pt>
              </c:strCache>
            </c:strRef>
          </c:tx>
          <c:spPr>
            <a:solidFill>
              <a:schemeClr val="accent6"/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AC8-463A-A9AE-1B81BD4B57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Sheet1!$F$2:$F$5</c:f>
              <c:numCache>
                <c:formatCode>0.0_);[Red]\(0.0\)</c:formatCode>
                <c:ptCount val="4"/>
                <c:pt idx="0">
                  <c:v>1.7</c:v>
                </c:pt>
                <c:pt idx="1">
                  <c:v>8.1999999999999993</c:v>
                </c:pt>
                <c:pt idx="2">
                  <c:v>9.6</c:v>
                </c:pt>
                <c:pt idx="3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AC8-463A-A9AE-1B81BD4B570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New P2Y12 RI to Clopi</c:v>
                </c:pt>
              </c:strCache>
            </c:strRef>
          </c:tx>
          <c:spPr>
            <a:solidFill>
              <a:schemeClr val="accent5"/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5.24762162912620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AC8-463A-A9AE-1B81BD4B5709}"/>
                </c:ext>
                <c:ext xmlns:c15="http://schemas.microsoft.com/office/drawing/2012/chart" uri="{CE6537A1-D6FC-4f65-9D91-7224C49458BB}">
                  <c15:layout>
                    <c:manualLayout>
                      <c:w val="3.3814448923627172E-2"/>
                      <c:h val="7.006897110254596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Sheet1!$G$2:$G$5</c:f>
              <c:numCache>
                <c:formatCode>0.0_);[Red]\(0.0\)</c:formatCode>
                <c:ptCount val="4"/>
                <c:pt idx="0">
                  <c:v>2.1</c:v>
                </c:pt>
                <c:pt idx="1">
                  <c:v>3.7</c:v>
                </c:pt>
                <c:pt idx="2">
                  <c:v>7.6</c:v>
                </c:pt>
                <c:pt idx="3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C8-463A-A9AE-1B81BD4B570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Clopi_Prasu_Tica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Sheet1!$H$2:$H$5</c:f>
              <c:numCache>
                <c:formatCode>0.0_);[Red]\(0.0\)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AC8-463A-A9AE-1B81BD4B570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Ongoing Clopi and Prasu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Sheet1!$I$2:$I$5</c:f>
              <c:numCache>
                <c:formatCode>0.0_);[Red]\(0.0\)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AC8-463A-A9AE-1B81BD4B570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Ongoing Clopi and Tica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Sheet1!$J$2:$J$5</c:f>
              <c:numCache>
                <c:formatCode>0.0_);[Red]\(0.0\)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AC8-463A-A9AE-1B81BD4B570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Stop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Sheet1!$K$2:$K$5</c:f>
              <c:numCache>
                <c:formatCode>0.0_);[Red]\(0.0\)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</c:v>
                </c:pt>
                <c:pt idx="3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AC8-463A-A9AE-1B81BD4B5709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 w="6350">
              <a:solidFill>
                <a:schemeClr val="tx1"/>
              </a:solidFill>
            </a:ln>
            <a:effectLst/>
            <a:sp3d contourW="6350"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2012 (n=2,817)</c:v>
                </c:pt>
                <c:pt idx="1">
                  <c:v>2013 (n=3,045)</c:v>
                </c:pt>
                <c:pt idx="2">
                  <c:v>2014 (n=3,392)</c:v>
                </c:pt>
                <c:pt idx="3">
                  <c:v>2015 (n=2,250)</c:v>
                </c:pt>
              </c:strCache>
            </c:strRef>
          </c:cat>
          <c:val>
            <c:numRef>
              <c:f>Sheet1!$L$2:$L$5</c:f>
              <c:numCache>
                <c:formatCode>0.0_);[Red]\(0.0\)</c:formatCode>
                <c:ptCount val="4"/>
                <c:pt idx="0">
                  <c:v>0.3</c:v>
                </c:pt>
                <c:pt idx="1">
                  <c:v>0.4</c:v>
                </c:pt>
                <c:pt idx="2">
                  <c:v>0.7</c:v>
                </c:pt>
                <c:pt idx="3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EAC8-463A-A9AE-1B81BD4B57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619456"/>
        <c:axId val="213620992"/>
        <c:axId val="0"/>
      </c:bar3DChart>
      <c:catAx>
        <c:axId val="21361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3620992"/>
        <c:crosses val="autoZero"/>
        <c:auto val="1"/>
        <c:lblAlgn val="ctr"/>
        <c:lblOffset val="100"/>
        <c:noMultiLvlLbl val="0"/>
      </c:catAx>
      <c:valAx>
        <c:axId val="2136209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61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71687314277358294"/>
          <c:y val="5.6923472322308093E-2"/>
          <c:w val="0.28312685722641695"/>
          <c:h val="0.474310412934106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1분위</c:v>
                </c:pt>
              </c:strCache>
            </c:strRef>
          </c:tx>
          <c:spPr>
            <a:noFill/>
          </c:spPr>
          <c:invertIfNegative val="0"/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</c:v>
                </c:pt>
                <c:pt idx="1">
                  <c:v>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13-4141-8BDE-4EEBAEDFF2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중간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3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1905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D13-4141-8BDE-4EEBAEDFF26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1905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D13-4141-8BDE-4EEBAEDFF26F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Sheet1!$E$2:$E$3</c:f>
                <c:numCache>
                  <c:formatCode>General</c:formatCode>
                  <c:ptCount val="2"/>
                  <c:pt idx="0">
                    <c:v>423</c:v>
                  </c:pt>
                  <c:pt idx="1">
                    <c:v>235.5</c:v>
                  </c:pt>
                </c:numCache>
              </c:numRef>
            </c:plus>
            <c:minus>
              <c:numRef>
                <c:f>Sheet1!$F$2:$F$3</c:f>
                <c:numCache>
                  <c:formatCode>General</c:formatCode>
                  <c:ptCount val="2"/>
                  <c:pt idx="0">
                    <c:v>70</c:v>
                  </c:pt>
                  <c:pt idx="1">
                    <c:v>223.5</c:v>
                  </c:pt>
                </c:numCache>
              </c:numRef>
            </c:minus>
            <c:spPr>
              <a:ln w="12700"/>
            </c:spPr>
          </c:errBar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33</c:v>
                </c:pt>
                <c:pt idx="1">
                  <c:v>58.5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D13-4141-8BDE-4EEBAEDFF2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3분위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CD13-4141-8BDE-4EEBAEDFF26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1905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D13-4141-8BDE-4EEBAEDFF26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45</c:v>
                </c:pt>
                <c:pt idx="1">
                  <c:v>44.75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D13-4141-8BDE-4EEBAEDFF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470656"/>
        <c:axId val="214472192"/>
      </c:barChart>
      <c:catAx>
        <c:axId val="21447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4472192"/>
        <c:crosses val="autoZero"/>
        <c:auto val="1"/>
        <c:lblAlgn val="ctr"/>
        <c:lblOffset val="100"/>
        <c:noMultiLvlLbl val="0"/>
      </c:catAx>
      <c:valAx>
        <c:axId val="214472192"/>
        <c:scaling>
          <c:orientation val="minMax"/>
          <c:max val="550"/>
          <c:min val="0"/>
        </c:scaling>
        <c:delete val="0"/>
        <c:axPos val="l"/>
        <c:numFmt formatCode="#,##0_);\(#,##0\)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ko-KR"/>
          </a:p>
        </c:txPr>
        <c:crossAx val="214470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473591330252447"/>
          <c:w val="1"/>
          <c:h val="0.60792762735533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Prasugrel (n=637)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All-cause death</c:v>
                </c:pt>
                <c:pt idx="1">
                  <c:v>Cardiac death</c:v>
                </c:pt>
                <c:pt idx="2">
                  <c:v>MI</c:v>
                </c:pt>
                <c:pt idx="3">
                  <c:v>Stroke</c:v>
                </c:pt>
                <c:pt idx="4">
                  <c:v>Cardiac death, MI or stroke</c:v>
                </c:pt>
              </c:strCache>
            </c:strRef>
          </c:cat>
          <c:val>
            <c:numRef>
              <c:f>Sheet1!$B$2:$B$6</c:f>
              <c:numCache>
                <c:formatCode>0.0_ </c:formatCode>
                <c:ptCount val="5"/>
                <c:pt idx="0">
                  <c:v>0.5</c:v>
                </c:pt>
                <c:pt idx="1">
                  <c:v>0.5</c:v>
                </c:pt>
                <c:pt idx="2">
                  <c:v>0.3</c:v>
                </c:pt>
                <c:pt idx="3">
                  <c:v>0</c:v>
                </c:pt>
                <c:pt idx="4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C8-4AE1-BED2-BBA874264A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Clopidogrel (n=637)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All-cause death</c:v>
                </c:pt>
                <c:pt idx="1">
                  <c:v>Cardiac death</c:v>
                </c:pt>
                <c:pt idx="2">
                  <c:v>MI</c:v>
                </c:pt>
                <c:pt idx="3">
                  <c:v>Stroke</c:v>
                </c:pt>
                <c:pt idx="4">
                  <c:v>Cardiac death, MI or stroke</c:v>
                </c:pt>
              </c:strCache>
            </c:strRef>
          </c:cat>
          <c:val>
            <c:numRef>
              <c:f>Sheet1!$C$2:$C$6</c:f>
              <c:numCache>
                <c:formatCode>0.0_ </c:formatCode>
                <c:ptCount val="5"/>
                <c:pt idx="0">
                  <c:v>0.9</c:v>
                </c:pt>
                <c:pt idx="1">
                  <c:v>0.8</c:v>
                </c:pt>
                <c:pt idx="2">
                  <c:v>0.3</c:v>
                </c:pt>
                <c:pt idx="3">
                  <c:v>0.2</c:v>
                </c:pt>
                <c:pt idx="4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C8-4AE1-BED2-BBA874264A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4600704"/>
        <c:axId val="214606592"/>
        <c:axId val="0"/>
      </c:bar3DChart>
      <c:catAx>
        <c:axId val="2146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4606592"/>
        <c:crosses val="autoZero"/>
        <c:auto val="1"/>
        <c:lblAlgn val="ctr"/>
        <c:lblOffset val="100"/>
        <c:noMultiLvlLbl val="0"/>
      </c:catAx>
      <c:valAx>
        <c:axId val="214606592"/>
        <c:scaling>
          <c:orientation val="minMax"/>
          <c:max val="2.5"/>
        </c:scaling>
        <c:delete val="0"/>
        <c:axPos val="l"/>
        <c:numFmt formatCode="0.0_ 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460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345735573298842"/>
          <c:y val="1.5168873153781917E-2"/>
          <c:w val="0.77019421737964022"/>
          <c:h val="8.1757439366809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473591330252447"/>
          <c:w val="1"/>
          <c:h val="0.645553086694071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Prasugrel (n=615)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Cardiac death</c:v>
                </c:pt>
                <c:pt idx="1">
                  <c:v>Non-cardiac death</c:v>
                </c:pt>
                <c:pt idx="2">
                  <c:v>MI</c:v>
                </c:pt>
                <c:pt idx="3">
                  <c:v>Stroke</c:v>
                </c:pt>
                <c:pt idx="4">
                  <c:v>TLR</c:v>
                </c:pt>
                <c:pt idx="5">
                  <c:v>TVR</c:v>
                </c:pt>
                <c:pt idx="6">
                  <c:v>CABG</c:v>
                </c:pt>
                <c:pt idx="7">
                  <c:v>Cardiac death, MI, or stroke</c:v>
                </c:pt>
                <c:pt idx="8">
                  <c:v>Cardiac death, MI, stroke, or TVR</c:v>
                </c:pt>
              </c:strCache>
            </c:strRef>
          </c:cat>
          <c:val>
            <c:numRef>
              <c:f>Sheet1!$B$2:$B$10</c:f>
              <c:numCache>
                <c:formatCode>0.0_ 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1.3</c:v>
                </c:pt>
                <c:pt idx="8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D7-436C-B655-53402D3AE4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Clopidogrel (n=612)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Cardiac death</c:v>
                </c:pt>
                <c:pt idx="1">
                  <c:v>Non-cardiac death</c:v>
                </c:pt>
                <c:pt idx="2">
                  <c:v>MI</c:v>
                </c:pt>
                <c:pt idx="3">
                  <c:v>Stroke</c:v>
                </c:pt>
                <c:pt idx="4">
                  <c:v>TLR</c:v>
                </c:pt>
                <c:pt idx="5">
                  <c:v>TVR</c:v>
                </c:pt>
                <c:pt idx="6">
                  <c:v>CABG</c:v>
                </c:pt>
                <c:pt idx="7">
                  <c:v>Cardiac death, MI, or stroke</c:v>
                </c:pt>
                <c:pt idx="8">
                  <c:v>Cardiac death, MI, stroke, or TVR</c:v>
                </c:pt>
              </c:strCache>
            </c:strRef>
          </c:cat>
          <c:val>
            <c:numRef>
              <c:f>Sheet1!$C$2:$C$10</c:f>
              <c:numCache>
                <c:formatCode>0.0_ </c:formatCode>
                <c:ptCount val="9"/>
                <c:pt idx="0">
                  <c:v>0.2</c:v>
                </c:pt>
                <c:pt idx="1">
                  <c:v>0.2</c:v>
                </c:pt>
                <c:pt idx="2">
                  <c:v>0.5</c:v>
                </c:pt>
                <c:pt idx="3">
                  <c:v>0.5</c:v>
                </c:pt>
                <c:pt idx="4">
                  <c:v>1</c:v>
                </c:pt>
                <c:pt idx="5">
                  <c:v>1.1000000000000001</c:v>
                </c:pt>
                <c:pt idx="6">
                  <c:v>0.2</c:v>
                </c:pt>
                <c:pt idx="7">
                  <c:v>1.1000000000000001</c:v>
                </c:pt>
                <c:pt idx="8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D7-436C-B655-53402D3AE4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4520576"/>
        <c:axId val="214522112"/>
        <c:axId val="0"/>
      </c:bar3DChart>
      <c:catAx>
        <c:axId val="21452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4522112"/>
        <c:crosses val="autoZero"/>
        <c:auto val="1"/>
        <c:lblAlgn val="ctr"/>
        <c:lblOffset val="100"/>
        <c:noMultiLvlLbl val="0"/>
      </c:catAx>
      <c:valAx>
        <c:axId val="214522112"/>
        <c:scaling>
          <c:orientation val="minMax"/>
          <c:max val="2.5"/>
        </c:scaling>
        <c:delete val="1"/>
        <c:axPos val="l"/>
        <c:numFmt formatCode="0.0_ " sourceLinked="1"/>
        <c:majorTickMark val="out"/>
        <c:minorTickMark val="none"/>
        <c:tickLblPos val="nextTo"/>
        <c:crossAx val="21452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7081468222518243E-2"/>
          <c:y val="1.5168873153781917E-2"/>
          <c:w val="0.94291853177748186"/>
          <c:h val="9.50600633628914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85000"/>
          </a:schemeClr>
        </a:solidFill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Prasugrel (n=637)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≥ 5 g/dl fall in Hb</c:v>
                </c:pt>
                <c:pt idx="1">
                  <c:v>≥ 15% fall in Hct</c:v>
                </c:pt>
                <c:pt idx="2">
                  <c:v>ICH</c:v>
                </c:pt>
                <c:pt idx="3">
                  <c:v>TIMI major bleeding</c:v>
                </c:pt>
                <c:pt idx="4">
                  <c:v>TIMI minor bleeding</c:v>
                </c:pt>
                <c:pt idx="5">
                  <c:v>TIMI major or minor bleeding</c:v>
                </c:pt>
              </c:strCache>
            </c:strRef>
          </c:cat>
          <c:val>
            <c:numRef>
              <c:f>Sheet1!$B$2:$B$7</c:f>
              <c:numCache>
                <c:formatCode>0.0_ </c:formatCode>
                <c:ptCount val="6"/>
                <c:pt idx="0">
                  <c:v>0.5</c:v>
                </c:pt>
                <c:pt idx="1">
                  <c:v>2.2000000000000002</c:v>
                </c:pt>
                <c:pt idx="2">
                  <c:v>0</c:v>
                </c:pt>
                <c:pt idx="3">
                  <c:v>2.5</c:v>
                </c:pt>
                <c:pt idx="4">
                  <c:v>4.0999999999999996</c:v>
                </c:pt>
                <c:pt idx="5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49-4B40-862A-1FFBF6825A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Clopidogrel (n=637)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≥ 5 g/dl fall in Hb</c:v>
                </c:pt>
                <c:pt idx="1">
                  <c:v>≥ 15% fall in Hct</c:v>
                </c:pt>
                <c:pt idx="2">
                  <c:v>ICH</c:v>
                </c:pt>
                <c:pt idx="3">
                  <c:v>TIMI major bleeding</c:v>
                </c:pt>
                <c:pt idx="4">
                  <c:v>TIMI minor bleeding</c:v>
                </c:pt>
                <c:pt idx="5">
                  <c:v>TIMI major or minor bleeding</c:v>
                </c:pt>
              </c:strCache>
            </c:strRef>
          </c:cat>
          <c:val>
            <c:numRef>
              <c:f>Sheet1!$C$2:$C$7</c:f>
              <c:numCache>
                <c:formatCode>0.0_ </c:formatCode>
                <c:ptCount val="6"/>
                <c:pt idx="0">
                  <c:v>0.2</c:v>
                </c:pt>
                <c:pt idx="1">
                  <c:v>0.9</c:v>
                </c:pt>
                <c:pt idx="2">
                  <c:v>0</c:v>
                </c:pt>
                <c:pt idx="3">
                  <c:v>1.1000000000000001</c:v>
                </c:pt>
                <c:pt idx="4">
                  <c:v>1.6</c:v>
                </c:pt>
                <c:pt idx="5">
                  <c:v>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49-4B40-862A-1FFBF6825A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4710912"/>
        <c:axId val="214720896"/>
        <c:axId val="0"/>
      </c:bar3DChart>
      <c:catAx>
        <c:axId val="21471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4720896"/>
        <c:crosses val="autoZero"/>
        <c:auto val="1"/>
        <c:lblAlgn val="ctr"/>
        <c:lblOffset val="100"/>
        <c:noMultiLvlLbl val="0"/>
      </c:catAx>
      <c:valAx>
        <c:axId val="214720896"/>
        <c:scaling>
          <c:orientation val="minMax"/>
          <c:max val="7"/>
        </c:scaling>
        <c:delete val="1"/>
        <c:axPos val="l"/>
        <c:numFmt formatCode="0.0_ " sourceLinked="1"/>
        <c:majorTickMark val="out"/>
        <c:minorTickMark val="none"/>
        <c:tickLblPos val="nextTo"/>
        <c:crossAx val="21471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04C8E-F87B-4597-AD37-41ABF7A81DEB}" type="datetimeFigureOut">
              <a:rPr lang="ko-KR" altLang="en-US" smtClean="0"/>
              <a:pPr/>
              <a:t>2016-12-08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22E49-6C21-46B9-A684-DD1D1C526B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019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7ECF0-DFC5-497B-9723-A355520DE399}" type="datetimeFigureOut">
              <a:rPr lang="ko-KR" altLang="en-US" smtClean="0"/>
              <a:pPr/>
              <a:t>2016-12-08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C9843-F6DD-43EB-9B50-3912137C472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26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dirty="0" smtClean="0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좀더 세부적으로 살펴보면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거의 </a:t>
            </a:r>
            <a:r>
              <a:rPr lang="en-US" altLang="ko-KR" dirty="0" smtClean="0"/>
              <a:t>30%</a:t>
            </a:r>
            <a:r>
              <a:rPr lang="ko-KR" altLang="en-US" dirty="0" smtClean="0"/>
              <a:t>정도에서 </a:t>
            </a:r>
            <a:r>
              <a:rPr lang="en-US" altLang="ko-KR" dirty="0" err="1" smtClean="0"/>
              <a:t>ticagrelor</a:t>
            </a:r>
            <a:r>
              <a:rPr lang="ko-KR" altLang="en-US" dirty="0" smtClean="0"/>
              <a:t>를 사용하고 있었고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아마도 </a:t>
            </a:r>
            <a:r>
              <a:rPr lang="en-US" altLang="ko-KR" dirty="0" smtClean="0"/>
              <a:t>contraindication</a:t>
            </a:r>
            <a:r>
              <a:rPr lang="ko-KR" altLang="en-US" dirty="0" smtClean="0"/>
              <a:t>이 많아서 그런지 </a:t>
            </a:r>
            <a:r>
              <a:rPr lang="en-US" altLang="ko-KR" dirty="0" err="1" smtClean="0"/>
              <a:t>prasugrel</a:t>
            </a:r>
            <a:r>
              <a:rPr lang="ko-KR" altLang="en-US" dirty="0" smtClean="0"/>
              <a:t>은 </a:t>
            </a:r>
            <a:r>
              <a:rPr lang="en-US" altLang="ko-KR" dirty="0" smtClean="0"/>
              <a:t>6%</a:t>
            </a:r>
            <a:r>
              <a:rPr lang="ko-KR" altLang="en-US" dirty="0" smtClean="0"/>
              <a:t>정도였습니다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하지만 </a:t>
            </a:r>
            <a:r>
              <a:rPr lang="ko-KR" altLang="en-US" dirty="0" err="1" smtClean="0"/>
              <a:t>병원내에서</a:t>
            </a:r>
            <a:r>
              <a:rPr lang="ko-KR" altLang="en-US" dirty="0" smtClean="0"/>
              <a:t> </a:t>
            </a:r>
            <a:r>
              <a:rPr lang="en-US" altLang="ko-KR" dirty="0" smtClean="0"/>
              <a:t>10%</a:t>
            </a:r>
            <a:r>
              <a:rPr lang="ko-KR" altLang="en-US" dirty="0" smtClean="0"/>
              <a:t>정도에서는 </a:t>
            </a:r>
            <a:r>
              <a:rPr lang="en-US" altLang="ko-KR" dirty="0" err="1" smtClean="0"/>
              <a:t>clopidogrel</a:t>
            </a:r>
            <a:r>
              <a:rPr lang="ko-KR" altLang="en-US" dirty="0" smtClean="0"/>
              <a:t>에서 </a:t>
            </a:r>
            <a:r>
              <a:rPr lang="en-US" altLang="ko-KR" dirty="0" err="1" smtClean="0"/>
              <a:t>Tica</a:t>
            </a:r>
            <a:r>
              <a:rPr lang="ko-KR" altLang="en-US" dirty="0" smtClean="0"/>
              <a:t>나 </a:t>
            </a:r>
            <a:r>
              <a:rPr lang="en-US" altLang="ko-KR" dirty="0" err="1" smtClean="0"/>
              <a:t>prasugrel</a:t>
            </a:r>
            <a:r>
              <a:rPr lang="ko-KR" altLang="en-US" dirty="0" smtClean="0"/>
              <a:t>로 바꾸었고</a:t>
            </a:r>
            <a:r>
              <a:rPr lang="en-US" altLang="ko-KR" dirty="0" smtClean="0"/>
              <a:t>, </a:t>
            </a:r>
          </a:p>
          <a:p>
            <a:r>
              <a:rPr lang="en-US" altLang="ko-KR" dirty="0" smtClean="0"/>
              <a:t>6-7%</a:t>
            </a:r>
            <a:r>
              <a:rPr lang="ko-KR" altLang="en-US" dirty="0" smtClean="0"/>
              <a:t>정도에서는 </a:t>
            </a:r>
            <a:r>
              <a:rPr lang="en-US" altLang="ko-KR" dirty="0" err="1" smtClean="0"/>
              <a:t>tica</a:t>
            </a:r>
            <a:r>
              <a:rPr lang="ko-KR" altLang="en-US" dirty="0" smtClean="0"/>
              <a:t>나 </a:t>
            </a:r>
            <a:r>
              <a:rPr lang="en-US" altLang="ko-KR" dirty="0" err="1" smtClean="0"/>
              <a:t>prasugrel</a:t>
            </a:r>
            <a:r>
              <a:rPr lang="ko-KR" altLang="en-US" dirty="0" smtClean="0"/>
              <a:t>에서 </a:t>
            </a:r>
            <a:r>
              <a:rPr lang="en-US" altLang="ko-KR" dirty="0" err="1" smtClean="0"/>
              <a:t>clopidogrel</a:t>
            </a:r>
            <a:r>
              <a:rPr lang="ko-KR" altLang="en-US" dirty="0" smtClean="0"/>
              <a:t>로 바꾼 경우였습니다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Registry</a:t>
            </a:r>
            <a:r>
              <a:rPr lang="ko-KR" altLang="en-US" dirty="0" smtClean="0"/>
              <a:t>라는 </a:t>
            </a:r>
            <a:r>
              <a:rPr lang="ko-KR" altLang="en-US" dirty="0" err="1" smtClean="0"/>
              <a:t>제한점으로</a:t>
            </a:r>
            <a:r>
              <a:rPr lang="ko-KR" altLang="en-US" dirty="0" smtClean="0"/>
              <a:t> 약을 </a:t>
            </a:r>
            <a:r>
              <a:rPr lang="en-US" altLang="ko-KR" dirty="0" smtClean="0"/>
              <a:t>switching</a:t>
            </a:r>
            <a:r>
              <a:rPr lang="ko-KR" altLang="en-US" dirty="0" smtClean="0"/>
              <a:t>한 이유에 대해서는 정확히 파악할 수는 없었으나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저희들의 실제 임상 경험상 예측을 해본다면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주로 각 병원에서 시행되고 있는 </a:t>
            </a:r>
            <a:r>
              <a:rPr lang="en-US" altLang="ko-KR" dirty="0" smtClean="0"/>
              <a:t>study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protocol</a:t>
            </a:r>
            <a:r>
              <a:rPr lang="ko-KR" altLang="en-US" dirty="0" smtClean="0"/>
              <a:t>에 따라 약을 바꾸거나</a:t>
            </a:r>
            <a:endParaRPr lang="en-US" altLang="ko-KR" dirty="0" smtClean="0"/>
          </a:p>
          <a:p>
            <a:r>
              <a:rPr lang="ko-KR" altLang="en-US" dirty="0" smtClean="0"/>
              <a:t>환자의 상태에 따라서 임상교수님들의 주관적인 판단에 따라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바꾸게 되는데</a:t>
            </a:r>
            <a:r>
              <a:rPr lang="en-US" altLang="ko-KR" baseline="0" dirty="0" smtClean="0"/>
              <a:t>,</a:t>
            </a:r>
          </a:p>
          <a:p>
            <a:r>
              <a:rPr lang="en-US" altLang="ko-KR" baseline="0" dirty="0" smtClean="0"/>
              <a:t>Ischemic events </a:t>
            </a:r>
            <a:r>
              <a:rPr lang="ko-KR" altLang="en-US" baseline="0" dirty="0" smtClean="0"/>
              <a:t>발생하였거나 위험도가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높을 것으로 예상되는 환자에서는 </a:t>
            </a:r>
            <a:r>
              <a:rPr lang="en-US" altLang="ko-KR" baseline="0" dirty="0" err="1" smtClean="0"/>
              <a:t>clopidogrel</a:t>
            </a:r>
            <a:r>
              <a:rPr lang="ko-KR" altLang="en-US" baseline="0" dirty="0" smtClean="0"/>
              <a:t>보다 더 센 약으로 바꾸게 되고</a:t>
            </a:r>
            <a:r>
              <a:rPr lang="en-US" altLang="ko-KR" baseline="0" dirty="0" smtClean="0"/>
              <a:t>,</a:t>
            </a:r>
          </a:p>
          <a:p>
            <a:r>
              <a:rPr lang="en-US" altLang="ko-KR" baseline="0" dirty="0" smtClean="0"/>
              <a:t>Bleeding events</a:t>
            </a:r>
            <a:r>
              <a:rPr lang="ko-KR" altLang="en-US" baseline="0" dirty="0" smtClean="0"/>
              <a:t>가 발생하였거나 </a:t>
            </a:r>
            <a:r>
              <a:rPr lang="en-US" altLang="ko-KR" baseline="0" dirty="0" smtClean="0"/>
              <a:t>risk</a:t>
            </a:r>
            <a:r>
              <a:rPr lang="ko-KR" altLang="en-US" baseline="0" dirty="0" smtClean="0"/>
              <a:t>가 높은 환자에서는 </a:t>
            </a:r>
            <a:r>
              <a:rPr lang="en-US" altLang="ko-KR" baseline="0" dirty="0" err="1" smtClean="0"/>
              <a:t>tica</a:t>
            </a:r>
            <a:r>
              <a:rPr lang="ko-KR" altLang="en-US" baseline="0" dirty="0" smtClean="0"/>
              <a:t>나 </a:t>
            </a:r>
            <a:r>
              <a:rPr lang="en-US" altLang="ko-KR" baseline="0" dirty="0" err="1" smtClean="0"/>
              <a:t>prasugrel</a:t>
            </a:r>
            <a:r>
              <a:rPr lang="ko-KR" altLang="en-US" baseline="0" dirty="0" smtClean="0"/>
              <a:t>에서 </a:t>
            </a:r>
            <a:r>
              <a:rPr lang="en-US" altLang="ko-KR" baseline="0" dirty="0" err="1" smtClean="0"/>
              <a:t>clopidogrel</a:t>
            </a:r>
            <a:r>
              <a:rPr lang="ko-KR" altLang="en-US" baseline="0" dirty="0" smtClean="0"/>
              <a:t>로 바꾸게 </a:t>
            </a:r>
            <a:r>
              <a:rPr lang="ko-KR" altLang="en-US" baseline="0" dirty="0" err="1" smtClean="0"/>
              <a:t>될것으로</a:t>
            </a:r>
            <a:r>
              <a:rPr lang="ko-KR" altLang="en-US" baseline="0" dirty="0" smtClean="0"/>
              <a:t> 예상해 </a:t>
            </a:r>
            <a:r>
              <a:rPr lang="ko-KR" altLang="en-US" baseline="0" dirty="0" err="1" smtClean="0"/>
              <a:t>볼수</a:t>
            </a:r>
            <a:r>
              <a:rPr lang="ko-KR" altLang="en-US" baseline="0" dirty="0" smtClean="0"/>
              <a:t> 있는데요</a:t>
            </a:r>
            <a:r>
              <a:rPr lang="en-US" altLang="ko-KR" baseline="0" dirty="0" smtClean="0"/>
              <a:t>,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/>
              <a:pPr>
                <a:defRPr/>
              </a:pPr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29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C0D0-1499-40D4-9943-1DA9C00E3576}" type="slidenum">
              <a:rPr lang="ko-KR" altLang="en-US" smtClean="0"/>
              <a:pPr>
                <a:defRPr/>
              </a:pPr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581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There</a:t>
            </a:r>
            <a:r>
              <a:rPr lang="en-US" altLang="ko-KR" baseline="0" dirty="0" smtClean="0"/>
              <a:t> were no differences in baseline </a:t>
            </a:r>
            <a:r>
              <a:rPr lang="en-US" altLang="ko-KR" baseline="0" dirty="0" err="1" smtClean="0"/>
              <a:t>clincal</a:t>
            </a:r>
            <a:r>
              <a:rPr lang="en-US" altLang="ko-KR" baseline="0" dirty="0" smtClean="0"/>
              <a:t> characteristics between two group.</a:t>
            </a:r>
          </a:p>
          <a:p>
            <a:r>
              <a:rPr lang="en-US" altLang="ko-KR" baseline="0" dirty="0" smtClean="0"/>
              <a:t>Around 20% of patients has Diabetes, 64% of patients STEMI.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7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The high</a:t>
            </a:r>
            <a:r>
              <a:rPr lang="en-US" altLang="ko-KR" baseline="0" dirty="0" smtClean="0"/>
              <a:t> proportion of patients were performed via </a:t>
            </a:r>
            <a:r>
              <a:rPr lang="en-US" altLang="ko-KR" baseline="0" dirty="0" err="1" smtClean="0"/>
              <a:t>transradial</a:t>
            </a:r>
            <a:r>
              <a:rPr lang="en-US" altLang="ko-KR" baseline="0" dirty="0" smtClean="0"/>
              <a:t> approach</a:t>
            </a:r>
          </a:p>
          <a:p>
            <a:r>
              <a:rPr lang="en-US" altLang="ko-KR" baseline="0" dirty="0" smtClean="0"/>
              <a:t>Glycoprotein </a:t>
            </a:r>
            <a:r>
              <a:rPr lang="en-US" altLang="ko-KR" baseline="0" dirty="0" err="1" smtClean="0"/>
              <a:t>Iib</a:t>
            </a:r>
            <a:r>
              <a:rPr lang="en-US" altLang="ko-KR" baseline="0" dirty="0" smtClean="0"/>
              <a:t>/</a:t>
            </a:r>
            <a:r>
              <a:rPr lang="en-US" altLang="ko-KR" baseline="0" dirty="0" err="1" smtClean="0"/>
              <a:t>IIIa</a:t>
            </a:r>
            <a:r>
              <a:rPr lang="en-US" altLang="ko-KR" baseline="0" dirty="0" smtClean="0"/>
              <a:t> inhibitor was used in 22% of patients.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07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Maintenance</a:t>
            </a:r>
            <a:r>
              <a:rPr lang="en-US" altLang="ko-KR" baseline="0" dirty="0" smtClean="0"/>
              <a:t> dose of </a:t>
            </a:r>
            <a:r>
              <a:rPr lang="en-US" altLang="ko-KR" baseline="0" dirty="0" err="1" smtClean="0"/>
              <a:t>prasugrel</a:t>
            </a:r>
            <a:r>
              <a:rPr lang="en-US" altLang="ko-KR" baseline="0" dirty="0" smtClean="0"/>
              <a:t> was mainly 10mg. More than 96% of patients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99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In the results, PRU was significantly lower in </a:t>
            </a:r>
            <a:r>
              <a:rPr lang="en-US" altLang="ko-KR" baseline="0" dirty="0" err="1" smtClean="0"/>
              <a:t>prasugrel</a:t>
            </a:r>
            <a:r>
              <a:rPr lang="en-US" altLang="ko-KR" baseline="0" dirty="0" smtClean="0"/>
              <a:t>, 87 than </a:t>
            </a:r>
            <a:r>
              <a:rPr lang="en-US" altLang="ko-KR" baseline="0" dirty="0" err="1" smtClean="0"/>
              <a:t>clopidogrel</a:t>
            </a:r>
            <a:r>
              <a:rPr lang="en-US" altLang="ko-KR" baseline="0" dirty="0" smtClean="0"/>
              <a:t> 214.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/>
              <a:pPr>
                <a:defRPr/>
              </a:pPr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973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&lt;0.200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/>
              <a:pPr>
                <a:defRPr/>
              </a:pPr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389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9843-F6DD-43EB-9B50-3912137C4727}" type="slidenum">
              <a:rPr lang="ko-KR" altLang="en-US" smtClean="0"/>
              <a:pPr/>
              <a:t>136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50888"/>
            <a:ext cx="4945063" cy="370998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24" y="4715273"/>
            <a:ext cx="4986228" cy="4466432"/>
          </a:xfrm>
          <a:noFill/>
          <a:ln/>
        </p:spPr>
        <p:txBody>
          <a:bodyPr/>
          <a:lstStyle/>
          <a:p>
            <a:r>
              <a:rPr lang="en-US" altLang="ko-KR" smtClean="0"/>
              <a:t>.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995754-98AB-49E9-96B9-0091FDD44D61}" type="slidenum">
              <a:rPr lang="ko-KR" altLang="en-US" smtClean="0"/>
              <a:pPr>
                <a:defRPr/>
              </a:pPr>
              <a:t>153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0938" cy="3722687"/>
          </a:xfrm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smtClean="0"/>
              <a:t>KAMIR has been performed for the memorandum of the 50</a:t>
            </a:r>
            <a:r>
              <a:rPr lang="en-US" altLang="ko-KR" baseline="30000" smtClean="0"/>
              <a:t>th</a:t>
            </a:r>
            <a:r>
              <a:rPr lang="en-US" altLang="ko-KR" smtClean="0"/>
              <a:t> anniversary of KCS.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dirty="0" smtClean="0">
                <a:latin typeface="굴림" charset="-127"/>
                <a:ea typeface="굴림" charset="-127"/>
              </a:rPr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000F2C-1EDF-4A06-8303-2C286FB81A95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3EBA6-7B79-462D-B74F-AFCC384396DC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995754-98AB-49E9-96B9-0091FDD44D61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We proposed</a:t>
            </a:r>
            <a:r>
              <a:rPr lang="en-US" altLang="ko-KR" baseline="0" dirty="0" smtClean="0"/>
              <a:t> hospital discharge score system for the assessment of clinical outcomes in AMI. </a:t>
            </a:r>
          </a:p>
          <a:p>
            <a:r>
              <a:rPr lang="en-US" altLang="ko-KR" baseline="0" dirty="0" smtClean="0"/>
              <a:t>KAMIR score was constructed with 6 </a:t>
            </a:r>
            <a:r>
              <a:rPr lang="en-US" altLang="ko-KR" baseline="0" smtClean="0"/>
              <a:t>clinical variables.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9843-F6DD-43EB-9B50-3912137C4727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KAMIR</a:t>
            </a:r>
            <a:r>
              <a:rPr lang="en-US" altLang="ko-KR" baseline="0" dirty="0" smtClean="0"/>
              <a:t> score is better than GRACE score in the prediction of one-year mortality.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9843-F6DD-43EB-9B50-3912137C4727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F1BD0-7B4B-47D2-8755-9A4B67BBE82A}" type="slidenum">
              <a:rPr lang="ko-KR" altLang="en-US" smtClean="0"/>
              <a:pPr>
                <a:defRPr/>
              </a:pPr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23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80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E39E2-1503-4755-83DE-CDE49F9EB40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691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C03C6-EEE5-4C9F-A258-C79AA2CB907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58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9A143-B86C-4859-95C9-C5C5EAFBE5B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7085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B379-EFE8-4976-B773-479D229733E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CE94F-479C-47B5-B5DF-92A62DA5424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4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400600"/>
          </a:xfrm>
        </p:spPr>
        <p:txBody>
          <a:bodyPr>
            <a:normAutofit/>
          </a:bodyPr>
          <a:lstStyle>
            <a:lvl1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2pPr>
            <a:lvl3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3pPr>
            <a:lvl4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4pPr>
            <a:lvl5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6054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AF5C6-0CA4-4159-895A-6A6A96671E6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44701-1989-4D7E-931C-7902196EA2B6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70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C5E0-D147-4AA8-9B7C-5B1A5AA6E48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1BB5-C87B-4830-8064-C2D893C76D9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46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0C05-BA25-405B-9DF2-D53C58BAF85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21AF4-616F-4054-96EC-FC0305919D7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61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52809-6F79-4885-AF16-A051C96EC8F8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14E7-57C5-4FA9-BBFB-7F06BE3B53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38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B8A6-52BC-4237-8D93-F4FAF80A1DD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B9242-363B-41E3-90AC-6BE926CD1C2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8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EA1EB-CA89-4645-B795-45350A0FE67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B02E-DF9F-4161-9595-656DCFA64DD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3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EC1A-FAB6-4376-ABBE-3CB8E879A76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1381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5F500-FA9D-47CF-BAB4-09BBBBB42CC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F2213-B2C0-4264-81F0-83304204A75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9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AF147-A480-4C1C-BD66-6487A5CF622A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B221D-64BE-4F84-91E6-8F05A83CD4B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44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8CE6F-76A9-45FF-BE50-381BA9412AC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D8BE-FB52-4A92-99D7-AA552036A7BA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56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387C-C972-4933-BAAE-B8F7DE39BE2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096D2-6942-4078-BE9B-CD31B6CE6FC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0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400600"/>
          </a:xfrm>
        </p:spPr>
        <p:txBody>
          <a:bodyPr>
            <a:normAutofit/>
          </a:bodyPr>
          <a:lstStyle>
            <a:lvl1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2pPr>
            <a:lvl3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3pPr>
            <a:lvl4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4pPr>
            <a:lvl5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8533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1165-C6D4-478D-95D6-810523DE4A6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DECC-9AA8-4113-BD5D-DAB1F3C01DB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8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99271-B202-427A-A657-9AC1B88E348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DC78-C662-4343-B6E6-20DA75B3C86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8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DC42F-2471-490D-8695-24B300A3196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3A283-3187-4101-AF6C-81C2E41E9BB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21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2E04-6BDC-4C96-85AC-87D8D8F8698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9E8DB-C2F8-454E-ABC8-4B9095E733F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16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505B-EA73-466F-B59E-21B67BD0E98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62D0-EE73-49AA-88EB-35F615E8170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489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F0D38-622D-46D0-8D95-0245059BC24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228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75F1-5059-4239-8DED-64C1006C4E6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07FC8-B987-4917-9C14-9D8CBF35C0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88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0A41-F6C6-4F06-A2F4-177D1FB99E3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384-BC6C-4485-B4C1-4BBD63A9CD0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69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863C-A7B4-4323-85A9-123A8624282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759D1-1AD2-4A4E-97E2-1864E98ED2F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51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002B-614F-4E10-9999-9A801507224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E3AD-706C-4626-BD4F-5770B3FB22E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71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524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6451-FF2C-44DA-A9DC-F54797D217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84470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49DD8-F3A1-4C76-8204-36B3C290586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600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489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DECE4-D779-4A9F-BE68-3DE3356F61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3724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3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39783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81A3F-2AC4-44CB-BC2F-7D41967242E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2309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78B0C-55C2-4A70-AC0A-6F52D2EABE3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8506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518D-1CEC-4806-A4A6-05A8E50585B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328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2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3976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C582C-854C-4ADC-9AEC-10715AB6B0B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242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79DE1-95F7-41E0-8F84-7675DD61F94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7614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756" y="273114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41A72-D7A0-41E1-8604-708DF35B2DC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43669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705DD-20E4-49EA-8A6E-AAA8D66EFF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5132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DD943-4DAA-4F19-8C6C-060DBFFB2AA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655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984FE-8FDC-454A-A0EB-91CA9784982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4214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86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05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60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86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9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3218-BF07-4580-A458-54965C8498E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360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62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84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0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82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43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23E9-BDB9-42E4-B0B8-A24BD075A6F7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387C-C972-4933-BAAE-B8F7DE39BE2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096D2-6942-4078-BE9B-CD31B6CE6FC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40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052736"/>
            <a:ext cx="8568952" cy="5400600"/>
          </a:xfrm>
        </p:spPr>
        <p:txBody>
          <a:bodyPr>
            <a:normAutofit/>
          </a:bodyPr>
          <a:lstStyle>
            <a:lvl1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1pPr>
            <a:lvl2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2pPr>
            <a:lvl3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3pPr>
            <a:lvl4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4pPr>
            <a:lvl5pPr>
              <a:buFontTx/>
              <a:buNone/>
              <a:defRPr sz="2400" b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8533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1165-C6D4-478D-95D6-810523DE4A6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DECC-9AA8-4113-BD5D-DAB1F3C01DB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1DF06-74A4-4568-9B37-994BF643FDC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9019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99271-B202-427A-A657-9AC1B88E3480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DC78-C662-4343-B6E6-20DA75B3C86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827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DC42F-2471-490D-8695-24B300A3196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3A283-3187-4101-AF6C-81C2E41E9BB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21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2E04-6BDC-4C96-85AC-87D8D8F8698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9E8DB-C2F8-454E-ABC8-4B9095E733F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16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505B-EA73-466F-B59E-21B67BD0E98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62D0-EE73-49AA-88EB-35F615E8170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67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75F1-5059-4239-8DED-64C1006C4E6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07FC8-B987-4917-9C14-9D8CBF35C082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88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0A41-F6C6-4F06-A2F4-177D1FB99E3F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384-BC6C-4485-B4C1-4BBD63A9CD0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69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863C-A7B4-4323-85A9-123A8624282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759D1-1AD2-4A4E-97E2-1864E98ED2F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51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002B-614F-4E10-9999-9A801507224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1E3AD-706C-4626-BD4F-5770B3FB22E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71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12700" y="0"/>
            <a:ext cx="9131300" cy="6629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96451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2125-E81F-4C5E-A7C1-D72309139B5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9830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756" y="27306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74FE2-7483-4F0D-B484-ECC25F7E13D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280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FEF8-6B87-4487-8C81-375BC560F3C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995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0807CBF-FA07-4789-963C-BF79FA21124E}" type="slidenum">
              <a:rPr kumimoji="1" lang="en-US" altLang="ko-KR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0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B06AD38-2D9D-4B7C-96F1-1D9FF3B5BC7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9D73680-46FD-4BE9-94A7-6C21B7BF3C6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2013B4E-0546-48CC-82BC-9C165144498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E524D-793D-4ADD-B5A1-37A16FB0A52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6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94C8535-D0C8-48A3-8E13-81D3704B820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7DD00-46A3-47DB-BDE7-0403F81D846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2016-12-08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5629-79CB-4E58-9650-1B2D710CDD3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6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2013B4E-0546-48CC-82BC-9C165144498E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2016-12-08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E524D-793D-4ADD-B5A1-37A16FB0A52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6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5.wdp"/><Relationship Id="rId4" Type="http://schemas.openxmlformats.org/officeDocument/2006/relationships/image" Target="../media/image106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4" Type="http://schemas.openxmlformats.org/officeDocument/2006/relationships/image" Target="../media/image12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4" Type="http://schemas.openxmlformats.org/officeDocument/2006/relationships/image" Target="../media/image12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6.xml"/><Relationship Id="rId4" Type="http://schemas.openxmlformats.org/officeDocument/2006/relationships/image" Target="../media/image1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8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____1111111111111111111111111111111111111.xls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4" Type="http://schemas.openxmlformats.org/officeDocument/2006/relationships/chart" Target="../charts/char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2845" y="2271733"/>
            <a:ext cx="8858311" cy="1371595"/>
          </a:xfrm>
          <a:solidFill>
            <a:schemeClr val="accent1">
              <a:lumMod val="50000"/>
            </a:schemeClr>
          </a:solidFill>
          <a:ln w="5715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ko-KR" sz="3600" b="1" dirty="0" smtClean="0">
                <a:solidFill>
                  <a:schemeClr val="bg1"/>
                </a:solidFill>
                <a:latin typeface="Arial" pitchFamily="34" charset="0"/>
              </a:rPr>
              <a:t>Recent Update of Korea Acute Myocardial Infarction Registry 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  </a:t>
            </a:r>
            <a:endParaRPr lang="ko-KR" altLang="en-US" sz="2800" b="1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93672" y="4149080"/>
            <a:ext cx="8556655" cy="19192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ko-KR" sz="2000" b="1" dirty="0" err="1" smtClean="0">
                <a:solidFill>
                  <a:srgbClr val="0033CC"/>
                </a:solidFill>
                <a:latin typeface="Arial" pitchFamily="34" charset="0"/>
              </a:rPr>
              <a:t>Myung</a:t>
            </a:r>
            <a:r>
              <a:rPr lang="en-US" altLang="ko-KR" sz="2000" b="1" dirty="0" smtClean="0">
                <a:solidFill>
                  <a:srgbClr val="0033CC"/>
                </a:solidFill>
                <a:latin typeface="Arial" pitchFamily="34" charset="0"/>
              </a:rPr>
              <a:t> Ho </a:t>
            </a:r>
            <a:r>
              <a:rPr lang="en-US" altLang="ko-KR" sz="2000" b="1" dirty="0" err="1" smtClean="0">
                <a:solidFill>
                  <a:srgbClr val="0033CC"/>
                </a:solidFill>
                <a:latin typeface="Arial" pitchFamily="34" charset="0"/>
              </a:rPr>
              <a:t>Jeong</a:t>
            </a:r>
            <a:r>
              <a:rPr lang="en-US" altLang="ko-KR" sz="2000" b="1" dirty="0" smtClean="0">
                <a:solidFill>
                  <a:srgbClr val="0033CC"/>
                </a:solidFill>
                <a:latin typeface="Arial" pitchFamily="34" charset="0"/>
              </a:rPr>
              <a:t>, </a:t>
            </a:r>
            <a:r>
              <a:rPr lang="en-US" altLang="ko-KR" sz="1200" b="1" dirty="0" smtClean="0">
                <a:solidFill>
                  <a:srgbClr val="0033CC"/>
                </a:solidFill>
                <a:latin typeface="Arial" pitchFamily="34" charset="0"/>
              </a:rPr>
              <a:t>MD, PhD, FACC, FAHA, FESC, FSCAI, FAPSIC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On behalf of KAMIR Investigators</a:t>
            </a:r>
            <a:endParaRPr lang="en-US" altLang="ko-KR" sz="2400" b="1" dirty="0" smtClean="0">
              <a:solidFill>
                <a:srgbClr val="0033CC"/>
              </a:solidFill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ko-KR" altLang="en-US" sz="1400" b="1" dirty="0" smtClean="0">
              <a:solidFill>
                <a:srgbClr val="0033CC"/>
              </a:solidFill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Principal Investigator of Korea Acute Myocardial Infarction Registry,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Director of Korea Cardiovascular Stent Research Institute,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Director of Heart Research Center Nominated by Korea Ministry of Health and Welfare,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Professor of  </a:t>
            </a:r>
            <a:r>
              <a:rPr lang="en-US" altLang="ko-KR" sz="1600" b="1" dirty="0" err="1" smtClean="0">
                <a:solidFill>
                  <a:srgbClr val="0033CC"/>
                </a:solidFill>
                <a:latin typeface="Arial" pitchFamily="34" charset="0"/>
              </a:rPr>
              <a:t>Chonnam</a:t>
            </a: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 National University Hospital,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1600" b="1" dirty="0" err="1" smtClean="0">
                <a:solidFill>
                  <a:srgbClr val="0033CC"/>
                </a:solidFill>
                <a:latin typeface="Arial" pitchFamily="34" charset="0"/>
              </a:rPr>
              <a:t>Gwangju</a:t>
            </a:r>
            <a:r>
              <a:rPr lang="en-US" altLang="ko-KR" sz="1600" b="1" dirty="0" smtClean="0">
                <a:solidFill>
                  <a:srgbClr val="0033CC"/>
                </a:solidFill>
                <a:latin typeface="Arial" pitchFamily="34" charset="0"/>
              </a:rPr>
              <a:t>, Korea</a:t>
            </a:r>
            <a:endParaRPr lang="ko-KR" altLang="en-US" sz="1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graphicFrame>
        <p:nvGraphicFramePr>
          <p:cNvPr id="200705" name="Object 1"/>
          <p:cNvGraphicFramePr>
            <a:graphicFrameLocks noChangeAspect="1"/>
          </p:cNvGraphicFramePr>
          <p:nvPr/>
        </p:nvGraphicFramePr>
        <p:xfrm>
          <a:off x="142844" y="266700"/>
          <a:ext cx="1673256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28" name="비트맵 이미지" r:id="rId4" imgW="2591162" imgH="2561905" progId="PBrush">
                  <p:embed/>
                </p:oleObj>
              </mc:Choice>
              <mc:Fallback>
                <p:oleObj name="비트맵 이미지" r:id="rId4" imgW="2591162" imgH="2561905" progId="PBrush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36000" contrast="6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66700"/>
                        <a:ext cx="1673256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 descr="UNI2419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/>
          <a:stretch>
            <a:fillRect/>
          </a:stretch>
        </p:blipFill>
        <p:spPr bwMode="auto">
          <a:xfrm>
            <a:off x="7387167" y="328625"/>
            <a:ext cx="1536700" cy="1660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85918" y="428604"/>
            <a:ext cx="5572164" cy="156966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 16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th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 Joint Meeting of Coronary Revascularization </a:t>
            </a:r>
          </a:p>
          <a:p>
            <a:pPr algn="ctr" eaLnBrk="1" latinLnBrk="0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 err="1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Busan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, Korea</a:t>
            </a:r>
          </a:p>
          <a:p>
            <a:pPr algn="ctr" eaLnBrk="1" latinLnBrk="0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Dec 9-10</a:t>
            </a:r>
            <a:r>
              <a:rPr lang="en-US" altLang="ko-KR" sz="2400" b="1" baseline="30000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th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 2016</a:t>
            </a:r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  </a:t>
            </a:r>
            <a:endParaRPr lang="en-US" altLang="ko-KR" b="1" dirty="0">
              <a:solidFill>
                <a:schemeClr val="bg1"/>
              </a:solidFill>
              <a:latin typeface="Arial" pitchFamily="34" charset="0"/>
              <a:ea typeface="돋움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78" y="285728"/>
            <a:ext cx="893731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Documents and Settings\Owner\바탕 화면\AMI-NIH\2015JAMIR-KAMIR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t="24999"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5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8519"/>
          <a:stretch>
            <a:fillRect/>
          </a:stretch>
        </p:blipFill>
        <p:spPr bwMode="auto">
          <a:xfrm>
            <a:off x="285720" y="285728"/>
            <a:ext cx="76706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66190"/>
          <a:stretch>
            <a:fillRect/>
          </a:stretch>
        </p:blipFill>
        <p:spPr bwMode="auto">
          <a:xfrm>
            <a:off x="285720" y="3500438"/>
            <a:ext cx="7886680" cy="295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000232" y="6429396"/>
            <a:ext cx="6853609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2016 Apr 30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1547664" y="2564904"/>
            <a:ext cx="4608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5976" y="567239"/>
            <a:ext cx="4497865" cy="502200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5" y="692696"/>
            <a:ext cx="440968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85984" y="6429396"/>
            <a:ext cx="656785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2016 Apr 30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2195736" y="836712"/>
            <a:ext cx="1714512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601904" y="769264"/>
            <a:ext cx="1714512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539552" y="5157192"/>
            <a:ext cx="9286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4932040" y="5229200"/>
            <a:ext cx="1357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539552" y="1484784"/>
            <a:ext cx="288032" cy="159836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932040" y="1484784"/>
            <a:ext cx="288032" cy="159836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31" y="357166"/>
            <a:ext cx="9144339" cy="539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57488" y="6215082"/>
            <a:ext cx="606779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Am </a:t>
            </a:r>
            <a:r>
              <a:rPr lang="en-US" altLang="ko-KR" sz="1600" b="1" i="1" dirty="0" err="1" smtClean="0">
                <a:latin typeface="Arial" charset="0"/>
              </a:rPr>
              <a:t>Coll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Intv</a:t>
            </a:r>
            <a:r>
              <a:rPr lang="en-US" altLang="ko-KR" sz="1600" b="1" i="1" dirty="0" smtClean="0">
                <a:latin typeface="Arial" charset="0"/>
              </a:rPr>
              <a:t> 2014;7:592-601</a:t>
            </a:r>
            <a:endParaRPr lang="ko-KR" altLang="en-US" sz="1600" b="1" i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78295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57488" y="6448425"/>
            <a:ext cx="606779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Am </a:t>
            </a:r>
            <a:r>
              <a:rPr lang="en-US" altLang="ko-KR" sz="1600" b="1" i="1" dirty="0" err="1" smtClean="0">
                <a:latin typeface="Arial" charset="0"/>
              </a:rPr>
              <a:t>Coll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Intv</a:t>
            </a:r>
            <a:r>
              <a:rPr lang="en-US" altLang="ko-KR" sz="1600" b="1" i="1" dirty="0" smtClean="0">
                <a:latin typeface="Arial" charset="0"/>
              </a:rPr>
              <a:t> 2014;7:592-601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3143240" y="5000636"/>
            <a:ext cx="1928826" cy="1000132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2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Beta-blocker in Primary PCI  </a:t>
            </a:r>
            <a:endParaRPr kumimoji="0"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40" y="714356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786" y="1928802"/>
            <a:ext cx="7756995" cy="304698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Risk Factor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Risk Stratification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Medical Treatment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Interventional Treatment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" y="620688"/>
            <a:ext cx="9174480" cy="497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411761" y="6258798"/>
            <a:ext cx="6480720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2016 Oct 6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23528" y="3537012"/>
            <a:ext cx="576064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2824689" y="5599311"/>
            <a:ext cx="4680520" cy="18002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V="1">
            <a:off x="323528" y="4077072"/>
            <a:ext cx="4680520" cy="18002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4978"/>
            <a:ext cx="8064895" cy="56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타원 2"/>
          <p:cNvSpPr/>
          <p:nvPr/>
        </p:nvSpPr>
        <p:spPr>
          <a:xfrm>
            <a:off x="755576" y="692696"/>
            <a:ext cx="4392488" cy="93610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411761" y="6258798"/>
            <a:ext cx="6480720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2016 Oct 6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92480" cy="429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타원 1"/>
          <p:cNvSpPr/>
          <p:nvPr/>
        </p:nvSpPr>
        <p:spPr>
          <a:xfrm>
            <a:off x="3131840" y="2564904"/>
            <a:ext cx="792088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11761" y="6258798"/>
            <a:ext cx="6480720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2016 Oct 6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7236296" y="1772816"/>
            <a:ext cx="792088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75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096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타원 1"/>
          <p:cNvSpPr/>
          <p:nvPr/>
        </p:nvSpPr>
        <p:spPr>
          <a:xfrm>
            <a:off x="72007" y="2996952"/>
            <a:ext cx="8820473" cy="1224136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1761" y="6258798"/>
            <a:ext cx="6480720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 smtClean="0">
                <a:latin typeface="Arial" charset="0"/>
              </a:rPr>
              <a:t>Cardiol</a:t>
            </a:r>
            <a:r>
              <a:rPr lang="en-US" altLang="ko-KR" sz="1600" b="1" i="1" dirty="0" smtClean="0">
                <a:latin typeface="Arial" charset="0"/>
              </a:rPr>
              <a:t> 2016 Oct 6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939"/>
            <a:ext cx="7798767" cy="605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2411760" y="2996952"/>
            <a:ext cx="511256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>
            <a:off x="5148064" y="4149080"/>
            <a:ext cx="295232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1115616" y="4293096"/>
            <a:ext cx="460851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5615" y="6361856"/>
            <a:ext cx="770485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 smtClean="0">
                <a:latin typeface="Arial" charset="0"/>
              </a:rPr>
              <a:t>Circ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Cardiovasc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Interv</a:t>
            </a:r>
            <a:r>
              <a:rPr lang="en-US" altLang="ko-KR" sz="1600" b="1" i="1" dirty="0" smtClean="0">
                <a:latin typeface="Arial" charset="0"/>
              </a:rPr>
              <a:t> 2016 Sep 9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_x112826464" descr="EMB00000a9c09a2"/>
          <p:cNvPicPr>
            <a:picLocks noChangeAspect="1" noChangeArrowheads="1"/>
          </p:cNvPicPr>
          <p:nvPr/>
        </p:nvPicPr>
        <p:blipFill>
          <a:blip r:embed="rId2" cstate="print"/>
          <a:srcRect t="3513"/>
          <a:stretch>
            <a:fillRect/>
          </a:stretch>
        </p:blipFill>
        <p:spPr bwMode="auto">
          <a:xfrm>
            <a:off x="142523" y="142875"/>
            <a:ext cx="8929511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59" name="Picture 2" descr="C:\Documents and Settings\Owner\바탕 화면\AMI-NIH\심근경색증 연구회-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3148" r="20111" b="8333"/>
          <a:stretch>
            <a:fillRect/>
          </a:stretch>
        </p:blipFill>
        <p:spPr bwMode="auto">
          <a:xfrm>
            <a:off x="142523" y="2214563"/>
            <a:ext cx="88589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2459139"/>
      </p:ext>
    </p:extLst>
  </p:cSld>
  <p:clrMapOvr>
    <a:masterClrMapping/>
  </p:clrMapOvr>
  <p:transition advTm="24437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C:\Documents and Settings\Owner\바탕 화면\PI STEMI-Circ Interv-Final\Fig2reduc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705" y="142852"/>
            <a:ext cx="8410575" cy="6076950"/>
          </a:xfrm>
          <a:prstGeom prst="rect">
            <a:avLst/>
          </a:prstGeom>
          <a:noFill/>
        </p:spPr>
      </p:pic>
      <p:sp>
        <p:nvSpPr>
          <p:cNvPr id="4" name="타원 3"/>
          <p:cNvSpPr/>
          <p:nvPr/>
        </p:nvSpPr>
        <p:spPr>
          <a:xfrm>
            <a:off x="6228184" y="1791793"/>
            <a:ext cx="1928826" cy="143617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5615" y="6361856"/>
            <a:ext cx="770485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 smtClean="0">
                <a:latin typeface="Arial" charset="0"/>
              </a:rPr>
              <a:t>Circ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Cardiovasc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Interv</a:t>
            </a:r>
            <a:r>
              <a:rPr lang="en-US" altLang="ko-KR" sz="1600" b="1" i="1" dirty="0" smtClean="0">
                <a:latin typeface="Arial" charset="0"/>
              </a:rPr>
              <a:t> 2016 Sep 9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C:\Documents and Settings\Owner\바탕 화면\PI STEMI-Circ Interv-Final\Fig4reduc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357" y="285750"/>
            <a:ext cx="8343900" cy="6286500"/>
          </a:xfrm>
          <a:prstGeom prst="rect">
            <a:avLst/>
          </a:prstGeom>
          <a:noFill/>
        </p:spPr>
      </p:pic>
      <p:sp>
        <p:nvSpPr>
          <p:cNvPr id="4" name="타원 3"/>
          <p:cNvSpPr/>
          <p:nvPr/>
        </p:nvSpPr>
        <p:spPr>
          <a:xfrm>
            <a:off x="3000364" y="1928802"/>
            <a:ext cx="642942" cy="4214842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화살표 연결선 2"/>
          <p:cNvCxnSpPr/>
          <p:nvPr/>
        </p:nvCxnSpPr>
        <p:spPr>
          <a:xfrm>
            <a:off x="1461582" y="1196752"/>
            <a:ext cx="1860253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>
            <a:off x="3321835" y="4437112"/>
            <a:ext cx="4778557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5615" y="6361856"/>
            <a:ext cx="770485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 smtClean="0">
                <a:latin typeface="Arial" charset="0"/>
              </a:rPr>
              <a:t>Circ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Cardiovasc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Interv</a:t>
            </a:r>
            <a:r>
              <a:rPr lang="en-US" altLang="ko-KR" sz="1600" b="1" i="1" dirty="0" smtClean="0">
                <a:latin typeface="Arial" charset="0"/>
              </a:rPr>
              <a:t> 2016 Sep 9 [</a:t>
            </a:r>
            <a:r>
              <a:rPr lang="en-US" altLang="ko-KR" sz="1600" b="1" i="1" dirty="0" err="1" smtClean="0">
                <a:latin typeface="Arial" charset="0"/>
              </a:rPr>
              <a:t>Epub</a:t>
            </a:r>
            <a:r>
              <a:rPr lang="en-US" altLang="ko-KR" sz="1600" b="1" i="1" dirty="0" smtClean="0">
                <a:latin typeface="Arial" charset="0"/>
              </a:rPr>
              <a:t> ahead of Print]</a:t>
            </a:r>
            <a:endParaRPr lang="ko-KR" altLang="en-US" sz="1600" b="1" i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>
                <a:latin typeface="Arial" charset="0"/>
              </a:rPr>
              <a:t>Int</a:t>
            </a:r>
            <a:r>
              <a:rPr lang="en-US" altLang="ko-KR" sz="1600" b="1" i="1" dirty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2011;153:148-53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785786" y="5857908"/>
            <a:ext cx="44450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41" y="1009650"/>
            <a:ext cx="892971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2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Revascularization in Multi-vessel Disease</a:t>
            </a:r>
            <a:endParaRPr kumimoji="0"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95288" y="4509120"/>
            <a:ext cx="3024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1" y="1009650"/>
            <a:ext cx="892971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직선 연결선 11"/>
          <p:cNvCxnSpPr/>
          <p:nvPr/>
        </p:nvCxnSpPr>
        <p:spPr>
          <a:xfrm>
            <a:off x="395536" y="4507533"/>
            <a:ext cx="3096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084168" y="4221088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67" y="900116"/>
            <a:ext cx="8669867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>
                <a:latin typeface="Arial" charset="0"/>
              </a:rPr>
              <a:t>Int</a:t>
            </a:r>
            <a:r>
              <a:rPr lang="en-US" altLang="ko-KR" sz="1600" b="1" i="1" dirty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2011;153:148-53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2214546" y="1571612"/>
            <a:ext cx="1714512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500826" y="1785926"/>
            <a:ext cx="1714512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5288" y="1079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2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Revascularization in Multi-vessel Disease</a:t>
            </a:r>
            <a:endParaRPr kumimoji="0"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8786842" cy="200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 cstate="print"/>
          <a:srcRect l="833" t="7383"/>
          <a:stretch>
            <a:fillRect/>
          </a:stretch>
        </p:blipFill>
        <p:spPr bwMode="auto">
          <a:xfrm>
            <a:off x="142844" y="1928802"/>
            <a:ext cx="8501122" cy="448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 smtClean="0">
                <a:latin typeface="Arial" charset="0"/>
              </a:rPr>
              <a:t>CNUH data, </a:t>
            </a:r>
            <a:r>
              <a:rPr lang="en-US" altLang="ko-KR" sz="1600" b="1" i="1" dirty="0" err="1">
                <a:latin typeface="Arial" charset="0"/>
              </a:rPr>
              <a:t>Int</a:t>
            </a:r>
            <a:r>
              <a:rPr lang="en-US" altLang="ko-KR" sz="1600" b="1" i="1" dirty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2014;176:505-7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>
            <a:off x="142844" y="5214950"/>
            <a:ext cx="835824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295244" y="785794"/>
            <a:ext cx="663421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295244" y="1071546"/>
            <a:ext cx="356237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1"/>
          <p:cNvSpPr>
            <a:spLocks noChangeArrowheads="1"/>
          </p:cNvSpPr>
          <p:nvPr/>
        </p:nvSpPr>
        <p:spPr bwMode="auto">
          <a:xfrm>
            <a:off x="229204" y="142852"/>
            <a:ext cx="8771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800" b="1" i="0" u="none" strike="noStrike" cap="none" normalizeH="0" baseline="0" dirty="0" smtClean="0" bmk="OLE_LINK3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굴림" pitchFamily="50" charset="-127"/>
                <a:cs typeface="Arial" pitchFamily="34" charset="0"/>
              </a:rPr>
              <a:t>Three-year Clinical Outcomes of Staged,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800" b="1" i="0" u="none" strike="noStrike" cap="none" normalizeH="0" baseline="0" dirty="0" smtClean="0" bmk="OLE_LINK3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굴림" pitchFamily="50" charset="-127"/>
                <a:cs typeface="Arial" pitchFamily="34" charset="0"/>
              </a:rPr>
              <a:t>ad hoc and Culprit-only PCI in STEMI (2006-2009) </a:t>
            </a:r>
            <a:r>
              <a:rPr kumimoji="1" lang="en-US" altLang="ko-KR" sz="2800" b="1" i="0" u="none" strike="noStrike" cap="none" normalizeH="0" dirty="0" smtClean="0" bmk="OLE_LINK3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굴림" pitchFamily="50" charset="-127"/>
                <a:cs typeface="Arial" pitchFamily="34" charset="0"/>
              </a:rPr>
              <a:t> </a:t>
            </a:r>
            <a:endParaRPr kumimoji="1" lang="en-US" altLang="ko-KR" sz="3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23234" name="Picture 2" descr="C:\Documents and Settings\Owner\바탕 화면\Staged PCI-IJC letter\Fig.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3" y="1214423"/>
            <a:ext cx="5165458" cy="49292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57620" y="1357298"/>
            <a:ext cx="15001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50"/>
              </a:lnSpc>
            </a:pPr>
            <a:r>
              <a:rPr lang="en-US" altLang="ko-KR" sz="1600" b="1" dirty="0" smtClean="0"/>
              <a:t>(n=252)</a:t>
            </a:r>
          </a:p>
          <a:p>
            <a:pPr>
              <a:lnSpc>
                <a:spcPts val="1950"/>
              </a:lnSpc>
            </a:pPr>
            <a:r>
              <a:rPr lang="en-US" altLang="ko-KR" sz="1600" b="1" dirty="0" smtClean="0"/>
              <a:t>(n=67)</a:t>
            </a:r>
          </a:p>
          <a:p>
            <a:pPr>
              <a:lnSpc>
                <a:spcPts val="1950"/>
              </a:lnSpc>
            </a:pPr>
            <a:r>
              <a:rPr lang="en-US" altLang="ko-KR" sz="1600" b="1" dirty="0" smtClean="0"/>
              <a:t>     (n=155)</a:t>
            </a:r>
            <a:endParaRPr lang="ko-KR" alt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28860" y="1324261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*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5162" y="285749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*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 smtClean="0">
                <a:latin typeface="Arial" charset="0"/>
              </a:rPr>
              <a:t>CNUH data, </a:t>
            </a:r>
            <a:r>
              <a:rPr lang="en-US" altLang="ko-KR" sz="1600" b="1" i="1" dirty="0" err="1">
                <a:latin typeface="Arial" charset="0"/>
              </a:rPr>
              <a:t>Int</a:t>
            </a:r>
            <a:r>
              <a:rPr lang="en-US" altLang="ko-KR" sz="1600" b="1" i="1" dirty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2014;176:505-7</a:t>
            </a:r>
            <a:endParaRPr lang="ko-KR" altLang="en-US" sz="1600" b="1" i="1" dirty="0">
              <a:latin typeface="Arial" charset="0"/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45" y="1357298"/>
            <a:ext cx="906588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직사각형 9"/>
          <p:cNvSpPr/>
          <p:nvPr/>
        </p:nvSpPr>
        <p:spPr>
          <a:xfrm>
            <a:off x="928662" y="1571612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*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389146" y="2786058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*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317840" y="1643050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*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746864" y="3571876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*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286116" y="2000240"/>
            <a:ext cx="1714512" cy="13573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7175518" y="2071678"/>
            <a:ext cx="1968514" cy="2286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785918" y="1142984"/>
            <a:ext cx="100013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172970" cy="56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 smtClean="0">
                <a:latin typeface="Arial" charset="0"/>
              </a:rPr>
              <a:t>KAMIR and Duke Data, JAMA 2014;312:2018-27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4643438" y="4786322"/>
            <a:ext cx="1071570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571472" y="4929198"/>
            <a:ext cx="171451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785786" y="5643578"/>
            <a:ext cx="435771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500034" y="5856304"/>
            <a:ext cx="314327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2879718" y="2420888"/>
            <a:ext cx="1188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 smtClean="0">
                <a:latin typeface="Arial" charset="0"/>
              </a:rPr>
              <a:t>KAMIR and Duke Data, JAMA 2014;312:2018-27</a:t>
            </a:r>
            <a:endParaRPr lang="ko-KR" altLang="en-US" sz="1600" b="1" i="1" dirty="0">
              <a:latin typeface="Arial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498" y="857232"/>
            <a:ext cx="8394468" cy="499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직선 연결선 4"/>
          <p:cNvCxnSpPr/>
          <p:nvPr/>
        </p:nvCxnSpPr>
        <p:spPr>
          <a:xfrm>
            <a:off x="683568" y="1988840"/>
            <a:ext cx="638876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1214414" y="1142984"/>
            <a:ext cx="742955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85720" y="1428736"/>
            <a:ext cx="328614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928794" y="5143512"/>
            <a:ext cx="5143536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755576" y="3140968"/>
            <a:ext cx="638876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 cstate="print"/>
          <a:srcRect b="40930"/>
          <a:stretch>
            <a:fillRect/>
          </a:stretch>
        </p:blipFill>
        <p:spPr bwMode="auto">
          <a:xfrm>
            <a:off x="640050" y="214290"/>
            <a:ext cx="850394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968392"/>
            <a:ext cx="4786346" cy="431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3214678" y="6357958"/>
            <a:ext cx="5677816" cy="36933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Heart 2015 ;101:1225-32</a:t>
            </a:r>
          </a:p>
        </p:txBody>
      </p:sp>
      <p:sp>
        <p:nvSpPr>
          <p:cNvPr id="7" name="타원 6"/>
          <p:cNvSpPr/>
          <p:nvPr/>
        </p:nvSpPr>
        <p:spPr>
          <a:xfrm>
            <a:off x="428596" y="4286256"/>
            <a:ext cx="6858048" cy="200026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 b="3608"/>
          <a:stretch>
            <a:fillRect/>
          </a:stretch>
        </p:blipFill>
        <p:spPr bwMode="auto">
          <a:xfrm>
            <a:off x="224012" y="1857364"/>
            <a:ext cx="8919988" cy="396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b="40930"/>
          <a:stretch>
            <a:fillRect/>
          </a:stretch>
        </p:blipFill>
        <p:spPr bwMode="auto">
          <a:xfrm>
            <a:off x="357158" y="142852"/>
            <a:ext cx="850394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타원 6"/>
          <p:cNvSpPr/>
          <p:nvPr/>
        </p:nvSpPr>
        <p:spPr>
          <a:xfrm>
            <a:off x="2285952" y="1500174"/>
            <a:ext cx="6858048" cy="200026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214678" y="6357958"/>
            <a:ext cx="5677816" cy="36933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Heart 2015 ;101:1225-32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C:\Documents and Settings\Owner\바탕 화면\2016 JCS\2016 JAMIR-KAMR Joint Sympos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5268913"/>
            <a:ext cx="721518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9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052736"/>
            <a:ext cx="8172400" cy="51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5288" y="107950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DES in Korean AMI </a:t>
            </a:r>
            <a:r>
              <a:rPr kumimoji="0" lang="en-US" altLang="ko-KR" sz="32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Pts</a:t>
            </a:r>
            <a:endParaRPr kumimoji="0" lang="ko-KR" altLang="en-US" sz="3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677405" y="6444044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Int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J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 2013;163:1-4</a:t>
            </a: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2928927" y="3641726"/>
            <a:ext cx="4214842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9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476"/>
          <a:stretch/>
        </p:blipFill>
        <p:spPr bwMode="auto">
          <a:xfrm>
            <a:off x="1365956" y="1091210"/>
            <a:ext cx="6464300" cy="5218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5288" y="107950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DES in Korean AMI </a:t>
            </a:r>
            <a:r>
              <a:rPr kumimoji="0" lang="en-US" altLang="ko-KR" sz="32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Pts</a:t>
            </a:r>
            <a:endParaRPr kumimoji="0" lang="ko-KR" altLang="en-US" sz="3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14678" y="6444044"/>
            <a:ext cx="5677816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Int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J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 2013;163:1-4</a:t>
            </a:r>
          </a:p>
        </p:txBody>
      </p:sp>
      <p:sp>
        <p:nvSpPr>
          <p:cNvPr id="6" name="타원 5"/>
          <p:cNvSpPr/>
          <p:nvPr/>
        </p:nvSpPr>
        <p:spPr>
          <a:xfrm>
            <a:off x="2071670" y="4357694"/>
            <a:ext cx="1785950" cy="1000132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5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67" y="1404835"/>
            <a:ext cx="8873067" cy="37528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467" y="5078343"/>
            <a:ext cx="8873067" cy="942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4" name="직선 연결선 3"/>
          <p:cNvCxnSpPr/>
          <p:nvPr/>
        </p:nvCxnSpPr>
        <p:spPr>
          <a:xfrm>
            <a:off x="4443606" y="2628798"/>
            <a:ext cx="4353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3931927" y="2989160"/>
            <a:ext cx="4352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4700411" y="5064023"/>
            <a:ext cx="4231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218723" y="5437085"/>
            <a:ext cx="87136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35467" y="5797448"/>
            <a:ext cx="3028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19396" y="2989525"/>
            <a:ext cx="6400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95288" y="107950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DES in Korean AMI </a:t>
            </a:r>
            <a:r>
              <a:rPr kumimoji="0" lang="en-US" altLang="ko-KR" sz="32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Pts</a:t>
            </a:r>
            <a:endParaRPr kumimoji="0" lang="ko-KR" altLang="en-US" sz="3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3286116" y="6286520"/>
            <a:ext cx="5534940" cy="369332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Int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J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 2013;163:1-4</a:t>
            </a:r>
          </a:p>
        </p:txBody>
      </p:sp>
    </p:spTree>
    <p:extLst>
      <p:ext uri="{BB962C8B-B14F-4D97-AF65-F5344CB8AC3E}">
        <p14:creationId xmlns:p14="http://schemas.microsoft.com/office/powerpoint/2010/main" val="14634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505476" cy="515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619494" y="6256343"/>
            <a:ext cx="5376341" cy="33855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J 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2014;64:273-88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2285984" y="5572140"/>
            <a:ext cx="492922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4" y="1412776"/>
            <a:ext cx="8791916" cy="39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619494" y="6256343"/>
            <a:ext cx="5376341" cy="33855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J 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2014;64:273-88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2123728" y="3310514"/>
            <a:ext cx="936104" cy="91057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5220072" y="3389219"/>
            <a:ext cx="936104" cy="91057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32" y="604869"/>
            <a:ext cx="8890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619494" y="6256343"/>
            <a:ext cx="5376341" cy="33855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2013;62:210-6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1206476" y="5572140"/>
            <a:ext cx="35560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499" name="Picture 3"/>
          <p:cNvPicPr>
            <a:picLocks noChangeAspect="1" noChangeArrowheads="1"/>
          </p:cNvPicPr>
          <p:nvPr/>
        </p:nvPicPr>
        <p:blipFill>
          <a:blip r:embed="rId3" cstate="print"/>
          <a:srcRect b="17647"/>
          <a:stretch>
            <a:fillRect/>
          </a:stretch>
        </p:blipFill>
        <p:spPr bwMode="auto">
          <a:xfrm>
            <a:off x="190477" y="357166"/>
            <a:ext cx="4411133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45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610" y="357166"/>
            <a:ext cx="4362212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45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970" y="5357843"/>
            <a:ext cx="8534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타원 9"/>
          <p:cNvSpPr/>
          <p:nvPr/>
        </p:nvSpPr>
        <p:spPr>
          <a:xfrm>
            <a:off x="107504" y="4032821"/>
            <a:ext cx="3960440" cy="13573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6516216" y="1628800"/>
            <a:ext cx="1944216" cy="15841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619494" y="6256343"/>
            <a:ext cx="5376341" cy="33855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2013;62:210-6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5364088" y="300633"/>
            <a:ext cx="1285884" cy="1285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3540815" y="5877272"/>
            <a:ext cx="412752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6"/>
          <p:cNvSpPr txBox="1">
            <a:spLocks noChangeArrowheads="1"/>
          </p:cNvSpPr>
          <p:nvPr/>
        </p:nvSpPr>
        <p:spPr bwMode="auto">
          <a:xfrm>
            <a:off x="3873500" y="6377005"/>
            <a:ext cx="5270500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i="1" dirty="0">
                <a:latin typeface="Arial" pitchFamily="34" charset="0"/>
              </a:rPr>
              <a:t>KAMIR Investigators, Am J </a:t>
            </a:r>
            <a:r>
              <a:rPr lang="en-US" altLang="ko-KR" sz="1600" b="1" i="1" dirty="0" err="1">
                <a:latin typeface="Arial" pitchFamily="34" charset="0"/>
              </a:rPr>
              <a:t>Cardiol</a:t>
            </a:r>
            <a:r>
              <a:rPr lang="en-US" altLang="ko-KR" sz="1600" b="1" i="1" dirty="0">
                <a:latin typeface="Arial" pitchFamily="34" charset="0"/>
              </a:rPr>
              <a:t> 2011;108:206-13</a:t>
            </a:r>
            <a:endParaRPr lang="ko-KR" altLang="en-US" sz="1600" b="1" i="1" dirty="0">
              <a:latin typeface="Arial" pitchFamily="34" charset="0"/>
            </a:endParaRP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2" cstate="print"/>
          <a:srcRect b="6795"/>
          <a:stretch>
            <a:fillRect/>
          </a:stretch>
        </p:blipFill>
        <p:spPr bwMode="auto">
          <a:xfrm>
            <a:off x="889000" y="142889"/>
            <a:ext cx="6731000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직선 연결선 3"/>
          <p:cNvCxnSpPr/>
          <p:nvPr/>
        </p:nvCxnSpPr>
        <p:spPr>
          <a:xfrm>
            <a:off x="2603500" y="2928955"/>
            <a:ext cx="30480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6413501" y="2714625"/>
            <a:ext cx="1079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5143500" y="3286125"/>
            <a:ext cx="1714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1714500" y="3427430"/>
            <a:ext cx="30480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9" y="1204913"/>
            <a:ext cx="4157133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36663"/>
            <a:ext cx="4191000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3810000" y="6377005"/>
            <a:ext cx="5334000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i="1" dirty="0">
                <a:latin typeface="Arial" pitchFamily="34" charset="0"/>
              </a:rPr>
              <a:t>KAMIR Investigators, Am J </a:t>
            </a:r>
            <a:r>
              <a:rPr lang="en-US" altLang="ko-KR" sz="1600" b="1" i="1" dirty="0" err="1">
                <a:latin typeface="Arial" pitchFamily="34" charset="0"/>
              </a:rPr>
              <a:t>Cardiol</a:t>
            </a:r>
            <a:r>
              <a:rPr lang="en-US" altLang="ko-KR" sz="1600" b="1" i="1" dirty="0">
                <a:latin typeface="Arial" pitchFamily="34" charset="0"/>
              </a:rPr>
              <a:t> 2011;108:206-13</a:t>
            </a:r>
            <a:endParaRPr lang="ko-KR" altLang="en-US" sz="1600" b="1" i="1" dirty="0">
              <a:latin typeface="Arial" pitchFamily="34" charset="0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2143108" y="2143116"/>
            <a:ext cx="1500198" cy="2000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429388" y="2000240"/>
            <a:ext cx="1643074" cy="2071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0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885828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직선 연결선 3"/>
          <p:cNvCxnSpPr/>
          <p:nvPr/>
        </p:nvCxnSpPr>
        <p:spPr>
          <a:xfrm>
            <a:off x="928662" y="6142056"/>
            <a:ext cx="492922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2014;172:462-4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4282" y="3429000"/>
            <a:ext cx="178595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User\Desktop\KAMIR JAMIR Joint Sympos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25195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71550" y="5661025"/>
            <a:ext cx="7129463" cy="43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/>
              <a:t>KAMIR-JAMIR Joint Symposium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7795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76263"/>
            <a:ext cx="7215238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2014;172:462-4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928926" y="3000372"/>
            <a:ext cx="4143404" cy="1214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14"/>
            <a:ext cx="9144000" cy="363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3" cstate="print"/>
          <a:srcRect t="9754"/>
          <a:stretch>
            <a:fillRect/>
          </a:stretch>
        </p:blipFill>
        <p:spPr bwMode="auto">
          <a:xfrm>
            <a:off x="142844" y="3786190"/>
            <a:ext cx="89297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571868" y="6448032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2016;221:937-43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428992" y="3643314"/>
            <a:ext cx="5143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18029"/>
            <a:ext cx="7643866" cy="517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286520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2016;221:937-43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285984" y="4500570"/>
            <a:ext cx="5286412" cy="1571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81161"/>
            <a:ext cx="9047156" cy="33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286520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2016;221:937-43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214282" y="3571876"/>
            <a:ext cx="8643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214282" y="3724276"/>
            <a:ext cx="8643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9" y="142852"/>
            <a:ext cx="8143899" cy="631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448032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2016;221:937-43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3929058" y="5286388"/>
            <a:ext cx="2428892" cy="128588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4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74" y="713030"/>
            <a:ext cx="7958716" cy="479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286520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2016;221:937-43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714612" y="928670"/>
            <a:ext cx="2428892" cy="128588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089260" cy="42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2014;177:1081-4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857224" y="4929198"/>
            <a:ext cx="521497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357158" y="2786058"/>
            <a:ext cx="142876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285728"/>
            <a:ext cx="85534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2014;177:1081-4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6429388" y="3143248"/>
            <a:ext cx="2143140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14"/>
            <a:ext cx="8786842" cy="403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8839229" cy="230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직선 연결선 4"/>
          <p:cNvCxnSpPr/>
          <p:nvPr/>
        </p:nvCxnSpPr>
        <p:spPr>
          <a:xfrm>
            <a:off x="4286248" y="5927742"/>
            <a:ext cx="278608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10787106" y="492919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2015;199:53-62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10" name="직선 연결선 9"/>
          <p:cNvCxnSpPr>
            <a:endCxn id="3075" idx="0"/>
          </p:cNvCxnSpPr>
          <p:nvPr/>
        </p:nvCxnSpPr>
        <p:spPr>
          <a:xfrm>
            <a:off x="357158" y="4071942"/>
            <a:ext cx="4348177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666750"/>
            <a:ext cx="76295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2015;199:53-62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1538" y="2500306"/>
            <a:ext cx="6072230" cy="27860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7508637" cy="612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857620" y="6286520"/>
            <a:ext cx="5000661" cy="339725"/>
          </a:xfrm>
          <a:solidFill>
            <a:srgbClr val="CCFFFF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KAMR Investigators,  Circ J 2016;80:1427-36</a:t>
            </a:r>
          </a:p>
        </p:txBody>
      </p:sp>
    </p:spTree>
    <p:extLst>
      <p:ext uri="{BB962C8B-B14F-4D97-AF65-F5344CB8AC3E}">
        <p14:creationId xmlns:p14="http://schemas.microsoft.com/office/powerpoint/2010/main" val="1662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357958"/>
            <a:ext cx="5376341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2015;199:53-62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5"/>
            <a:ext cx="7286676" cy="564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12" y="5500702"/>
            <a:ext cx="878690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직선 연결선 7"/>
          <p:cNvCxnSpPr/>
          <p:nvPr/>
        </p:nvCxnSpPr>
        <p:spPr>
          <a:xfrm>
            <a:off x="857224" y="6143644"/>
            <a:ext cx="221457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571472" y="214290"/>
            <a:ext cx="1071570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5940152" y="764704"/>
            <a:ext cx="2143140" cy="2160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1665"/>
            <a:ext cx="8925707" cy="498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286116" y="6357958"/>
            <a:ext cx="5662093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2016;67:57-63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5072066" y="5500702"/>
            <a:ext cx="2143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223823" y="5715016"/>
            <a:ext cx="27051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572560" cy="528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 5"/>
          <p:cNvSpPr/>
          <p:nvPr/>
        </p:nvSpPr>
        <p:spPr>
          <a:xfrm>
            <a:off x="1214414" y="3571876"/>
            <a:ext cx="4857784" cy="221457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286116" y="6357958"/>
            <a:ext cx="5662093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2016;67:57-63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6573"/>
            <a:ext cx="7311756" cy="615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286116" y="6357958"/>
            <a:ext cx="5662093" cy="338554"/>
          </a:xfrm>
          <a:prstGeom prst="rect">
            <a:avLst/>
          </a:prstGeom>
          <a:solidFill>
            <a:srgbClr val="D9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600" b="1" dirty="0">
                <a:solidFill>
                  <a:srgbClr val="00206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2016;67:57-63</a:t>
            </a:r>
            <a:endParaRPr kumimoji="0" lang="en-US" altLang="ko-KR" sz="1600" b="1" i="1" dirty="0">
              <a:solidFill>
                <a:srgbClr val="00206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2285984" y="142852"/>
            <a:ext cx="3243210" cy="2290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4000504" y="6377005"/>
            <a:ext cx="4953000" cy="3381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i="1" dirty="0">
                <a:solidFill>
                  <a:srgbClr val="000000"/>
                </a:solidFill>
                <a:latin typeface="Arial" charset="0"/>
              </a:rPr>
              <a:t>KAMIR Investigators, Am J </a:t>
            </a:r>
            <a:r>
              <a:rPr lang="en-US" altLang="ko-KR" sz="1600" b="1" i="1" dirty="0" err="1">
                <a:solidFill>
                  <a:srgbClr val="000000"/>
                </a:solidFill>
                <a:latin typeface="Arial" charset="0"/>
              </a:rPr>
              <a:t>Cardiol</a:t>
            </a:r>
            <a:r>
              <a:rPr lang="en-US" altLang="ko-KR" sz="1600" b="1" i="1" dirty="0">
                <a:solidFill>
                  <a:srgbClr val="000000"/>
                </a:solidFill>
                <a:latin typeface="Arial" charset="0"/>
              </a:rPr>
              <a:t> 2011;108:8-14</a:t>
            </a:r>
            <a:endParaRPr lang="ko-KR" altLang="en-US" sz="1600" b="1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357188"/>
            <a:ext cx="7326338" cy="5707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4" name="직선 연결선 3"/>
          <p:cNvCxnSpPr/>
          <p:nvPr/>
        </p:nvCxnSpPr>
        <p:spPr>
          <a:xfrm>
            <a:off x="2730501" y="2571750"/>
            <a:ext cx="3365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6667501" y="2357455"/>
            <a:ext cx="10795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3365501" y="3857625"/>
            <a:ext cx="3365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3873501" y="3571875"/>
            <a:ext cx="3365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1714501" y="3714750"/>
            <a:ext cx="1079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500080"/>
            <a:ext cx="6604000" cy="5214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4000504" y="6377005"/>
            <a:ext cx="4953000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i="1" dirty="0">
                <a:solidFill>
                  <a:srgbClr val="000000"/>
                </a:solidFill>
                <a:latin typeface="Arial" charset="0"/>
              </a:rPr>
              <a:t>KAMIR Investigators, Am J </a:t>
            </a:r>
            <a:r>
              <a:rPr lang="en-US" altLang="ko-KR" sz="1600" b="1" i="1" dirty="0" err="1">
                <a:solidFill>
                  <a:srgbClr val="000000"/>
                </a:solidFill>
                <a:latin typeface="Arial" charset="0"/>
              </a:rPr>
              <a:t>Cardiol</a:t>
            </a:r>
            <a:r>
              <a:rPr lang="en-US" altLang="ko-KR" sz="1600" b="1" i="1" dirty="0">
                <a:solidFill>
                  <a:srgbClr val="000000"/>
                </a:solidFill>
                <a:latin typeface="Arial" charset="0"/>
              </a:rPr>
              <a:t> 2011;108:8-14</a:t>
            </a:r>
            <a:endParaRPr lang="ko-KR" altLang="en-US" sz="16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6643702" y="428604"/>
            <a:ext cx="1643074" cy="16430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2" y="357166"/>
            <a:ext cx="7891240" cy="614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1643042" y="3570288"/>
            <a:ext cx="585791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14686" y="6444044"/>
            <a:ext cx="5677807" cy="369332"/>
          </a:xfrm>
          <a:prstGeom prst="rect">
            <a:avLst/>
          </a:prstGeom>
          <a:solidFill>
            <a:srgbClr val="A5F3FB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it-IT" altLang="ko-KR" b="1" i="1" dirty="0" smtClean="0">
                <a:latin typeface="Arial" charset="0"/>
                <a:cs typeface="Arial" charset="0"/>
              </a:rPr>
              <a:t> J Cardiol 2012; 59: 249-57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928662" y="6429396"/>
            <a:ext cx="314327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5143504" y="6215082"/>
            <a:ext cx="314327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4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r="2988"/>
          <a:stretch/>
        </p:blipFill>
        <p:spPr bwMode="auto">
          <a:xfrm>
            <a:off x="634070" y="113955"/>
            <a:ext cx="7724149" cy="628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214686" y="6444044"/>
            <a:ext cx="5677807" cy="369332"/>
          </a:xfrm>
          <a:prstGeom prst="rect">
            <a:avLst/>
          </a:prstGeom>
          <a:solidFill>
            <a:srgbClr val="A5F3FB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it-IT" altLang="ko-KR" b="1" i="1" dirty="0" smtClean="0">
                <a:latin typeface="Arial" charset="0"/>
                <a:cs typeface="Arial" charset="0"/>
              </a:rPr>
              <a:t> J Cardiol 2012; 59: 249-57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1"/>
            <a:ext cx="7824814" cy="594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3214686" y="6444044"/>
            <a:ext cx="5677807" cy="369332"/>
          </a:xfrm>
          <a:prstGeom prst="rect">
            <a:avLst/>
          </a:prstGeom>
          <a:solidFill>
            <a:srgbClr val="A5F3FB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it-IT" altLang="ko-KR" b="1" i="1" dirty="0" smtClean="0">
                <a:latin typeface="Arial" charset="0"/>
                <a:cs typeface="Arial" charset="0"/>
              </a:rPr>
              <a:t> J Cardiol 2012; 59: 249-57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928926" y="2786058"/>
            <a:ext cx="1968514" cy="13573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8" y="142852"/>
            <a:ext cx="8696346" cy="220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611"/>
            <a:ext cx="9144000" cy="157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357430"/>
            <a:ext cx="6215105" cy="246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직선 연결선 6"/>
          <p:cNvCxnSpPr/>
          <p:nvPr/>
        </p:nvCxnSpPr>
        <p:spPr>
          <a:xfrm>
            <a:off x="1500166" y="4143380"/>
            <a:ext cx="6143668" cy="158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1500166" y="4357694"/>
            <a:ext cx="6143668" cy="158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1500166" y="4572008"/>
            <a:ext cx="6143668" cy="158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571604" y="4786322"/>
            <a:ext cx="6143668" cy="158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286116" y="3927478"/>
            <a:ext cx="4429156" cy="158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00504" y="6377005"/>
            <a:ext cx="4953000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i="1" dirty="0" err="1" smtClean="0">
                <a:solidFill>
                  <a:srgbClr val="000000"/>
                </a:solidFill>
                <a:latin typeface="Arial" charset="0"/>
              </a:rPr>
              <a:t>Jeong</a:t>
            </a:r>
            <a:r>
              <a:rPr lang="en-US" altLang="ko-KR" sz="1600" b="1" i="1" dirty="0" smtClean="0">
                <a:solidFill>
                  <a:srgbClr val="000000"/>
                </a:solidFill>
                <a:latin typeface="Arial" charset="0"/>
              </a:rPr>
              <a:t> MH. </a:t>
            </a:r>
            <a:r>
              <a:rPr lang="en-US" altLang="ko-KR" sz="1600" b="1" i="1" dirty="0" err="1" smtClean="0">
                <a:solidFill>
                  <a:srgbClr val="000000"/>
                </a:solidFill>
                <a:latin typeface="Arial" charset="0"/>
              </a:rPr>
              <a:t>Anatol</a:t>
            </a:r>
            <a:r>
              <a:rPr lang="en-US" altLang="ko-KR" sz="1600" b="1" i="1" dirty="0" smtClean="0">
                <a:solidFill>
                  <a:srgbClr val="000000"/>
                </a:solidFill>
                <a:latin typeface="Arial" charset="0"/>
              </a:rPr>
              <a:t> J </a:t>
            </a:r>
            <a:r>
              <a:rPr lang="en-US" altLang="ko-KR" sz="1600" b="1" i="1" dirty="0" err="1">
                <a:solidFill>
                  <a:srgbClr val="000000"/>
                </a:solidFill>
                <a:latin typeface="Arial" charset="0"/>
              </a:rPr>
              <a:t>Cardiol</a:t>
            </a:r>
            <a:r>
              <a:rPr lang="en-US" altLang="ko-KR" sz="16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sz="1600" b="1" i="1" dirty="0" smtClean="0">
                <a:solidFill>
                  <a:srgbClr val="000000"/>
                </a:solidFill>
                <a:latin typeface="Arial" charset="0"/>
              </a:rPr>
              <a:t>2015;15:371-2</a:t>
            </a:r>
            <a:endParaRPr lang="ko-KR" altLang="en-US" sz="1600" b="1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17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289"/>
            <a:ext cx="6643734" cy="606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 5"/>
          <p:cNvSpPr/>
          <p:nvPr/>
        </p:nvSpPr>
        <p:spPr>
          <a:xfrm>
            <a:off x="2571736" y="357166"/>
            <a:ext cx="928694" cy="1428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2571736" y="4929198"/>
            <a:ext cx="1000132" cy="1500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857620" y="6375423"/>
            <a:ext cx="5000661" cy="339725"/>
          </a:xfrm>
          <a:solidFill>
            <a:srgbClr val="CCFFFF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KAMR Investigators,  Circ J 2016;80:1427-36</a:t>
            </a:r>
          </a:p>
        </p:txBody>
      </p:sp>
    </p:spTree>
    <p:extLst>
      <p:ext uri="{BB962C8B-B14F-4D97-AF65-F5344CB8AC3E}">
        <p14:creationId xmlns:p14="http://schemas.microsoft.com/office/powerpoint/2010/main" val="16827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0" y="28572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Summary of Recent Update of KAMIR </a:t>
            </a:r>
            <a:r>
              <a:rPr kumimoji="0" lang="en-US" altLang="ko-KR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Study</a:t>
            </a:r>
            <a:endParaRPr kumimoji="0" lang="ko-KR" altLang="en-US" sz="32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00034" y="990689"/>
            <a:ext cx="8301038" cy="56066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NSTEMI is more common than STEMI</a:t>
            </a:r>
          </a:p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PCI rates for STEMI and NSTEMI are 96.3 % (SR=99.4%) and 81.7% (SR=99.5 %)</a:t>
            </a:r>
          </a:p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Risk factors of HT, DM and DL have been increased, but smoking decreased</a:t>
            </a:r>
          </a:p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Moderate levels of BP and BG are associated with good clinical outcomes </a:t>
            </a:r>
          </a:p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KAMIR scores are better than TIMI/GRACE</a:t>
            </a:r>
          </a:p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High intensity statin is effective in selected AMI patients  </a:t>
            </a:r>
          </a:p>
        </p:txBody>
      </p:sp>
    </p:spTree>
    <p:extLst>
      <p:ext uri="{BB962C8B-B14F-4D97-AF65-F5344CB8AC3E}">
        <p14:creationId xmlns:p14="http://schemas.microsoft.com/office/powerpoint/2010/main" val="367584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0" y="928670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85720" y="1062697"/>
            <a:ext cx="8572560" cy="56066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>
              <a:lnSpc>
                <a:spcPts val="4300"/>
              </a:lnSpc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7. Low dose </a:t>
            </a:r>
            <a:r>
              <a:rPr lang="en-US" altLang="ko-K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prasugrel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 or </a:t>
            </a:r>
            <a:r>
              <a:rPr lang="en-US" altLang="ko-KR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ticagrelor</a:t>
            </a: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and </a:t>
            </a:r>
          </a:p>
          <a:p>
            <a:pPr>
              <a:lnSpc>
                <a:spcPts val="43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    insurmountable ARB will be beneficial </a:t>
            </a:r>
          </a:p>
          <a:p>
            <a:pPr marL="514350" indent="-514350">
              <a:lnSpc>
                <a:spcPts val="4300"/>
              </a:lnSpc>
              <a:spcBef>
                <a:spcPct val="0"/>
              </a:spcBef>
              <a:buAutoNum type="arabicPeriod" startAt="8"/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Staged </a:t>
            </a: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PCI in 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STEMI and multi-vessel PCI in NSTEMI can be recommended</a:t>
            </a:r>
          </a:p>
          <a:p>
            <a:pPr marL="457200" indent="-457200">
              <a:lnSpc>
                <a:spcPts val="43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9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.  DES is safer and more effective than BMS</a:t>
            </a:r>
          </a:p>
          <a:p>
            <a:pPr marL="457200" indent="-457200">
              <a:lnSpc>
                <a:spcPts val="4300"/>
              </a:lnSpc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10.  Octogenarian can be treated by elective PCI using 2</a:t>
            </a:r>
            <a:r>
              <a:rPr lang="en-US" altLang="ko-KR" sz="28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nd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 generation DES</a:t>
            </a:r>
          </a:p>
          <a:p>
            <a:pPr marL="457200" indent="-457200">
              <a:lnSpc>
                <a:spcPts val="4300"/>
              </a:lnSpc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11. Thrombus aspiration/IVUS-guided PCI can be recommended in selective AMI patients</a:t>
            </a:r>
          </a:p>
          <a:p>
            <a:pPr marL="457200" indent="-457200">
              <a:lnSpc>
                <a:spcPts val="4300"/>
              </a:lnSpc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12. ECMO instead of IABP will be effective in CS                                               </a:t>
            </a:r>
            <a:endParaRPr lang="en-US" altLang="ko-K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42876" y="214290"/>
            <a:ext cx="8858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Summary of Recent Update of KAMIR </a:t>
            </a:r>
            <a:r>
              <a:rPr kumimoji="0" lang="en-US" altLang="ko-KR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Study</a:t>
            </a:r>
            <a:endParaRPr kumimoji="0" lang="ko-KR" altLang="en-US" sz="32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584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7" name="Text Box 5"/>
          <p:cNvSpPr txBox="1">
            <a:spLocks noChangeArrowheads="1"/>
          </p:cNvSpPr>
          <p:nvPr/>
        </p:nvSpPr>
        <p:spPr bwMode="auto">
          <a:xfrm>
            <a:off x="347138" y="5949280"/>
            <a:ext cx="8576733" cy="584775"/>
          </a:xfrm>
          <a:prstGeom prst="rect">
            <a:avLst/>
          </a:prstGeom>
          <a:solidFill>
            <a:srgbClr val="FF6600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</a:rPr>
              <a:t>Thank You For Your Attention! </a:t>
            </a:r>
            <a:endParaRPr lang="en-US" altLang="ko-KR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" name="Picture 2" descr="C:\Documents and Settings\User\바탕 화면\20120505_165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437" y="764704"/>
            <a:ext cx="7200800" cy="47552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0653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User\Desktop\KAMIR JAMIR Joint Symposiu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49" y="325586"/>
            <a:ext cx="925195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71550" y="5418797"/>
            <a:ext cx="7129463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/>
              <a:t>KAMIR-JAMIR Joint Symposium</a:t>
            </a:r>
            <a:endParaRPr lang="ko-KR" altLang="en-US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35719" y="548680"/>
            <a:ext cx="9143999" cy="830997"/>
          </a:xfrm>
          <a:prstGeom prst="rect">
            <a:avLst/>
          </a:prstGeom>
          <a:solidFill>
            <a:srgbClr val="FF6600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latin typeface="Arial" pitchFamily="34" charset="0"/>
              </a:rPr>
              <a:t>KAMIR Will Be The Best AMI Registry in the 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World ! </a:t>
            </a:r>
            <a:endParaRPr lang="en-US" altLang="ko-KR" sz="24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Thank You for Your Great Support </a:t>
            </a:r>
            <a:r>
              <a:rPr lang="en-US" altLang="ko-KR" sz="2400" b="1" dirty="0">
                <a:solidFill>
                  <a:schemeClr val="bg1"/>
                </a:solidFill>
                <a:latin typeface="Arial" pitchFamily="34" charset="0"/>
              </a:rPr>
              <a:t>!</a:t>
            </a:r>
            <a:r>
              <a:rPr lang="en-US" altLang="ko-KR" sz="24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altLang="ko-KR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1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83" name="그림 7" descr="국립보건연구원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4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Current Trend</a:t>
            </a:r>
            <a:r>
              <a:rPr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of KAMIR</a:t>
            </a:r>
            <a:endParaRPr kumimoji="0" lang="ko-KR" altLang="en-US" sz="3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500188"/>
            <a:ext cx="65722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214313" y="785813"/>
            <a:ext cx="8640762" cy="492125"/>
          </a:xfrm>
          <a:prstGeom prst="rect">
            <a:avLst/>
          </a:prstGeom>
          <a:solidFill>
            <a:srgbClr val="4F81BD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2600" b="1" dirty="0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Current Trend of KAMIR </a:t>
            </a:r>
            <a:r>
              <a:rPr kumimoji="0" lang="ko-KR" altLang="en-US" sz="2600" b="1" dirty="0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 </a:t>
            </a:r>
            <a:r>
              <a:rPr kumimoji="0" lang="en-US" altLang="ko-KR" sz="2600" b="1" dirty="0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- </a:t>
            </a:r>
            <a:r>
              <a:rPr kumimoji="0" lang="en-US" altLang="ko-KR" sz="2000" b="1" i="1" dirty="0" smtClean="0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Dec 2014  </a:t>
            </a:r>
            <a:r>
              <a:rPr kumimoji="0" lang="en-US" altLang="ko-KR" sz="2000" b="1" i="1" dirty="0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Am J </a:t>
            </a:r>
            <a:r>
              <a:rPr kumimoji="0" lang="en-US" altLang="ko-KR" sz="2000" b="1" i="1" dirty="0" err="1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Cardiol</a:t>
            </a:r>
            <a:r>
              <a:rPr kumimoji="0" lang="en-US" altLang="ko-KR" sz="2000" b="1" i="1" dirty="0">
                <a:solidFill>
                  <a:srgbClr val="FFFF00"/>
                </a:solidFill>
                <a:latin typeface="Arial" pitchFamily="34" charset="0"/>
                <a:ea typeface="맑은 고딕" pitchFamily="50" charset="-127"/>
              </a:rPr>
              <a:t> </a:t>
            </a:r>
            <a:endParaRPr kumimoji="0" lang="en-US" altLang="ko-KR" sz="2600" b="1" i="1" dirty="0">
              <a:solidFill>
                <a:srgbClr val="FFFF0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10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2571736" y="4000504"/>
            <a:ext cx="421484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107" name="그림 7" descr="국립보건연구원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8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14313" y="857232"/>
          <a:ext cx="8786875" cy="5500708"/>
        </p:xfrm>
        <a:graphic>
          <a:graphicData uri="http://schemas.openxmlformats.org/drawingml/2006/table">
            <a:tbl>
              <a:tblPr/>
              <a:tblGrid>
                <a:gridCol w="2971725"/>
                <a:gridCol w="2351195"/>
                <a:gridCol w="2226392"/>
                <a:gridCol w="1237563"/>
              </a:tblGrid>
              <a:tr h="486086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Variables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0955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STEMI (n=22,514)         NSTEMI (n=17,464)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3970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latin typeface="Times New Roman"/>
                          <a:ea typeface="맑은 고딕"/>
                          <a:cs typeface="Times New Roman"/>
                        </a:rPr>
                        <a:t>p 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value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8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n(%) or </a:t>
                      </a:r>
                      <a:r>
                        <a:rPr lang="en-US" sz="1600" b="1" kern="100" dirty="0" err="1">
                          <a:latin typeface="Times New Roman"/>
                          <a:ea typeface="맑은 고딕"/>
                          <a:cs typeface="Times New Roman"/>
                        </a:rPr>
                        <a:t>mean±SD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44769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Times New Roman"/>
                          <a:ea typeface="맑은 고딕"/>
                          <a:cs typeface="Times New Roman"/>
                        </a:rPr>
                        <a:t>       Age 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(years)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64.1±13.2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66.5±12.5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Times New Roman"/>
                          <a:ea typeface="맑은 고딕"/>
                          <a:cs typeface="Times New Roman"/>
                        </a:rPr>
                        <a:t>      Male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16,823 (74.8)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11,715 (67.2)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Times New Roman"/>
                          <a:ea typeface="맑은 고딕"/>
                          <a:cs typeface="Times New Roman"/>
                        </a:rPr>
                        <a:t>      Body 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mass index (kg/m</a:t>
                      </a:r>
                      <a:r>
                        <a:rPr lang="en-US" sz="1600" b="1" kern="100" baseline="30000" dirty="0">
                          <a:latin typeface="Times New Roman"/>
                          <a:ea typeface="맑은 고딕"/>
                          <a:cs typeface="Times New Roman"/>
                        </a:rPr>
                        <a:t>2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) 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24.0±3.4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23.9±3.4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0.831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indent="2794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Overweight (BMI≥23)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7,541 (37.5)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5,773 (36.4)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0.029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561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Risk factors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Hypertension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10,390 (48.9)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9,596 (58.4)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Diabetes mellitus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5,548 (26.2)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5,546 (33.8)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latin typeface="Times New Roman"/>
                          <a:ea typeface="맑은 고딕"/>
                          <a:cs typeface="Times New Roman"/>
                        </a:rPr>
                        <a:t>Dyslipidemia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2,221 (10.5)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2,227 (13.6)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Smoking history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11,324 (51.2)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6,828 (39.8)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769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Previous angina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7,278 (32.9)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7,512 (43.8)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446861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  <p:extLst>
      <p:ext uri="{BB962C8B-B14F-4D97-AF65-F5344CB8AC3E}">
        <p14:creationId xmlns:p14="http://schemas.microsoft.com/office/powerpoint/2010/main" val="6933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131" name="그림 7" descr="국립보건연구원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214313" y="1073150"/>
          <a:ext cx="8786875" cy="4929205"/>
        </p:xfrm>
        <a:graphic>
          <a:graphicData uri="http://schemas.openxmlformats.org/drawingml/2006/table">
            <a:tbl>
              <a:tblPr/>
              <a:tblGrid>
                <a:gridCol w="2971725"/>
                <a:gridCol w="2351195"/>
                <a:gridCol w="2226392"/>
                <a:gridCol w="1237563"/>
              </a:tblGrid>
              <a:tr h="643808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Variables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0955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STEMI (n=22,514)         NSTEMI (n=17,464)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3970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latin typeface="Times New Roman"/>
                          <a:ea typeface="맑은 고딕"/>
                          <a:cs typeface="Times New Roman"/>
                        </a:rPr>
                        <a:t>p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value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8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맑은 고딕"/>
                          <a:cs typeface="Times New Roman"/>
                        </a:rPr>
                        <a:t>n(%) or </a:t>
                      </a:r>
                      <a:r>
                        <a:rPr lang="en-US" sz="1400" b="1" kern="100" dirty="0" err="1">
                          <a:latin typeface="Times New Roman"/>
                          <a:ea typeface="맑은 고딕"/>
                          <a:cs typeface="Times New Roman"/>
                        </a:rPr>
                        <a:t>mean±SD</a:t>
                      </a:r>
                      <a:endParaRPr lang="ko-KR" sz="14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96164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Clinical characteristics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kern="100" dirty="0">
                        <a:latin typeface="Times New Roman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89085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Chest pain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19,287 (86.9)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13,041 (75.9)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9085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latin typeface="Times New Roman"/>
                          <a:ea typeface="맑은 고딕"/>
                          <a:cs typeface="Times New Roman"/>
                        </a:rPr>
                        <a:t>Dyspnea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5,021 (22.9)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4,649 (27.2)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9085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PCI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20,882 (93.1)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13,670 (78.5)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9085">
                <a:tc>
                  <a:txBody>
                    <a:bodyPr/>
                    <a:lstStyle/>
                    <a:p>
                      <a:pPr indent="2794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latin typeface="Times New Roman"/>
                          <a:ea typeface="맑은 고딕"/>
                          <a:cs typeface="Times New Roman"/>
                        </a:rPr>
                        <a:t>Killip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 class (≥III)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3,188 (15.0)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2,178 (13.3)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9085">
                <a:tc>
                  <a:txBody>
                    <a:bodyPr/>
                    <a:lstStyle/>
                    <a:p>
                      <a:pPr indent="6985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In-hospital mortality 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  <a:cs typeface="Times New Roman"/>
                        </a:rPr>
                        <a:t>1,310 (5.9)</a:t>
                      </a:r>
                      <a:endParaRPr lang="ko-KR" sz="16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637 (3.7)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맑은 고딕"/>
                          <a:cs typeface="Times New Roman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195" marR="4719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  <p:extLst>
      <p:ext uri="{BB962C8B-B14F-4D97-AF65-F5344CB8AC3E}">
        <p14:creationId xmlns:p14="http://schemas.microsoft.com/office/powerpoint/2010/main" val="15238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1251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42875" y="1214438"/>
          <a:ext cx="8858312" cy="4715281"/>
        </p:xfrm>
        <a:graphic>
          <a:graphicData uri="http://schemas.openxmlformats.org/drawingml/2006/table">
            <a:tbl>
              <a:tblPr/>
              <a:tblGrid>
                <a:gridCol w="1142977"/>
                <a:gridCol w="823077"/>
                <a:gridCol w="770856"/>
                <a:gridCol w="770856"/>
                <a:gridCol w="770856"/>
                <a:gridCol w="770856"/>
                <a:gridCol w="770856"/>
                <a:gridCol w="770856"/>
                <a:gridCol w="771424"/>
                <a:gridCol w="771424"/>
                <a:gridCol w="724274"/>
              </a:tblGrid>
              <a:tr h="595993">
                <a:tc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2006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2007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2008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2009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2010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2012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2013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p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for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trend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464">
                <a:tc rowSpan="2">
                  <a:txBody>
                    <a:bodyPr/>
                    <a:lstStyle/>
                    <a:p>
                      <a:pPr algn="just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    </a:t>
                      </a:r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  Aspirin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3,508 (90.2)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2,838 (88.2)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3,047 (97.7)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2,792 (</a:t>
                      </a:r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98.6)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2,211 (99.2)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2,084 (99.1)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1,837 (97.2)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1,570 (96.2)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2,314 (91.0)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1,822 (87.9)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2,199 (96.5)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2,181 (97.4)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1,724 (97.8)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1,831 (97.1)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1,856 (96.6)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1,684 (95.6)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231">
                <a:tc rowSpan="3">
                  <a:txBody>
                    <a:bodyPr/>
                    <a:lstStyle/>
                    <a:p>
                      <a:pPr indent="127000" algn="just" latinLnBrk="0"/>
                      <a:endParaRPr lang="en-US" sz="1400" b="1" kern="100" dirty="0">
                        <a:latin typeface="Times New Roman"/>
                        <a:ea typeface="맑은 고딕"/>
                      </a:endParaRPr>
                    </a:p>
                    <a:p>
                      <a:pPr indent="190500" algn="just" latinLnBrk="0"/>
                      <a:r>
                        <a:rPr lang="en-US" sz="1400" b="1" kern="100" dirty="0" err="1">
                          <a:latin typeface="Times New Roman"/>
                          <a:ea typeface="맑은 고딕"/>
                        </a:rPr>
                        <a:t>Clopidogrel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just" latinLnBrk="0"/>
                      <a:endParaRPr lang="en-US" sz="1400" b="1" kern="100" dirty="0">
                        <a:latin typeface="Times New Roman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44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2,380 (62.0)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1,922 (60.4)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1,653 (47.5)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1,475 (47.4)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1,166 (46.6)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1,129 (46.9)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871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(44.6)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728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(44.6)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09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1,285 (51.1)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1,084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(51.3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963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39.4)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889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(36.7)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674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34.8)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671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32.9)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690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34.9)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608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(34.5)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47">
                <a:tc rowSpan="3">
                  <a:txBody>
                    <a:bodyPr/>
                    <a:lstStyle/>
                    <a:p>
                      <a:pPr indent="127000" algn="just" latinLnBrk="0"/>
                      <a:endParaRPr lang="en-US" sz="1400" b="1" kern="100" dirty="0">
                        <a:latin typeface="Times New Roman"/>
                        <a:ea typeface="맑은 고딕"/>
                      </a:endParaRPr>
                    </a:p>
                    <a:p>
                      <a:pPr indent="190500" algn="just" latinLnBrk="0"/>
                      <a:r>
                        <a:rPr lang="en-US" sz="1400" b="1" kern="100" dirty="0" err="1">
                          <a:latin typeface="Times New Roman"/>
                          <a:ea typeface="맑은 고딕"/>
                        </a:rPr>
                        <a:t>Cilostazol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latinLnBrk="0"/>
                      <a:endParaRPr lang="en-US" sz="1400" b="1" kern="100" dirty="0">
                        <a:latin typeface="Times New Roman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44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1,374 (35.3)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865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26.9) 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803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27.4)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874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(32.9)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525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24.4)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454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22.2)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365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(19.4)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122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(7.5)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771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(30.3)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469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22.6)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556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(26.2)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561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26.6)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365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(21.4)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414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(22.4)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374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(19.5)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168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(9.5)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9" name="직선 연결선 8"/>
          <p:cNvCxnSpPr/>
          <p:nvPr/>
        </p:nvCxnSpPr>
        <p:spPr>
          <a:xfrm>
            <a:off x="2071670" y="2357430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143108" y="3929066"/>
            <a:ext cx="61436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071670" y="5214950"/>
            <a:ext cx="61436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0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그림 1" descr="세계백~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919288"/>
            <a:ext cx="90170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16797" r="81296" b="71484"/>
          <a:stretch>
            <a:fillRect/>
          </a:stretch>
        </p:blipFill>
        <p:spPr bwMode="auto">
          <a:xfrm>
            <a:off x="138113" y="1863725"/>
            <a:ext cx="236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8" t="16763" r="1633" b="70703"/>
          <a:stretch>
            <a:fillRect/>
          </a:stretch>
        </p:blipFill>
        <p:spPr bwMode="auto">
          <a:xfrm>
            <a:off x="812800" y="4138613"/>
            <a:ext cx="18891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 descr="who2_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63850"/>
            <a:ext cx="15113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7340" r="70096" b="68224"/>
          <a:stretch>
            <a:fillRect/>
          </a:stretch>
        </p:blipFill>
        <p:spPr bwMode="auto">
          <a:xfrm>
            <a:off x="4452938" y="4089400"/>
            <a:ext cx="1905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214686"/>
            <a:ext cx="26812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Box 9"/>
          <p:cNvSpPr txBox="1">
            <a:spLocks noChangeArrowheads="1"/>
          </p:cNvSpPr>
          <p:nvPr/>
        </p:nvSpPr>
        <p:spPr bwMode="auto">
          <a:xfrm>
            <a:off x="442913" y="142875"/>
            <a:ext cx="8286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Background</a:t>
            </a:r>
            <a:endParaRPr kumimoji="0" lang="ko-KR" altLang="en-US" sz="3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30" name="그림 11" descr="국립보건연구원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42875"/>
            <a:ext cx="2108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2" name="TextBox 11"/>
          <p:cNvSpPr txBox="1">
            <a:spLocks noChangeArrowheads="1"/>
          </p:cNvSpPr>
          <p:nvPr/>
        </p:nvSpPr>
        <p:spPr bwMode="auto">
          <a:xfrm>
            <a:off x="1000125" y="6286500"/>
            <a:ext cx="230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>
                <a:latin typeface="Arial" charset="0"/>
                <a:cs typeface="Arial" charset="0"/>
              </a:rPr>
              <a:t>ESC Guideline</a:t>
            </a:r>
            <a:endParaRPr lang="ko-KR" altLang="en-US" b="1">
              <a:latin typeface="Arial" charset="0"/>
              <a:cs typeface="Arial" charset="0"/>
            </a:endParaRPr>
          </a:p>
        </p:txBody>
      </p:sp>
      <p:sp>
        <p:nvSpPr>
          <p:cNvPr id="81933" name="TextBox 12"/>
          <p:cNvSpPr txBox="1">
            <a:spLocks noChangeArrowheads="1"/>
          </p:cNvSpPr>
          <p:nvPr/>
        </p:nvSpPr>
        <p:spPr bwMode="auto">
          <a:xfrm>
            <a:off x="6000750" y="6253163"/>
            <a:ext cx="307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헤드라인M" pitchFamily="18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>
                <a:latin typeface="Arial" charset="0"/>
                <a:cs typeface="Arial" charset="0"/>
              </a:rPr>
              <a:t>ACC/AHA Guideline</a:t>
            </a:r>
            <a:endParaRPr lang="ko-KR" altLang="en-US" b="1">
              <a:latin typeface="Arial" charset="0"/>
              <a:cs typeface="Arial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439988" y="2492896"/>
            <a:ext cx="3860204" cy="8578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KAMIR </a:t>
            </a:r>
            <a:endParaRPr lang="en-US" altLang="ko-K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Korea  Acute Myocardial Infarction Registry</a:t>
            </a:r>
            <a:endParaRPr lang="ko-KR" alt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3331618" y="5661248"/>
            <a:ext cx="2680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ko-KR" sz="2800" b="1" dirty="0" smtClean="0">
                <a:latin typeface="Arial" charset="0"/>
                <a:cs typeface="Arial" charset="0"/>
              </a:rPr>
              <a:t>Asia </a:t>
            </a:r>
            <a:r>
              <a:rPr lang="en-US" altLang="ko-KR" sz="2800" b="1" dirty="0">
                <a:latin typeface="Arial" charset="0"/>
                <a:cs typeface="Arial" charset="0"/>
              </a:rPr>
              <a:t>Guideline</a:t>
            </a:r>
            <a:endParaRPr lang="ko-KR" altLang="en-US" sz="28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383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275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6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214313" y="1065213"/>
          <a:ext cx="8715437" cy="5300219"/>
        </p:xfrm>
        <a:graphic>
          <a:graphicData uri="http://schemas.openxmlformats.org/drawingml/2006/table">
            <a:tbl>
              <a:tblPr/>
              <a:tblGrid>
                <a:gridCol w="817048"/>
                <a:gridCol w="817079"/>
                <a:gridCol w="953258"/>
                <a:gridCol w="748989"/>
                <a:gridCol w="817079"/>
                <a:gridCol w="814582"/>
                <a:gridCol w="758423"/>
                <a:gridCol w="758423"/>
                <a:gridCol w="758982"/>
                <a:gridCol w="758982"/>
                <a:gridCol w="712592"/>
              </a:tblGrid>
              <a:tr h="577837">
                <a:tc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sz="1400" dirty="0"/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2006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2007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2008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2009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2010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2012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2013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p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for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trend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rowSpan="2">
                  <a:txBody>
                    <a:bodyPr/>
                    <a:lstStyle/>
                    <a:p>
                      <a:pPr indent="127000" algn="just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Beta blocker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2,500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64.3)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2,120 (65.9)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2,386 (67.0)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2,375 (74.3)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1,938 (74.9)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1,797 (72.9)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1,614 (82.2)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1,352 (82.8)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1,684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66.2)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1,329 (64.1)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1,703 (67.8)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1,803 (72.1)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1,448 (72.5)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1,511 (72.4)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1,559 (78.4)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1,440 (81.7)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rowSpan="2">
                  <a:txBody>
                    <a:bodyPr/>
                    <a:lstStyle/>
                    <a:p>
                      <a:pPr marL="127000" algn="just" latinLnBrk="0"/>
                      <a:r>
                        <a:rPr lang="en-US" sz="1400" b="1" kern="100" dirty="0" err="1" smtClean="0">
                          <a:latin typeface="Times New Roman"/>
                          <a:ea typeface="맑은 고딕"/>
                        </a:rPr>
                        <a:t>ACEi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2,411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62.0)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1,938 (60.2)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2,066 (58.0)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1,721 (53.8)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1,364 (52.7)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1,053 (42.7)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941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47.9)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961 </a:t>
                      </a:r>
                      <a:endParaRPr lang="en-US" sz="1400" b="1" kern="100" dirty="0" smtClean="0">
                        <a:solidFill>
                          <a:srgbClr val="1E1EEE"/>
                        </a:solidFill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58.9)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1,505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(59.2)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1,205 (58.2)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1,337 (53.2)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1,247 (49.8)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963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48.2)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874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41.9)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757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38.1)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834 </a:t>
                      </a:r>
                      <a:endParaRPr lang="en-US" sz="1400" b="1" kern="100" dirty="0" smtClean="0">
                        <a:solidFill>
                          <a:srgbClr val="1E1EEE"/>
                        </a:solidFill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47.3)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306">
                <a:tc rowSpan="2">
                  <a:txBody>
                    <a:bodyPr/>
                    <a:lstStyle/>
                    <a:p>
                      <a:pPr marL="127000" algn="just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ARB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607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(15.6)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376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11.7)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523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14.7)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685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21.4)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502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19.4)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631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25.6)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596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30.4)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345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(21.1)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1,060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16.5)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662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12.5)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998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16.4)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1,306 (22.9)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962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21.0)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1,257 (27.6)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1,336 (33.8)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903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(26.6)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rowSpan="2">
                  <a:txBody>
                    <a:bodyPr/>
                    <a:lstStyle/>
                    <a:p>
                      <a:pPr indent="127000" algn="just" latinLnBrk="0"/>
                      <a:r>
                        <a:rPr lang="en-US" sz="1400" b="1" kern="100" dirty="0" err="1">
                          <a:latin typeface="Times New Roman"/>
                          <a:ea typeface="맑은 고딕"/>
                        </a:rPr>
                        <a:t>Statin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2,718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 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(69.9)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2,128 (66.1)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2,380 (66.8)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2,188 (68.4)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1,731 (66.9)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1,799 (73.0)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1,635 (83.3)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1,460 (89.5)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6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1,693 </a:t>
                      </a:r>
                      <a:endParaRPr lang="en-US" sz="1400" b="1" kern="100" dirty="0" smtClean="0">
                        <a:latin typeface="Times New Roman"/>
                        <a:ea typeface="맑은 고딕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66.6)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1,362 (65.7)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1,609 (64.0)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1,622 (64.8)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1,315 (65.9)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1,601 (76.7)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/>
                          <a:ea typeface="맑은 고딕"/>
                        </a:rPr>
                        <a:t>1,634 (82.2)</a:t>
                      </a:r>
                      <a:endParaRPr lang="ko-KR" sz="14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/>
                          <a:ea typeface="맑은 고딕"/>
                        </a:rPr>
                        <a:t>1,558 (88.4)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4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직선 연결선 5"/>
          <p:cNvCxnSpPr/>
          <p:nvPr/>
        </p:nvCxnSpPr>
        <p:spPr>
          <a:xfrm>
            <a:off x="2071670" y="2143116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071670" y="4572008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071670" y="5643578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071670" y="3500438"/>
            <a:ext cx="61436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446861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3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203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4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0" y="1536700"/>
          <a:ext cx="9144004" cy="4143402"/>
        </p:xfrm>
        <a:graphic>
          <a:graphicData uri="http://schemas.openxmlformats.org/drawingml/2006/table">
            <a:tbl>
              <a:tblPr/>
              <a:tblGrid>
                <a:gridCol w="991813"/>
                <a:gridCol w="870860"/>
                <a:gridCol w="862256"/>
                <a:gridCol w="808341"/>
                <a:gridCol w="808341"/>
                <a:gridCol w="808341"/>
                <a:gridCol w="808341"/>
                <a:gridCol w="808341"/>
                <a:gridCol w="808938"/>
                <a:gridCol w="808938"/>
                <a:gridCol w="759494"/>
              </a:tblGrid>
              <a:tr h="537031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2006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2007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2008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2009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2010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2012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2013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p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for trend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9">
                <a:tc>
                  <a:txBody>
                    <a:bodyPr/>
                    <a:lstStyle/>
                    <a:p>
                      <a:pPr algn="just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Risk factors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latinLnBrk="0"/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56500">
                <a:tc rowSpan="2">
                  <a:txBody>
                    <a:bodyPr/>
                    <a:lstStyle/>
                    <a:p>
                      <a:pPr algn="just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   </a:t>
                      </a:r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  </a:t>
                      </a:r>
                    </a:p>
                    <a:p>
                      <a:pPr algn="ctr" latinLnBrk="0"/>
                      <a:r>
                        <a:rPr lang="en-US" altLang="ko-KR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HT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1,753 (45.3)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1,453 (45.4)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1,670 (47.6)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1,456 (46.5)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1,206 (47.5)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1,172 (49.1)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920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62.8)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760 </a:t>
                      </a:r>
                      <a:endParaRPr lang="en-US" sz="1400" b="1" kern="1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66.7)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5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NSTEMI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1,365 (53.9)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1,118 (54.3)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1,392 (56.3)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1,382 (56.0)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1,094 (56.1)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1,169 (57.6)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1,097 (69.4)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979 </a:t>
                      </a:r>
                      <a:endParaRPr lang="en-US" sz="1400" b="1" kern="1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73.4)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500">
                <a:tc rowSpan="2">
                  <a:txBody>
                    <a:bodyPr/>
                    <a:lstStyle/>
                    <a:p>
                      <a:pPr marL="254000" algn="just" latinLnBrk="0"/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marL="254000" algn="just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DM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951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(24.6)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794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24.8)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878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25.0)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771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24.6)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616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24.3)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622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26.1)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505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411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(36.1)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1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NSTEMI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821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32.5)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664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32.2)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788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(31.8)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772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31.3)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644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(33.0)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637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31.4)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667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42.2)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553 </a:t>
                      </a:r>
                      <a:endParaRPr lang="en-US" sz="1400" b="1" kern="1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41.5)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500">
                <a:tc rowSpan="2">
                  <a:txBody>
                    <a:bodyPr/>
                    <a:lstStyle/>
                    <a:p>
                      <a:pPr indent="254000" algn="l" latinLnBrk="0"/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indent="254000" algn="l" latinLnBrk="0"/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indent="254000" algn="l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DL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STEMI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238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310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370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10.6)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298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338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13.4)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288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12.1)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13.7)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179 </a:t>
                      </a:r>
                      <a:endParaRPr lang="en-US" sz="1400" b="1" kern="1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15.7)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5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NSTEMI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265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10.5)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281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13.7)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366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14.8)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298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12.1)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287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14.8)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279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(13.8)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227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14.4)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224 </a:t>
                      </a:r>
                      <a:endParaRPr lang="en-US" sz="1400" b="1" kern="1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16.8)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2071670" y="2928934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071670" y="4071942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2071670" y="5143512"/>
            <a:ext cx="614366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179" name="그림 7" descr="국립보건연구원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0263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42875" y="1285875"/>
          <a:ext cx="8786878" cy="4429156"/>
        </p:xfrm>
        <a:graphic>
          <a:graphicData uri="http://schemas.openxmlformats.org/drawingml/2006/table">
            <a:tbl>
              <a:tblPr/>
              <a:tblGrid>
                <a:gridCol w="953047"/>
                <a:gridCol w="836848"/>
                <a:gridCol w="828609"/>
                <a:gridCol w="776771"/>
                <a:gridCol w="776771"/>
                <a:gridCol w="776771"/>
                <a:gridCol w="776771"/>
                <a:gridCol w="776771"/>
                <a:gridCol w="777344"/>
                <a:gridCol w="777344"/>
                <a:gridCol w="729831"/>
              </a:tblGrid>
              <a:tr h="753318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2006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2007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2008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2009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2010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2012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2013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p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for trend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928">
                <a:tc rowSpan="2">
                  <a:txBody>
                    <a:bodyPr/>
                    <a:lstStyle/>
                    <a:p>
                      <a:pPr algn="just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Overweight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1,483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41.2)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1,205 (41.4)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1,156 (36.8)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915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35.1)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790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35.5)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890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(36.4)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643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34.6)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540 </a:t>
                      </a:r>
                      <a:endParaRPr lang="en-US" sz="1400" b="1" kern="10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35.0)</a:t>
                      </a:r>
                      <a:endParaRPr lang="ko-KR" sz="1400" b="1" kern="100" dirty="0">
                        <a:solidFill>
                          <a:srgbClr val="0070C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NSTEMI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975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41.1)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755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39.9)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777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755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35.8)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609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661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648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593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(35.1)</a:t>
                      </a:r>
                      <a:endParaRPr lang="ko-KR" sz="1400" b="1" kern="100" dirty="0">
                        <a:solidFill>
                          <a:srgbClr val="0070C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82">
                <a:tc>
                  <a:txBody>
                    <a:bodyPr/>
                    <a:lstStyle/>
                    <a:p>
                      <a:pPr algn="just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Chest pain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STEMI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3,392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89.2)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2,810 (89.1)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3,050 (86.5)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2,687 (85.5)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2,159 (84.7)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1,986 (81.4)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1,713 (87.7)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1,490 (91.3)</a:t>
                      </a:r>
                      <a:endParaRPr lang="ko-KR" sz="1400" b="1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82">
                <a:tc>
                  <a:txBody>
                    <a:bodyPr/>
                    <a:lstStyle/>
                    <a:p>
                      <a:pPr algn="just" latinLnBrk="0"/>
                      <a:endParaRPr lang="en-US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NSTEMI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975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41.1)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755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39.9)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777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(34.5)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755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35.8)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609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661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34.7)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648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(34.2)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593 </a:t>
                      </a:r>
                      <a:endParaRPr lang="en-US" sz="1400" b="1" kern="100" dirty="0" smtClean="0">
                        <a:solidFill>
                          <a:srgbClr val="0070C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(35.1</a:t>
                      </a:r>
                      <a:r>
                        <a:rPr lang="en-US" sz="1400" b="1" kern="1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)</a:t>
                      </a:r>
                      <a:endParaRPr lang="ko-KR" sz="1400" b="1" kern="100" dirty="0">
                        <a:solidFill>
                          <a:srgbClr val="0070C0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0.023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82">
                <a:tc>
                  <a:txBody>
                    <a:bodyPr/>
                    <a:lstStyle/>
                    <a:p>
                      <a:pPr algn="just" latinLnBrk="0"/>
                      <a:r>
                        <a:rPr lang="en-US" sz="1400" b="1" kern="100" dirty="0" err="1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Dyspnea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STEMI</a:t>
                      </a:r>
                      <a:endParaRPr lang="ko-KR" sz="1400" b="1" kern="10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957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26.0)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770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(24.8)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837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(23.8)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633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603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(23.9)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446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(18.4)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420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21.5)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355 </a:t>
                      </a:r>
                      <a:endParaRPr lang="en-US" sz="1400" b="1" kern="100" dirty="0" smtClean="0">
                        <a:solidFill>
                          <a:srgbClr val="1E1EEE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21.8)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782">
                <a:tc>
                  <a:txBody>
                    <a:bodyPr/>
                    <a:lstStyle/>
                    <a:p>
                      <a:pPr algn="just" latinLnBrk="0"/>
                      <a:endParaRPr lang="en-US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NSTEMI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801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33.3)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546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26.9)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675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27.3)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636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26.1)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510</a:t>
                      </a: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(26.1)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461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22.5)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558 </a:t>
                      </a:r>
                      <a:endParaRPr lang="en-US" sz="14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28.1)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462 </a:t>
                      </a:r>
                      <a:endParaRPr lang="en-US" sz="1400" b="1" kern="100" dirty="0" smtClean="0">
                        <a:solidFill>
                          <a:srgbClr val="1E1EEE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0"/>
                      <a:r>
                        <a:rPr lang="en-US" sz="1400" b="1" kern="100" dirty="0" smtClean="0">
                          <a:solidFill>
                            <a:srgbClr val="1E1EEE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(</a:t>
                      </a:r>
                      <a:r>
                        <a:rPr lang="en-US" sz="1400" b="1" kern="100" dirty="0">
                          <a:solidFill>
                            <a:srgbClr val="1E1EEE"/>
                          </a:solidFill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26.2)</a:t>
                      </a:r>
                      <a:endParaRPr lang="ko-KR" sz="1400" b="1" kern="100" dirty="0">
                        <a:solidFill>
                          <a:srgbClr val="1E1EEE"/>
                        </a:solidFill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4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&lt;0.001</a:t>
                      </a:r>
                      <a:endParaRPr lang="ko-KR" sz="14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" name="직선 연결선 6"/>
          <p:cNvCxnSpPr/>
          <p:nvPr/>
        </p:nvCxnSpPr>
        <p:spPr>
          <a:xfrm>
            <a:off x="2071670" y="2786058"/>
            <a:ext cx="61436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227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8" name="TextBox 5"/>
          <p:cNvSpPr txBox="1">
            <a:spLocks noChangeArrowheads="1"/>
          </p:cNvSpPr>
          <p:nvPr/>
        </p:nvSpPr>
        <p:spPr bwMode="auto">
          <a:xfrm>
            <a:off x="395288" y="107950"/>
            <a:ext cx="67484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2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Current Trend of KAMIR</a:t>
            </a:r>
            <a:endParaRPr kumimoji="0" lang="ko-KR" altLang="en-US" sz="32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0" y="1487488"/>
          <a:ext cx="8929749" cy="3228108"/>
        </p:xfrm>
        <a:graphic>
          <a:graphicData uri="http://schemas.openxmlformats.org/drawingml/2006/table">
            <a:tbl>
              <a:tblPr/>
              <a:tblGrid>
                <a:gridCol w="1071540"/>
                <a:gridCol w="910360"/>
                <a:gridCol w="777069"/>
                <a:gridCol w="777069"/>
                <a:gridCol w="777069"/>
                <a:gridCol w="777069"/>
                <a:gridCol w="777069"/>
                <a:gridCol w="830059"/>
                <a:gridCol w="724653"/>
                <a:gridCol w="777642"/>
                <a:gridCol w="730150"/>
              </a:tblGrid>
              <a:tr h="617542">
                <a:tc>
                  <a:txBody>
                    <a:bodyPr/>
                    <a:lstStyle/>
                    <a:p>
                      <a:endParaRPr lang="ko-KR" altLang="en-US" sz="3200" dirty="0"/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sz="3200" dirty="0"/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2006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2007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2008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2009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2010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2011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2012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2013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p</a:t>
                      </a:r>
                      <a:r>
                        <a:rPr lang="en-US" sz="1800" b="1" kern="100" dirty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 for </a:t>
                      </a:r>
                      <a:endParaRPr lang="en-US" sz="1800" b="1" kern="100" dirty="0" smtClean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  <a:p>
                      <a:pPr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latin typeface="Times New Roman" pitchFamily="18" charset="0"/>
                          <a:ea typeface="맑은 고딕"/>
                          <a:cs typeface="Times New Roman" pitchFamily="18" charset="0"/>
                        </a:rPr>
                        <a:t>trend</a:t>
                      </a:r>
                      <a:endParaRPr lang="ko-KR" sz="1800" b="1" kern="100" dirty="0">
                        <a:latin typeface="Times New Roman" pitchFamily="18" charset="0"/>
                        <a:ea typeface="맑은 고딕"/>
                        <a:cs typeface="Times New Roman" pitchFamily="18" charset="0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293">
                <a:tc rowSpan="2">
                  <a:txBody>
                    <a:bodyPr/>
                    <a:lstStyle/>
                    <a:p>
                      <a:pPr marL="254000" algn="just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Smoking history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2,380 (62.0)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1,922 (60.4)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1,653 (47.5)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1,475 (47.4)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1,166 (46.6)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1,129 (46.9)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871 (44.6)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맑은 고딕"/>
                        </a:rPr>
                        <a:t>728 (44.6)</a:t>
                      </a:r>
                      <a:endParaRPr lang="ko-KR" sz="1600" b="1" kern="100" dirty="0">
                        <a:solidFill>
                          <a:srgbClr val="0070C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2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1,285 (51.1)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1,0848 (51.3)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963 (39.4)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889 (36.7)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674 (34.8)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671 (32.9)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690 (34.9)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맑은 고딕"/>
                        </a:rPr>
                        <a:t>608 (34.5)</a:t>
                      </a:r>
                      <a:endParaRPr lang="ko-KR" sz="1600" b="1" kern="100" dirty="0">
                        <a:solidFill>
                          <a:srgbClr val="0070C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293">
                <a:tc rowSpan="2">
                  <a:txBody>
                    <a:bodyPr/>
                    <a:lstStyle/>
                    <a:p>
                      <a:pPr marL="254000" indent="-254000" algn="just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   </a:t>
                      </a:r>
                      <a:r>
                        <a:rPr lang="en-US" sz="1600" b="1" kern="100" dirty="0" smtClean="0">
                          <a:latin typeface="Times New Roman"/>
                          <a:ea typeface="맑은 고딕"/>
                        </a:rPr>
                        <a:t>    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Previous angina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STEMI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 smtClean="0">
                          <a:latin typeface="Times New Roman"/>
                          <a:ea typeface="맑은 고딕"/>
                        </a:rPr>
                        <a:t>1,467</a:t>
                      </a:r>
                    </a:p>
                    <a:p>
                      <a:pPr algn="ctr" latinLnBrk="0"/>
                      <a:r>
                        <a:rPr lang="en-US" sz="1600" b="1" kern="100" dirty="0" smtClean="0">
                          <a:latin typeface="Times New Roman"/>
                          <a:ea typeface="맑은 고딕"/>
                        </a:rPr>
                        <a:t>(</a:t>
                      </a:r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38.3)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1,170 (37.0)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>
                          <a:latin typeface="Times New Roman"/>
                          <a:ea typeface="맑은 고딕"/>
                        </a:rPr>
                        <a:t>1,233 (35.2)</a:t>
                      </a:r>
                      <a:endParaRPr lang="ko-KR" sz="16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>
                          <a:latin typeface="Times New Roman"/>
                          <a:ea typeface="맑은 고딕"/>
                        </a:rPr>
                        <a:t>953 (30.8)</a:t>
                      </a:r>
                      <a:endParaRPr lang="ko-KR" sz="16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>
                          <a:latin typeface="Times New Roman"/>
                          <a:ea typeface="맑은 고딕"/>
                        </a:rPr>
                        <a:t>826 (32.6)</a:t>
                      </a:r>
                      <a:endParaRPr lang="ko-KR" sz="16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804 (33.3)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461 (23.7)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364 (22.3)</a:t>
                      </a:r>
                      <a:endParaRPr lang="ko-KR" sz="16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2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NSTEMI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1,199 (47.7)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1081 (52.9)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1,134 (46.0)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1,015 (42.1)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888 (45.7)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>
                          <a:latin typeface="Times New Roman"/>
                          <a:ea typeface="맑은 고딕"/>
                        </a:rPr>
                        <a:t>964 (47.2)</a:t>
                      </a:r>
                      <a:endParaRPr lang="ko-KR" sz="1600" b="1" kern="10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671 (33.9)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solidFill>
                            <a:srgbClr val="1E1EEE"/>
                          </a:solidFill>
                          <a:latin typeface="Times New Roman"/>
                          <a:ea typeface="맑은 고딕"/>
                        </a:rPr>
                        <a:t>560 (31.8)</a:t>
                      </a:r>
                      <a:endParaRPr lang="ko-KR" sz="1600" b="1" kern="100" dirty="0">
                        <a:solidFill>
                          <a:srgbClr val="1E1EEE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600" b="1" kern="100" dirty="0">
                          <a:latin typeface="Times New Roman"/>
                          <a:ea typeface="맑은 고딕"/>
                        </a:rPr>
                        <a:t>&lt;0.001</a:t>
                      </a:r>
                      <a:endParaRPr lang="ko-KR" sz="1600" b="1" kern="100" dirty="0">
                        <a:latin typeface="맑은 고딕"/>
                        <a:ea typeface="맑은 고딕"/>
                      </a:endParaRPr>
                    </a:p>
                  </a:txBody>
                  <a:tcPr marL="24323" marR="24323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직선 연결선 9"/>
          <p:cNvCxnSpPr/>
          <p:nvPr/>
        </p:nvCxnSpPr>
        <p:spPr>
          <a:xfrm>
            <a:off x="2071670" y="2714620"/>
            <a:ext cx="60007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299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그림 5" descr="그림7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5"/>
            <a:ext cx="8572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285720" y="142852"/>
            <a:ext cx="6858048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800" b="1" dirty="0"/>
              <a:t>Incidence Rate for STEMI and </a:t>
            </a:r>
            <a:r>
              <a:rPr lang="en-US" altLang="ko-KR" sz="2800" b="1" dirty="0" smtClean="0"/>
              <a:t>NSTEMI</a:t>
            </a:r>
            <a:endParaRPr lang="ko-KR" altLang="en-US" b="1" dirty="0"/>
          </a:p>
        </p:txBody>
      </p:sp>
      <p:sp>
        <p:nvSpPr>
          <p:cNvPr id="12" name="타원 11"/>
          <p:cNvSpPr/>
          <p:nvPr/>
        </p:nvSpPr>
        <p:spPr>
          <a:xfrm>
            <a:off x="6572250" y="1571625"/>
            <a:ext cx="2286000" cy="2214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6643702" y="4929198"/>
            <a:ext cx="1214446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6" name="직선 화살표 연결선 25"/>
          <p:cNvCxnSpPr/>
          <p:nvPr/>
        </p:nvCxnSpPr>
        <p:spPr>
          <a:xfrm rot="10800000">
            <a:off x="10358478" y="4643446"/>
            <a:ext cx="7143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80169" y="126876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STEMI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3563888" y="355645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/>
              <a:t>NSTEMI</a:t>
            </a:r>
            <a:endParaRPr lang="ko-KR" alt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23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525" y="404813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714348" y="142852"/>
            <a:ext cx="6429375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800" b="1" dirty="0"/>
              <a:t>PCI Rate for STEMI and </a:t>
            </a:r>
            <a:r>
              <a:rPr lang="en-US" altLang="ko-KR" sz="2800" b="1" dirty="0" smtClean="0"/>
              <a:t>NSTEMI</a:t>
            </a:r>
            <a:endParaRPr lang="ko-KR" altLang="en-US" b="1" dirty="0"/>
          </a:p>
        </p:txBody>
      </p:sp>
      <p:pic>
        <p:nvPicPr>
          <p:cNvPr id="184326" name="그림 6" descr="그림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928688"/>
            <a:ext cx="81438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타원 6"/>
          <p:cNvSpPr/>
          <p:nvPr/>
        </p:nvSpPr>
        <p:spPr>
          <a:xfrm>
            <a:off x="6572250" y="857250"/>
            <a:ext cx="2286000" cy="2214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2857488" y="6303985"/>
            <a:ext cx="5974819" cy="339725"/>
          </a:xfrm>
          <a:solidFill>
            <a:srgbClr val="BCF9FA"/>
          </a:solidFill>
        </p:spPr>
        <p:txBody>
          <a:bodyPr/>
          <a:lstStyle/>
          <a:p>
            <a:pPr algn="r"/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KAMR Investigators,  Am J </a:t>
            </a:r>
            <a:r>
              <a:rPr lang="en-US" altLang="ko-KR" sz="1800" b="1" i="1" dirty="0" err="1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Cardiol</a:t>
            </a:r>
            <a:r>
              <a:rPr lang="en-US" altLang="ko-KR" sz="1800" b="1" i="1" dirty="0" smtClean="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" pitchFamily="34" charset="0"/>
              </a:rPr>
              <a:t>  2014;114:1817-22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4048538" y="2725663"/>
            <a:ext cx="25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>
                <a:solidFill>
                  <a:srgbClr val="0070C0"/>
                </a:solidFill>
              </a:rPr>
              <a:t>Success rate = 99.5%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3419872" y="1052736"/>
            <a:ext cx="25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smtClean="0"/>
              <a:t>Success rate = 99.4%</a:t>
            </a:r>
            <a:endParaRPr lang="ko-KR" alt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40" y="714356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786" y="1928802"/>
            <a:ext cx="7756995" cy="304698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Risk Factor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Risk Stratification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Medical Treatment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Interventional Treatment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771527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직선 연결선 4"/>
          <p:cNvCxnSpPr/>
          <p:nvPr/>
        </p:nvCxnSpPr>
        <p:spPr>
          <a:xfrm>
            <a:off x="1285852" y="2786058"/>
            <a:ext cx="4143404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571868" y="6376989"/>
            <a:ext cx="531814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Korean Circ J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2015;45:22-7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9960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829586" cy="560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571868" y="6376989"/>
            <a:ext cx="531814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Korean Circ J</a:t>
            </a:r>
            <a:r>
              <a:rPr lang="en-US" altLang="ko-KR" sz="1600" b="1" dirty="0" smtClean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2015;45:22-7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785786" y="1928802"/>
            <a:ext cx="7715304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580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018983" cy="668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1979712" y="4653136"/>
            <a:ext cx="144016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5436096" y="5085184"/>
            <a:ext cx="259228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611560" y="5229200"/>
            <a:ext cx="115212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611560" y="1916832"/>
            <a:ext cx="302433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4644008" y="2204864"/>
            <a:ext cx="259228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11560" y="2492896"/>
            <a:ext cx="386547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7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정명호교수발표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1"/>
          <a:stretch>
            <a:fillRect/>
          </a:stretch>
        </p:blipFill>
        <p:spPr>
          <a:xfrm>
            <a:off x="0" y="1844675"/>
            <a:ext cx="4700412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1" name="Picture 3" descr="정명호교수수상-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8812" y="1844675"/>
            <a:ext cx="4545188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2" name="Text Box 4"/>
          <p:cNvSpPr txBox="1">
            <a:spLocks noChangeArrowheads="1"/>
          </p:cNvSpPr>
          <p:nvPr/>
        </p:nvSpPr>
        <p:spPr bwMode="auto">
          <a:xfrm>
            <a:off x="6715140" y="6381750"/>
            <a:ext cx="22557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lnSpc>
                <a:spcPct val="100000"/>
              </a:lnSpc>
              <a:spcBef>
                <a:spcPct val="0"/>
              </a:spcBef>
            </a:pPr>
            <a:r>
              <a:rPr kumimoji="0" lang="en-US" altLang="ko-KR" sz="2000" b="1" dirty="0">
                <a:solidFill>
                  <a:srgbClr val="00B050"/>
                </a:solidFill>
                <a:latin typeface="Arial" pitchFamily="34" charset="0"/>
              </a:rPr>
              <a:t>Sep 29-30</a:t>
            </a:r>
            <a:r>
              <a:rPr kumimoji="0" lang="en-US" altLang="ko-KR" sz="2000" b="1" baseline="30000" dirty="0">
                <a:solidFill>
                  <a:srgbClr val="00B050"/>
                </a:solidFill>
                <a:latin typeface="Arial" pitchFamily="34" charset="0"/>
              </a:rPr>
              <a:t>th</a:t>
            </a:r>
            <a:r>
              <a:rPr kumimoji="0" lang="en-US" altLang="ko-KR" sz="2000" b="1" dirty="0">
                <a:solidFill>
                  <a:srgbClr val="00B050"/>
                </a:solidFill>
                <a:latin typeface="Arial" pitchFamily="34" charset="0"/>
              </a:rPr>
              <a:t> 2005 </a:t>
            </a:r>
            <a:endParaRPr kumimoji="0" lang="ko-KR" altLang="en-US" sz="20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220142" y="412752"/>
            <a:ext cx="8638138" cy="121602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</a:rPr>
              <a:t>Korea Acute Myocardial Infarction Registry (KAMIR)</a:t>
            </a:r>
            <a:endParaRPr lang="ko-KR" altLang="en-US" sz="2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</a:rPr>
              <a:t>for the memorandum of 50</a:t>
            </a:r>
            <a:r>
              <a:rPr lang="en-US" altLang="ko-KR" sz="2400" b="1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altLang="ko-KR" sz="2400" b="1" dirty="0">
                <a:solidFill>
                  <a:srgbClr val="000000"/>
                </a:solidFill>
                <a:latin typeface="Arial" pitchFamily="34" charset="0"/>
              </a:rPr>
              <a:t> Anniversary of Korean Circulation Society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" y="1412776"/>
            <a:ext cx="9108670" cy="36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>
            <a:spLocks noChangeArrowheads="1"/>
          </p:cNvSpPr>
          <p:nvPr/>
        </p:nvSpPr>
        <p:spPr bwMode="auto">
          <a:xfrm>
            <a:off x="3391170" y="6381328"/>
            <a:ext cx="5535490" cy="33855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Kor</a:t>
            </a:r>
            <a:r>
              <a:rPr lang="en-US" altLang="ko-KR" sz="16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Circulation J 2016;46: 324-34</a:t>
            </a:r>
            <a:endParaRPr lang="ko-KR" altLang="en-US" sz="16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179512" y="2852936"/>
            <a:ext cx="8352928" cy="1296143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5868144" y="4725144"/>
            <a:ext cx="288032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07504" y="4941168"/>
            <a:ext cx="144016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179512" y="1772816"/>
            <a:ext cx="194421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0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6" y="1200150"/>
            <a:ext cx="86360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>
            <a:spLocks noChangeArrowheads="1"/>
          </p:cNvSpPr>
          <p:nvPr/>
        </p:nvSpPr>
        <p:spPr bwMode="auto">
          <a:xfrm>
            <a:off x="3007283" y="6381328"/>
            <a:ext cx="5919377" cy="33855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PLoS</a:t>
            </a:r>
            <a:r>
              <a:rPr lang="en-US" altLang="ko-KR" sz="16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One  2016 Oct 27; 11: e0165484</a:t>
            </a:r>
            <a:endParaRPr lang="ko-KR" altLang="en-US" sz="16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5724128" y="2996952"/>
            <a:ext cx="259228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2915816" y="3356992"/>
            <a:ext cx="547260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2915816" y="4797152"/>
            <a:ext cx="374441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419350"/>
            <a:ext cx="84645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>
            <a:spLocks noChangeArrowheads="1"/>
          </p:cNvSpPr>
          <p:nvPr/>
        </p:nvSpPr>
        <p:spPr bwMode="auto">
          <a:xfrm>
            <a:off x="3007283" y="6381328"/>
            <a:ext cx="5919377" cy="33855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PLoS</a:t>
            </a:r>
            <a:r>
              <a:rPr lang="en-US" altLang="ko-KR" sz="16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One  2016 Oct 27; 11: e0165484</a:t>
            </a:r>
            <a:endParaRPr lang="ko-KR" altLang="en-US" sz="16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5966971" y="2410371"/>
            <a:ext cx="2959689" cy="2448272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5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2515"/>
            <a:ext cx="4536504" cy="551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10998"/>
            <a:ext cx="4032448" cy="338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>
            <a:spLocks noChangeArrowheads="1"/>
          </p:cNvSpPr>
          <p:nvPr/>
        </p:nvSpPr>
        <p:spPr bwMode="auto">
          <a:xfrm>
            <a:off x="3007283" y="6381328"/>
            <a:ext cx="5919377" cy="33855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PLoS</a:t>
            </a:r>
            <a:r>
              <a:rPr lang="en-US" altLang="ko-KR" sz="16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One  2016 Oct 27; 11: e0165484</a:t>
            </a:r>
            <a:endParaRPr lang="ko-KR" altLang="en-US" sz="16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67544" y="404664"/>
            <a:ext cx="2959689" cy="309634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5004048" y="4869160"/>
            <a:ext cx="17281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8388424" y="4725144"/>
            <a:ext cx="50405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1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5795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직사각형 2"/>
          <p:cNvSpPr>
            <a:spLocks noChangeArrowheads="1"/>
          </p:cNvSpPr>
          <p:nvPr/>
        </p:nvSpPr>
        <p:spPr bwMode="auto">
          <a:xfrm>
            <a:off x="3846423" y="6424614"/>
            <a:ext cx="5080237" cy="33855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2014;172:e54-8</a:t>
            </a:r>
            <a:endParaRPr lang="ko-KR" altLang="en-US" sz="16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28596" y="5284801"/>
            <a:ext cx="4572032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214282" y="2928934"/>
            <a:ext cx="178595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/>
          <p:cNvCxnSpPr/>
          <p:nvPr/>
        </p:nvCxnSpPr>
        <p:spPr>
          <a:xfrm>
            <a:off x="1331640" y="3501008"/>
            <a:ext cx="604867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6429420" cy="607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원호 3"/>
          <p:cNvSpPr/>
          <p:nvPr/>
        </p:nvSpPr>
        <p:spPr>
          <a:xfrm flipV="1">
            <a:off x="2357422" y="785794"/>
            <a:ext cx="4286280" cy="785818"/>
          </a:xfrm>
          <a:prstGeom prst="arc">
            <a:avLst>
              <a:gd name="adj1" fmla="val 10724262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원호 4"/>
          <p:cNvSpPr/>
          <p:nvPr/>
        </p:nvSpPr>
        <p:spPr>
          <a:xfrm flipV="1">
            <a:off x="2714612" y="3357562"/>
            <a:ext cx="4286280" cy="785818"/>
          </a:xfrm>
          <a:prstGeom prst="arc">
            <a:avLst>
              <a:gd name="adj1" fmla="val 10724262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2"/>
          <p:cNvSpPr>
            <a:spLocks noChangeArrowheads="1"/>
          </p:cNvSpPr>
          <p:nvPr/>
        </p:nvSpPr>
        <p:spPr bwMode="auto">
          <a:xfrm>
            <a:off x="3846423" y="6424614"/>
            <a:ext cx="5080237" cy="33855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KAMIR Investigators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. </a:t>
            </a:r>
            <a:r>
              <a:rPr lang="en-US" altLang="ko-KR" sz="1600" b="1" i="1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Int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J </a:t>
            </a:r>
            <a:r>
              <a:rPr lang="en-US" altLang="ko-KR" sz="1600" b="1" i="1" dirty="0" err="1">
                <a:latin typeface="Arial" pitchFamily="34" charset="0"/>
                <a:ea typeface="맑은 고딕" pitchFamily="50" charset="-127"/>
                <a:cs typeface="Arial" pitchFamily="34" charset="0"/>
              </a:rPr>
              <a:t>Cardiol</a:t>
            </a:r>
            <a:r>
              <a:rPr lang="en-US" altLang="ko-KR" sz="1600" b="1" i="1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sz="1600" b="1" i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2014;172:e54-8</a:t>
            </a:r>
            <a:endParaRPr lang="ko-KR" altLang="en-US" sz="1600" b="1" i="1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211960" y="692696"/>
            <a:ext cx="1224136" cy="532859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0042"/>
            <a:ext cx="897912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2643174" y="6143644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Diabetic Care 2014;37:2366-73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571472" y="2498718"/>
            <a:ext cx="4143404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6643702" y="3713164"/>
            <a:ext cx="150019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5857884" y="3927478"/>
            <a:ext cx="1071570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43174" y="6143644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Diabetic Care 2014;37:2366-73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55" y="785794"/>
            <a:ext cx="8476544" cy="350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885828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직선 연결선 5"/>
          <p:cNvCxnSpPr/>
          <p:nvPr/>
        </p:nvCxnSpPr>
        <p:spPr>
          <a:xfrm>
            <a:off x="2214546" y="5000636"/>
            <a:ext cx="207170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4214810" y="5213362"/>
            <a:ext cx="2428892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>
          <a:xfrm>
            <a:off x="1785918" y="1428736"/>
            <a:ext cx="500066" cy="250033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5429256" y="1428736"/>
            <a:ext cx="500066" cy="250033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3643306" y="1500174"/>
            <a:ext cx="500066" cy="250033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7286644" y="1428736"/>
            <a:ext cx="500066" cy="250033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/>
          <p:cNvCxnSpPr/>
          <p:nvPr/>
        </p:nvCxnSpPr>
        <p:spPr>
          <a:xfrm>
            <a:off x="928662" y="4641858"/>
            <a:ext cx="635798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66800"/>
            <a:ext cx="9007172" cy="41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2643174" y="6143644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Diabetic Care 2014;37:2366-73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5500694" y="4857760"/>
            <a:ext cx="335758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142844" y="5000636"/>
            <a:ext cx="164307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>
          <a:xfrm>
            <a:off x="3357554" y="2643182"/>
            <a:ext cx="1071570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6357950" y="2795582"/>
            <a:ext cx="1071570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785786" y="3998916"/>
            <a:ext cx="678661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40800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714744" y="6376989"/>
            <a:ext cx="517526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2015;65:63-70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1907704" y="3284984"/>
            <a:ext cx="4230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255412" y="4000500"/>
            <a:ext cx="8604956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lnSpc>
                <a:spcPct val="160000"/>
              </a:lnSpc>
              <a:spcBef>
                <a:spcPct val="5000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ko-KR" b="1" smtClean="0">
                <a:solidFill>
                  <a:srgbClr val="FFFFFF"/>
                </a:solidFill>
              </a:rPr>
              <a:t> </a:t>
            </a:r>
            <a:r>
              <a:rPr lang="en-US" altLang="ko-KR" sz="1600" b="1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13456" y="692150"/>
            <a:ext cx="8349544" cy="1512888"/>
          </a:xfrm>
          <a:solidFill>
            <a:schemeClr val="accent1">
              <a:lumMod val="50000"/>
            </a:schemeClr>
          </a:solidFill>
          <a:ln w="57150">
            <a:solidFill>
              <a:srgbClr val="FFFF00"/>
            </a:solidFill>
          </a:ln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ko-KR" altLang="en-US" sz="2800" b="1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ko-KR" sz="2400" b="1" smtClean="0">
                <a:solidFill>
                  <a:schemeClr val="bg1"/>
                </a:solidFill>
                <a:latin typeface="Arial" charset="0"/>
              </a:rPr>
              <a:t>KAMIR: Korea Acute Myocardial Infarction Registry </a:t>
            </a:r>
            <a:endParaRPr lang="ko-KR" altLang="en-US" sz="24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540456" y="2492375"/>
            <a:ext cx="8128000" cy="38163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ko-KR" sz="1800" b="1" dirty="0" smtClean="0">
                <a:latin typeface="Arial" charset="0"/>
              </a:rPr>
              <a:t>Principal Investigator: 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Jeong MH</a:t>
            </a:r>
            <a:r>
              <a:rPr lang="ko-KR" altLang="en-US" sz="1800" b="1" dirty="0" smtClean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ko-KR" altLang="en-US" sz="1800" b="1" dirty="0" smtClean="0">
              <a:solidFill>
                <a:schemeClr val="accent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ko-KR" sz="1800" b="1" dirty="0" smtClean="0">
                <a:latin typeface="Arial" charset="0"/>
              </a:rPr>
              <a:t>Sub-investigators: 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Kim YJ, Kim CJ, 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Cho MC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, Ahn YK</a:t>
            </a:r>
            <a:endParaRPr lang="ko-KR" altLang="en-US" sz="1800" b="1" dirty="0" smtClean="0">
              <a:solidFill>
                <a:schemeClr val="accent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ko-KR" altLang="en-US" sz="1800" b="1" dirty="0" smtClean="0">
              <a:solidFill>
                <a:schemeClr val="accent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ko-KR" sz="1800" b="1" dirty="0" smtClean="0">
                <a:latin typeface="Arial" charset="0"/>
              </a:rPr>
              <a:t>Co-investigators:  </a:t>
            </a:r>
            <a:r>
              <a:rPr lang="en-US" altLang="ko-KR" sz="1800" b="1" dirty="0" smtClean="0">
                <a:solidFill>
                  <a:srgbClr val="FF0000"/>
                </a:solidFill>
                <a:latin typeface="Arial" charset="0"/>
              </a:rPr>
              <a:t>55 primary PCI centers - major centers in Korea</a:t>
            </a:r>
            <a:r>
              <a:rPr lang="en-US" altLang="ko-KR" sz="1800" b="1" dirty="0" smtClean="0">
                <a:latin typeface="Arial" charset="0"/>
              </a:rPr>
              <a:t> </a:t>
            </a:r>
            <a:endParaRPr lang="ko-KR" altLang="en-US" sz="18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ko-KR" sz="1800" b="1" dirty="0" err="1" smtClean="0">
                <a:solidFill>
                  <a:schemeClr val="accent2"/>
                </a:solidFill>
                <a:latin typeface="Arial" charset="0"/>
              </a:rPr>
              <a:t>Ko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YP, Koo BG, </a:t>
            </a:r>
            <a:r>
              <a:rPr lang="en-US" altLang="ko-KR" sz="1800" b="1" dirty="0" err="1" smtClean="0">
                <a:solidFill>
                  <a:schemeClr val="accent2"/>
                </a:solidFill>
                <a:latin typeface="Arial" charset="0"/>
              </a:rPr>
              <a:t>Gwon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HC, Kim KS, Kim DI, Kim MH, Kim BO, Kim SW, Kim SJ, Kim YJ, Kim JK, Kim CJ, Kim TI, </a:t>
            </a:r>
            <a:r>
              <a:rPr lang="en-US" altLang="ko-KR" sz="1800" b="1" dirty="0" err="1" smtClean="0">
                <a:solidFill>
                  <a:schemeClr val="accent2"/>
                </a:solidFill>
                <a:latin typeface="Arial" charset="0"/>
              </a:rPr>
              <a:t>Rha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SW, </a:t>
            </a:r>
            <a:r>
              <a:rPr lang="en-US" altLang="ko-KR" sz="1800" b="1" dirty="0" err="1" smtClean="0">
                <a:solidFill>
                  <a:schemeClr val="accent2"/>
                </a:solidFill>
                <a:latin typeface="Arial" charset="0"/>
              </a:rPr>
              <a:t>Rhew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JY, Park GS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, Park SW, Park SH,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Bae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JH,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Seong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IW,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Seung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KB, Ahn YK, Ahn TH, Yang JY, Oh SK, Yoon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Jh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, Lee HS, Lee MY, Lee SH, Lee SW,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Rhim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JY,  Jeong KT, Jeong MH, Chung WS, Jeong HJ, Cho MC, Cho JH, Cho JM,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Joo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SJ, Jin DG, Jin SW,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Chae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SC,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Chae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IH,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Chae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JK, Choi DH,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Tahk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SJ, Han KR, </a:t>
            </a:r>
            <a:r>
              <a:rPr lang="en-US" altLang="ko-KR" sz="1800" b="1" dirty="0" err="1" smtClean="0">
                <a:solidFill>
                  <a:srgbClr val="0033CC"/>
                </a:solidFill>
                <a:latin typeface="Arial" charset="0"/>
              </a:rPr>
              <a:t>Hur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 SH, Hwang JY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ko-KR" sz="1800" b="1" dirty="0" smtClean="0">
              <a:solidFill>
                <a:srgbClr val="0033CC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ko-KR" sz="1800" b="1" dirty="0" smtClean="0">
                <a:latin typeface="Arial" charset="0"/>
              </a:rPr>
              <a:t>Steering Committee: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Park SJ, </a:t>
            </a:r>
            <a:r>
              <a:rPr lang="en-US" altLang="ko-KR" sz="1800" b="1" dirty="0" smtClean="0">
                <a:solidFill>
                  <a:srgbClr val="0033CC"/>
                </a:solidFill>
                <a:latin typeface="Arial" charset="0"/>
              </a:rPr>
              <a:t>Jang YS,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altLang="ko-KR" sz="1800" b="1" dirty="0" err="1" smtClean="0">
                <a:solidFill>
                  <a:schemeClr val="accent2"/>
                </a:solidFill>
                <a:latin typeface="Arial" charset="0"/>
              </a:rPr>
              <a:t>Seung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KB, Chung WS, Cho JG, Kim YJ, Kim CJ, Cho MC, Yoon JH, </a:t>
            </a:r>
            <a:r>
              <a:rPr lang="en-US" altLang="ko-KR" sz="1800" b="1" dirty="0" err="1" smtClean="0">
                <a:solidFill>
                  <a:schemeClr val="accent2"/>
                </a:solidFill>
                <a:latin typeface="Arial" charset="0"/>
              </a:rPr>
              <a:t>Chae</a:t>
            </a:r>
            <a:r>
              <a:rPr lang="en-US" altLang="ko-KR" sz="1800" b="1" dirty="0" smtClean="0">
                <a:solidFill>
                  <a:schemeClr val="accent2"/>
                </a:solidFill>
                <a:latin typeface="Arial" charset="0"/>
              </a:rPr>
              <a:t> IH, Jeong MH</a:t>
            </a:r>
            <a:endParaRPr lang="en-US" altLang="ko-KR" sz="2800" b="1" dirty="0" smtClean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10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31" y="571480"/>
            <a:ext cx="8854525" cy="516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714744" y="6376989"/>
            <a:ext cx="517526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2015;65:63-70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500298" y="2500306"/>
            <a:ext cx="1285884" cy="92869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6000760" y="2500306"/>
            <a:ext cx="1285884" cy="92869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2984"/>
            <a:ext cx="9144000" cy="408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714744" y="6376989"/>
            <a:ext cx="517526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 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2014;175:147-53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28596" y="5214950"/>
            <a:ext cx="51435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2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714744" y="6376989"/>
            <a:ext cx="517526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 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2014;175:147-53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57256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6" y="5214950"/>
            <a:ext cx="8929718" cy="80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타원 4"/>
          <p:cNvSpPr/>
          <p:nvPr/>
        </p:nvSpPr>
        <p:spPr>
          <a:xfrm>
            <a:off x="1571604" y="714356"/>
            <a:ext cx="1071570" cy="150019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3428992" y="785794"/>
            <a:ext cx="1071570" cy="1214446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5715008" y="785794"/>
            <a:ext cx="1071570" cy="1214446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2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3714744" y="6376989"/>
            <a:ext cx="517526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 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2014;175:147-53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08720"/>
            <a:ext cx="7607612" cy="473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타원 3"/>
          <p:cNvSpPr/>
          <p:nvPr/>
        </p:nvSpPr>
        <p:spPr>
          <a:xfrm>
            <a:off x="500034" y="2071678"/>
            <a:ext cx="2786082" cy="928694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1000100" y="3211388"/>
            <a:ext cx="700092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794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/>
          <a:srcRect t="9782"/>
          <a:stretch/>
        </p:blipFill>
        <p:spPr bwMode="auto">
          <a:xfrm>
            <a:off x="1016000" y="928048"/>
            <a:ext cx="7175500" cy="52647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107950"/>
            <a:ext cx="828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3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Obesity Paradox</a:t>
            </a:r>
            <a:endParaRPr kumimoji="0" lang="ko-KR" altLang="en-US" sz="32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2339753" y="6372036"/>
            <a:ext cx="6552728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sv-SE" altLang="ko-KR" b="1" i="1" dirty="0" smtClean="0">
                <a:latin typeface="Arial" charset="0"/>
                <a:cs typeface="Arial" charset="0"/>
              </a:rPr>
              <a:t>J Cardiol 2010; 55:84-91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923928" y="5733256"/>
            <a:ext cx="367240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259632" y="5949280"/>
            <a:ext cx="1296144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4" y="368305"/>
            <a:ext cx="5969000" cy="5846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3" name="직선 연결선 2"/>
          <p:cNvCxnSpPr/>
          <p:nvPr/>
        </p:nvCxnSpPr>
        <p:spPr>
          <a:xfrm>
            <a:off x="5207000" y="5641975"/>
            <a:ext cx="20320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>
            <a:off x="1778006" y="5857875"/>
            <a:ext cx="559646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>
            <a:off x="1714500" y="6072211"/>
            <a:ext cx="7620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타원 5"/>
          <p:cNvSpPr/>
          <p:nvPr/>
        </p:nvSpPr>
        <p:spPr>
          <a:xfrm>
            <a:off x="6159500" y="3857628"/>
            <a:ext cx="762000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339753" y="6372036"/>
            <a:ext cx="6552728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</a:t>
            </a:r>
            <a:r>
              <a:rPr lang="sv-SE" altLang="ko-KR" b="1" i="1" dirty="0" smtClean="0">
                <a:latin typeface="Arial" charset="0"/>
                <a:cs typeface="Arial" charset="0"/>
              </a:rPr>
              <a:t>J Cardiol 2010; 55:84-91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6258272" y="1128167"/>
            <a:ext cx="762000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97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339753" y="6444044"/>
            <a:ext cx="6552728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Am </a:t>
            </a:r>
            <a:r>
              <a:rPr lang="sv-SE" altLang="ko-KR" b="1" i="1" dirty="0" smtClean="0">
                <a:latin typeface="Arial" charset="0"/>
                <a:cs typeface="Arial" charset="0"/>
              </a:rPr>
              <a:t>J Cardiol 2010; 106:1061-8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  <p:pic>
        <p:nvPicPr>
          <p:cNvPr id="410626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b="14445"/>
          <a:stretch>
            <a:fillRect/>
          </a:stretch>
        </p:blipFill>
        <p:spPr bwMode="auto">
          <a:xfrm>
            <a:off x="642910" y="249366"/>
            <a:ext cx="8072494" cy="582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직선 연결선 8"/>
          <p:cNvCxnSpPr/>
          <p:nvPr/>
        </p:nvCxnSpPr>
        <p:spPr>
          <a:xfrm>
            <a:off x="1786128" y="2571744"/>
            <a:ext cx="557195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3857620" y="3286124"/>
            <a:ext cx="2239434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571604" y="3786190"/>
            <a:ext cx="492922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5618714" y="3643314"/>
            <a:ext cx="2239434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243192" y="188913"/>
            <a:ext cx="6465711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339753" y="6444044"/>
            <a:ext cx="6552728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ko-KR" b="1" dirty="0" smtClean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Am </a:t>
            </a:r>
            <a:r>
              <a:rPr lang="sv-SE" altLang="ko-KR" b="1" i="1" dirty="0" smtClean="0">
                <a:latin typeface="Arial" charset="0"/>
                <a:cs typeface="Arial" charset="0"/>
              </a:rPr>
              <a:t>J Cardiol 2010; 106:1061-8</a:t>
            </a:r>
            <a:endParaRPr lang="en-US" altLang="ko-KR" b="1" i="1" dirty="0" smtClean="0">
              <a:latin typeface="Arial" charset="0"/>
              <a:cs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5643570" y="4214818"/>
            <a:ext cx="1857388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2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334"/>
            <a:ext cx="6423915" cy="604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3419872" y="4797152"/>
            <a:ext cx="17281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339752" y="6398527"/>
            <a:ext cx="647254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2016 Aug 23 [</a:t>
            </a:r>
            <a:r>
              <a:rPr kumimoji="0" lang="en-US" altLang="ko-KR" sz="1600" b="1" i="1" dirty="0" err="1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Epub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ahead of Print]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1387500" y="2420888"/>
            <a:ext cx="3328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3347864" y="5013176"/>
            <a:ext cx="72008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4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5496"/>
            <a:ext cx="7467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직선 연결선 3"/>
          <p:cNvCxnSpPr/>
          <p:nvPr/>
        </p:nvCxnSpPr>
        <p:spPr>
          <a:xfrm>
            <a:off x="1043608" y="2780928"/>
            <a:ext cx="7056784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1163924" y="2996952"/>
            <a:ext cx="7056784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1199834" y="4941168"/>
            <a:ext cx="7056784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043608" y="5949280"/>
            <a:ext cx="7056784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39752" y="6398527"/>
            <a:ext cx="647254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2016 Aug 23 [</a:t>
            </a:r>
            <a:r>
              <a:rPr kumimoji="0" lang="en-US" altLang="ko-KR" sz="1600" b="1" i="1" dirty="0" err="1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Epub</a:t>
            </a:r>
            <a:r>
              <a:rPr kumimoji="0" lang="en-US" altLang="ko-KR" sz="1600" b="1" i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ahead of Print]</a:t>
            </a:r>
            <a:endParaRPr kumimoji="0" lang="en-US" altLang="ko-KR" sz="1600" b="1" i="1" dirty="0">
              <a:solidFill>
                <a:srgbClr val="000000"/>
              </a:solidFill>
              <a:latin typeface="Arial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62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0" y="928670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42913" y="142885"/>
            <a:ext cx="8286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6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Purpose of </a:t>
            </a:r>
            <a:r>
              <a:rPr kumimoji="0" lang="en-US" altLang="ko-KR" sz="36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KAMIR Study</a:t>
            </a:r>
            <a:endParaRPr kumimoji="0" lang="ko-KR" altLang="en-US" sz="36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28626" y="1265645"/>
            <a:ext cx="8301038" cy="474591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800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1. On-line registration of Korean AMI patients</a:t>
            </a:r>
          </a:p>
          <a:p>
            <a:pPr marL="457200" indent="-457200">
              <a:lnSpc>
                <a:spcPct val="1800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2. Early detection of high risk patients</a:t>
            </a:r>
          </a:p>
          <a:p>
            <a:pPr marL="457200" indent="-457200">
              <a:lnSpc>
                <a:spcPct val="1800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3. Risk factor documentation and analysis</a:t>
            </a:r>
          </a:p>
          <a:p>
            <a:pPr marL="457200" indent="-457200">
              <a:lnSpc>
                <a:spcPct val="1800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4. New therapeutic strategy for AMI</a:t>
            </a:r>
          </a:p>
          <a:p>
            <a:pPr marL="457200" indent="-457200">
              <a:lnSpc>
                <a:spcPct val="180000"/>
              </a:lnSpc>
              <a:spcBef>
                <a:spcPct val="0"/>
              </a:spcBef>
              <a:defRPr/>
            </a:pPr>
            <a:r>
              <a:rPr lang="en-US" altLang="ko-K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5. Effective prevention strategy for </a:t>
            </a: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AMI</a:t>
            </a:r>
          </a:p>
          <a:p>
            <a:pPr marL="457200" indent="-457200">
              <a:lnSpc>
                <a:spcPct val="180000"/>
              </a:lnSpc>
              <a:spcBef>
                <a:spcPct val="0"/>
              </a:spcBef>
              <a:defRPr/>
            </a:pPr>
            <a:r>
              <a:rPr lang="en-US" altLang="ko-K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t>6. Establish Asian guideline of AMI </a:t>
            </a:r>
            <a:endParaRPr lang="en-US" altLang="ko-K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584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40" y="714356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786" y="1928802"/>
            <a:ext cx="7756995" cy="304698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Risk Factor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Risk Stratification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latin typeface="Arial" pitchFamily="34" charset="0"/>
                <a:cs typeface="Arial" pitchFamily="34" charset="0"/>
              </a:rPr>
              <a:t>Medical Treatment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latin typeface="Arial" pitchFamily="34" charset="0"/>
                <a:cs typeface="Arial" pitchFamily="34" charset="0"/>
              </a:rPr>
              <a:t>Interventional Treatment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1"/>
          <p:cNvSpPr txBox="1">
            <a:spLocks noChangeArrowheads="1"/>
          </p:cNvSpPr>
          <p:nvPr/>
        </p:nvSpPr>
        <p:spPr bwMode="auto">
          <a:xfrm>
            <a:off x="3857628" y="6376989"/>
            <a:ext cx="503238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 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2010;145:450-4</a:t>
            </a:r>
          </a:p>
        </p:txBody>
      </p:sp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1051282" y="188927"/>
            <a:ext cx="7360356" cy="5976937"/>
            <a:chOff x="1428724" y="285728"/>
            <a:chExt cx="6786610" cy="5643602"/>
          </a:xfrm>
        </p:grpSpPr>
        <p:pic>
          <p:nvPicPr>
            <p:cNvPr id="10650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57639"/>
            <a:stretch>
              <a:fillRect/>
            </a:stretch>
          </p:blipFill>
          <p:spPr bwMode="auto">
            <a:xfrm>
              <a:off x="1428724" y="285728"/>
              <a:ext cx="6786610" cy="31696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065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0852" t="67221"/>
            <a:stretch>
              <a:fillRect/>
            </a:stretch>
          </p:blipFill>
          <p:spPr bwMode="auto">
            <a:xfrm>
              <a:off x="1428724" y="3500438"/>
              <a:ext cx="6786610" cy="24288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106500" name="Line 6"/>
          <p:cNvSpPr>
            <a:spLocks noChangeShapeType="1"/>
          </p:cNvSpPr>
          <p:nvPr/>
        </p:nvSpPr>
        <p:spPr bwMode="auto">
          <a:xfrm flipV="1">
            <a:off x="1755422" y="4652963"/>
            <a:ext cx="65292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6501" name="Line 6"/>
          <p:cNvSpPr>
            <a:spLocks noChangeShapeType="1"/>
          </p:cNvSpPr>
          <p:nvPr/>
        </p:nvSpPr>
        <p:spPr bwMode="auto">
          <a:xfrm flipV="1">
            <a:off x="1116189" y="4797425"/>
            <a:ext cx="729685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92123" y="5084763"/>
            <a:ext cx="43518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6503" name="Line 6"/>
          <p:cNvSpPr>
            <a:spLocks noChangeShapeType="1"/>
          </p:cNvSpPr>
          <p:nvPr/>
        </p:nvSpPr>
        <p:spPr bwMode="auto">
          <a:xfrm flipV="1">
            <a:off x="1051278" y="3500438"/>
            <a:ext cx="4737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458" y="260350"/>
            <a:ext cx="7745588" cy="5797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7523" name="Line 6"/>
          <p:cNvSpPr>
            <a:spLocks noChangeShapeType="1"/>
          </p:cNvSpPr>
          <p:nvPr/>
        </p:nvSpPr>
        <p:spPr bwMode="auto">
          <a:xfrm flipV="1">
            <a:off x="730959" y="4581525"/>
            <a:ext cx="7617178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7524" name="Line 6"/>
          <p:cNvSpPr>
            <a:spLocks noChangeShapeType="1"/>
          </p:cNvSpPr>
          <p:nvPr/>
        </p:nvSpPr>
        <p:spPr bwMode="auto">
          <a:xfrm flipV="1">
            <a:off x="730959" y="1622425"/>
            <a:ext cx="7617178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7525" name="Line 6"/>
          <p:cNvSpPr>
            <a:spLocks noChangeShapeType="1"/>
          </p:cNvSpPr>
          <p:nvPr/>
        </p:nvSpPr>
        <p:spPr bwMode="auto">
          <a:xfrm flipV="1">
            <a:off x="730955" y="5805488"/>
            <a:ext cx="58250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7526" name="Text Box 21"/>
          <p:cNvSpPr txBox="1">
            <a:spLocks noChangeArrowheads="1"/>
          </p:cNvSpPr>
          <p:nvPr/>
        </p:nvSpPr>
        <p:spPr bwMode="auto">
          <a:xfrm>
            <a:off x="3929058" y="6376989"/>
            <a:ext cx="5214942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 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2010;145:450-4</a:t>
            </a:r>
          </a:p>
        </p:txBody>
      </p:sp>
      <p:sp>
        <p:nvSpPr>
          <p:cNvPr id="107527" name="Line 6"/>
          <p:cNvSpPr>
            <a:spLocks noChangeShapeType="1"/>
          </p:cNvSpPr>
          <p:nvPr/>
        </p:nvSpPr>
        <p:spPr bwMode="auto">
          <a:xfrm flipV="1">
            <a:off x="714023" y="5143500"/>
            <a:ext cx="7617178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053" y="1123965"/>
            <a:ext cx="8221133" cy="4297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8547" name="Text Box 21"/>
          <p:cNvSpPr txBox="1">
            <a:spLocks noChangeArrowheads="1"/>
          </p:cNvSpPr>
          <p:nvPr/>
        </p:nvSpPr>
        <p:spPr bwMode="auto">
          <a:xfrm>
            <a:off x="3643309" y="6376989"/>
            <a:ext cx="5246695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Int J Cardiol</a:t>
            </a:r>
            <a:r>
              <a:rPr lang="en-US" altLang="ko-KR" sz="1600" b="1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2010;145:450-4</a:t>
            </a:r>
          </a:p>
        </p:txBody>
      </p:sp>
      <p:sp>
        <p:nvSpPr>
          <p:cNvPr id="4" name="타원 3"/>
          <p:cNvSpPr/>
          <p:nvPr/>
        </p:nvSpPr>
        <p:spPr>
          <a:xfrm>
            <a:off x="6357950" y="1714488"/>
            <a:ext cx="2357454" cy="3000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 l="4832"/>
          <a:stretch>
            <a:fillRect/>
          </a:stretch>
        </p:blipFill>
        <p:spPr bwMode="auto">
          <a:xfrm>
            <a:off x="1142976" y="400065"/>
            <a:ext cx="6786610" cy="5743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9571" name="Line 4"/>
          <p:cNvSpPr>
            <a:spLocks noChangeShapeType="1"/>
          </p:cNvSpPr>
          <p:nvPr/>
        </p:nvSpPr>
        <p:spPr bwMode="auto">
          <a:xfrm flipH="1" flipV="1">
            <a:off x="3855688" y="2357430"/>
            <a:ext cx="1359254" cy="1214446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ko-KR" altLang="en-US"/>
          </a:p>
        </p:txBody>
      </p:sp>
      <p:sp>
        <p:nvSpPr>
          <p:cNvPr id="109572" name="Line 5"/>
          <p:cNvSpPr>
            <a:spLocks noChangeShapeType="1"/>
          </p:cNvSpPr>
          <p:nvPr/>
        </p:nvSpPr>
        <p:spPr bwMode="auto">
          <a:xfrm flipH="1" flipV="1">
            <a:off x="3286116" y="2500306"/>
            <a:ext cx="1861618" cy="16494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ko-KR" altLang="en-US"/>
          </a:p>
        </p:txBody>
      </p:sp>
      <p:sp>
        <p:nvSpPr>
          <p:cNvPr id="109573" name="Line 6"/>
          <p:cNvSpPr>
            <a:spLocks noChangeShapeType="1"/>
          </p:cNvSpPr>
          <p:nvPr/>
        </p:nvSpPr>
        <p:spPr bwMode="auto">
          <a:xfrm flipH="1" flipV="1">
            <a:off x="3643306" y="3348045"/>
            <a:ext cx="1279878" cy="1152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09574" name="Text Box 21"/>
          <p:cNvSpPr txBox="1">
            <a:spLocks noChangeArrowheads="1"/>
          </p:cNvSpPr>
          <p:nvPr/>
        </p:nvSpPr>
        <p:spPr bwMode="auto">
          <a:xfrm>
            <a:off x="3571870" y="6376989"/>
            <a:ext cx="5318133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dirty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 J </a:t>
            </a:r>
            <a:r>
              <a:rPr lang="en-US" altLang="ko-KR" sz="1600" b="1" dirty="0" err="1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dirty="0"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0000"/>
                </a:solidFill>
                <a:latin typeface="Arial" charset="0"/>
                <a:ea typeface="맑은 고딕" pitchFamily="50" charset="-127"/>
              </a:rPr>
              <a:t> 2010;145:450-4</a:t>
            </a:r>
          </a:p>
        </p:txBody>
      </p:sp>
      <p:sp>
        <p:nvSpPr>
          <p:cNvPr id="7" name="타원 6"/>
          <p:cNvSpPr/>
          <p:nvPr/>
        </p:nvSpPr>
        <p:spPr>
          <a:xfrm>
            <a:off x="5143504" y="3786190"/>
            <a:ext cx="1928826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285764"/>
            <a:ext cx="6630812" cy="580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0595" name="Line 6"/>
          <p:cNvSpPr>
            <a:spLocks noChangeShapeType="1"/>
          </p:cNvSpPr>
          <p:nvPr/>
        </p:nvSpPr>
        <p:spPr bwMode="auto">
          <a:xfrm>
            <a:off x="4316589" y="4581525"/>
            <a:ext cx="191911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596" name="Line 6"/>
          <p:cNvSpPr>
            <a:spLocks noChangeShapeType="1"/>
          </p:cNvSpPr>
          <p:nvPr/>
        </p:nvSpPr>
        <p:spPr bwMode="auto">
          <a:xfrm>
            <a:off x="3292123" y="4868863"/>
            <a:ext cx="39680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597" name="Line 6"/>
          <p:cNvSpPr>
            <a:spLocks noChangeShapeType="1"/>
          </p:cNvSpPr>
          <p:nvPr/>
        </p:nvSpPr>
        <p:spPr bwMode="auto">
          <a:xfrm>
            <a:off x="2204160" y="5013325"/>
            <a:ext cx="40964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 flipV="1">
            <a:off x="3227211" y="2636838"/>
            <a:ext cx="281657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599" name="Line 6"/>
          <p:cNvSpPr>
            <a:spLocks noChangeShapeType="1"/>
          </p:cNvSpPr>
          <p:nvPr/>
        </p:nvSpPr>
        <p:spPr bwMode="auto">
          <a:xfrm flipV="1">
            <a:off x="6939845" y="2420938"/>
            <a:ext cx="8325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600" name="Text Box 21"/>
          <p:cNvSpPr txBox="1">
            <a:spLocks noChangeArrowheads="1"/>
          </p:cNvSpPr>
          <p:nvPr/>
        </p:nvSpPr>
        <p:spPr bwMode="auto">
          <a:xfrm>
            <a:off x="3643492" y="6377005"/>
            <a:ext cx="5301545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Cardiol </a:t>
            </a:r>
            <a:r>
              <a:rPr kumimoji="0" lang="en-US" altLang="ko-KR" sz="1600" b="1" i="1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2011;107:965-71</a:t>
            </a:r>
          </a:p>
        </p:txBody>
      </p:sp>
      <p:sp>
        <p:nvSpPr>
          <p:cNvPr id="110601" name="Line 6"/>
          <p:cNvSpPr>
            <a:spLocks noChangeShapeType="1"/>
          </p:cNvSpPr>
          <p:nvPr/>
        </p:nvSpPr>
        <p:spPr bwMode="auto">
          <a:xfrm flipV="1">
            <a:off x="5715000" y="3286125"/>
            <a:ext cx="8325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0602" name="Line 6"/>
          <p:cNvSpPr>
            <a:spLocks noChangeShapeType="1"/>
          </p:cNvSpPr>
          <p:nvPr/>
        </p:nvSpPr>
        <p:spPr bwMode="auto">
          <a:xfrm flipV="1">
            <a:off x="5215467" y="3786188"/>
            <a:ext cx="8325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1643042" y="1214438"/>
            <a:ext cx="6143668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1"/>
          <p:cNvSpPr txBox="1">
            <a:spLocks noChangeArrowheads="1"/>
          </p:cNvSpPr>
          <p:nvPr/>
        </p:nvSpPr>
        <p:spPr bwMode="auto">
          <a:xfrm>
            <a:off x="3643492" y="6377005"/>
            <a:ext cx="5301545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Cardiol </a:t>
            </a:r>
            <a:r>
              <a:rPr kumimoji="0" lang="en-US" altLang="ko-KR" sz="1600" b="1" i="1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2011;107:965-71</a:t>
            </a: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192" y="295291"/>
            <a:ext cx="6977944" cy="552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6286512" y="2000240"/>
            <a:ext cx="785818" cy="1785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16" y="785808"/>
            <a:ext cx="8952089" cy="4873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6492531" y="908066"/>
            <a:ext cx="1408289" cy="3529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2644" name="Text Box 21"/>
          <p:cNvSpPr txBox="1">
            <a:spLocks noChangeArrowheads="1"/>
          </p:cNvSpPr>
          <p:nvPr/>
        </p:nvSpPr>
        <p:spPr bwMode="auto">
          <a:xfrm>
            <a:off x="3643492" y="6377005"/>
            <a:ext cx="5301545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2011;107:965-71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1"/>
          <p:cNvSpPr txBox="1">
            <a:spLocks noChangeArrowheads="1"/>
          </p:cNvSpPr>
          <p:nvPr/>
        </p:nvSpPr>
        <p:spPr bwMode="auto">
          <a:xfrm>
            <a:off x="3570120" y="6448425"/>
            <a:ext cx="5319889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Cardiol </a:t>
            </a:r>
            <a:r>
              <a:rPr kumimoji="0" lang="en-US" altLang="ko-KR" sz="1600" b="1" i="1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2011;107:965-71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67" y="285765"/>
            <a:ext cx="7298267" cy="580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3668" name="Line 6"/>
          <p:cNvSpPr>
            <a:spLocks noChangeShapeType="1"/>
          </p:cNvSpPr>
          <p:nvPr/>
        </p:nvSpPr>
        <p:spPr bwMode="auto">
          <a:xfrm flipV="1">
            <a:off x="2214038" y="5572125"/>
            <a:ext cx="5858933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3669" name="Line 6"/>
          <p:cNvSpPr>
            <a:spLocks noChangeShapeType="1"/>
          </p:cNvSpPr>
          <p:nvPr/>
        </p:nvSpPr>
        <p:spPr bwMode="auto">
          <a:xfrm flipV="1">
            <a:off x="1143000" y="5786455"/>
            <a:ext cx="2857500" cy="46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3357554" y="1643064"/>
            <a:ext cx="1500198" cy="20002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57752" y="3643314"/>
            <a:ext cx="178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KAMIR Score</a:t>
            </a:r>
            <a:endParaRPr lang="ko-KR" altLang="en-US" sz="2000" b="1" dirty="0" smtClean="0">
              <a:solidFill>
                <a:srgbClr val="FF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 flipV="1">
            <a:off x="3286116" y="2143130"/>
            <a:ext cx="1143008" cy="1571637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214678" y="3795714"/>
            <a:ext cx="17774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92D050"/>
                </a:solidFill>
                <a:latin typeface="+mj-ea"/>
                <a:ea typeface="+mj-ea"/>
                <a:cs typeface="Times New Roman" pitchFamily="18" charset="0"/>
              </a:rPr>
              <a:t>GRACE Score</a:t>
            </a:r>
            <a:endParaRPr lang="ko-KR" altLang="en-US" sz="2000" b="1" dirty="0" smtClean="0">
              <a:solidFill>
                <a:srgbClr val="92D050"/>
              </a:solidFill>
              <a:latin typeface="+mj-ea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 l="14629" r="20063" b="46707"/>
          <a:stretch>
            <a:fillRect/>
          </a:stretch>
        </p:blipFill>
        <p:spPr bwMode="auto">
          <a:xfrm>
            <a:off x="0" y="0"/>
            <a:ext cx="8929718" cy="142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27" y="1124040"/>
            <a:ext cx="8933029" cy="508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직사각형 3"/>
          <p:cNvSpPr/>
          <p:nvPr/>
        </p:nvSpPr>
        <p:spPr>
          <a:xfrm>
            <a:off x="2714612" y="6357958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i="1" dirty="0" smtClean="0">
                <a:latin typeface="Arial" charset="0"/>
                <a:ea typeface="바탕" pitchFamily="18" charset="-127"/>
                <a:cs typeface="Arial" charset="0"/>
              </a:rPr>
              <a:t>CNUH data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. Korean Med J </a:t>
            </a:r>
            <a:r>
              <a:rPr lang="en-US" altLang="ko-KR" b="1" dirty="0" smtClean="0">
                <a:latin typeface="Arial" charset="0"/>
              </a:rPr>
              <a:t>2015;88:168-76</a:t>
            </a:r>
            <a:endParaRPr lang="en-US" altLang="ko-KR" b="1" dirty="0">
              <a:latin typeface="Arial" charset="0"/>
            </a:endParaRP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285860"/>
            <a:ext cx="84296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 5"/>
          <p:cNvSpPr/>
          <p:nvPr/>
        </p:nvSpPr>
        <p:spPr>
          <a:xfrm>
            <a:off x="1643042" y="2357430"/>
            <a:ext cx="3643338" cy="1214446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2500298" y="2285992"/>
            <a:ext cx="5072098" cy="250033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230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>
            <a:off x="0" y="1071546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376767" y="121774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</a:pPr>
            <a:endParaRPr kumimoji="0" lang="ko-KR" altLang="ko-KR" sz="3200">
              <a:solidFill>
                <a:srgbClr val="000000"/>
              </a:solidFill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15" name="정육면체 14"/>
          <p:cNvSpPr/>
          <p:nvPr/>
        </p:nvSpPr>
        <p:spPr bwMode="auto">
          <a:xfrm>
            <a:off x="118790" y="5048250"/>
            <a:ext cx="4459111" cy="1238250"/>
          </a:xfrm>
          <a:prstGeom prst="cube">
            <a:avLst>
              <a:gd name="adj" fmla="val 66111"/>
            </a:avLst>
          </a:prstGeom>
          <a:gradFill rotWithShape="1">
            <a:gsLst>
              <a:gs pos="0">
                <a:srgbClr val="4DABF5"/>
              </a:gs>
              <a:gs pos="47000">
                <a:srgbClr val="0173D4"/>
              </a:gs>
              <a:gs pos="100000">
                <a:srgbClr val="0048AC"/>
              </a:gs>
            </a:gsLst>
            <a:lin ang="2700000" scaled="1"/>
          </a:gradFill>
          <a:ln w="3175" algn="ctr">
            <a:solidFill>
              <a:srgbClr val="0173D4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dirty="0">
              <a:solidFill>
                <a:prstClr val="white">
                  <a:lumMod val="95000"/>
                </a:prstClr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16" name="정육면체 15"/>
          <p:cNvSpPr/>
          <p:nvPr/>
        </p:nvSpPr>
        <p:spPr bwMode="auto">
          <a:xfrm>
            <a:off x="117380" y="3786188"/>
            <a:ext cx="4460523" cy="1238250"/>
          </a:xfrm>
          <a:prstGeom prst="cube">
            <a:avLst>
              <a:gd name="adj" fmla="val 66111"/>
            </a:avLst>
          </a:prstGeom>
          <a:solidFill>
            <a:srgbClr val="33CCFF"/>
          </a:solidFill>
          <a:ln w="3175" algn="ctr">
            <a:solidFill>
              <a:srgbClr val="424242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dirty="0">
              <a:solidFill>
                <a:prstClr val="black"/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17" name="정육면체 16"/>
          <p:cNvSpPr/>
          <p:nvPr/>
        </p:nvSpPr>
        <p:spPr bwMode="auto">
          <a:xfrm>
            <a:off x="117380" y="2486025"/>
            <a:ext cx="4460523" cy="1238250"/>
          </a:xfrm>
          <a:prstGeom prst="cube">
            <a:avLst>
              <a:gd name="adj" fmla="val 66111"/>
            </a:avLst>
          </a:prstGeom>
          <a:gradFill rotWithShape="1">
            <a:gsLst>
              <a:gs pos="0">
                <a:schemeClr val="bg1">
                  <a:lumMod val="95000"/>
                </a:schemeClr>
              </a:gs>
              <a:gs pos="47000">
                <a:srgbClr val="C9C9C9"/>
              </a:gs>
              <a:gs pos="100000">
                <a:srgbClr val="87888C"/>
              </a:gs>
            </a:gsLst>
            <a:lin ang="2700000" scaled="1"/>
          </a:gradFill>
          <a:ln w="3175" algn="ctr">
            <a:solidFill>
              <a:srgbClr val="A7A8AC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dirty="0">
              <a:solidFill>
                <a:prstClr val="black"/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18" name="정육면체 17"/>
          <p:cNvSpPr/>
          <p:nvPr/>
        </p:nvSpPr>
        <p:spPr bwMode="auto">
          <a:xfrm>
            <a:off x="107504" y="1174750"/>
            <a:ext cx="4460522" cy="1238250"/>
          </a:xfrm>
          <a:prstGeom prst="cube">
            <a:avLst>
              <a:gd name="adj" fmla="val 66111"/>
            </a:avLst>
          </a:prstGeom>
          <a:gradFill rotWithShape="1">
            <a:gsLst>
              <a:gs pos="0">
                <a:schemeClr val="bg1"/>
              </a:gs>
              <a:gs pos="47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317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  <a:defRPr/>
            </a:pPr>
            <a:endParaRPr kumimoji="0" lang="en-US" altLang="ko-KR" sz="1600" dirty="0">
              <a:solidFill>
                <a:srgbClr val="8064A2"/>
              </a:solidFill>
              <a:latin typeface="맑은 고딕"/>
              <a:ea typeface="맑은 고딕"/>
              <a:cs typeface="Arial" pitchFamily="34" charset="0"/>
            </a:endParaRPr>
          </a:p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  <a:defRPr/>
            </a:pPr>
            <a:endParaRPr kumimoji="0" lang="en-US" altLang="ko-KR" sz="1600" dirty="0">
              <a:solidFill>
                <a:prstClr val="black"/>
              </a:solidFill>
              <a:latin typeface="맑은 고딕"/>
              <a:ea typeface="맑은 고딕"/>
              <a:cs typeface="Arial" pitchFamily="34" charset="0"/>
            </a:endParaRPr>
          </a:p>
        </p:txBody>
      </p:sp>
      <p:sp>
        <p:nvSpPr>
          <p:cNvPr id="55305" name="TextBox 18"/>
          <p:cNvSpPr txBox="1">
            <a:spLocks noChangeArrowheads="1"/>
          </p:cNvSpPr>
          <p:nvPr/>
        </p:nvSpPr>
        <p:spPr bwMode="auto">
          <a:xfrm rot="-5400000">
            <a:off x="1666094" y="-51858"/>
            <a:ext cx="769441" cy="331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KAMIR-I</a:t>
            </a:r>
          </a:p>
          <a:p>
            <a:pPr lvl="1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(Nov 2005-Dec</a:t>
            </a:r>
            <a:r>
              <a:rPr kumimoji="0" lang="ko-KR" altLang="en-US" sz="2000" b="1" dirty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2000" b="1" dirty="0">
                <a:solidFill>
                  <a:srgbClr val="FF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2006)</a:t>
            </a:r>
            <a:endParaRPr kumimoji="0" lang="ko-KR" altLang="en-US" b="1" dirty="0">
              <a:solidFill>
                <a:srgbClr val="FF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5306" name="TextBox 19"/>
          <p:cNvSpPr txBox="1">
            <a:spLocks noChangeArrowheads="1"/>
          </p:cNvSpPr>
          <p:nvPr/>
        </p:nvSpPr>
        <p:spPr bwMode="auto">
          <a:xfrm rot="-5400000">
            <a:off x="1739524" y="1243760"/>
            <a:ext cx="769441" cy="331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KAMIR-II</a:t>
            </a:r>
          </a:p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(Jan 2007-Jan</a:t>
            </a:r>
            <a:r>
              <a:rPr kumimoji="0" lang="ko-KR" altLang="en-US" sz="2000" b="1" dirty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2000" b="1" dirty="0">
                <a:solidFill>
                  <a:srgbClr val="FF0000"/>
                </a:solidFill>
                <a:latin typeface="Arial" pitchFamily="34" charset="0"/>
                <a:ea typeface="맑은 고딕"/>
                <a:cs typeface="Arial" pitchFamily="34" charset="0"/>
              </a:rPr>
              <a:t>2008)</a:t>
            </a:r>
          </a:p>
        </p:txBody>
      </p:sp>
      <p:sp>
        <p:nvSpPr>
          <p:cNvPr id="55307" name="TextBox 20"/>
          <p:cNvSpPr txBox="1">
            <a:spLocks noChangeArrowheads="1"/>
          </p:cNvSpPr>
          <p:nvPr/>
        </p:nvSpPr>
        <p:spPr bwMode="auto">
          <a:xfrm rot="-5400000">
            <a:off x="1883540" y="2572498"/>
            <a:ext cx="769441" cy="331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 smtClean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KAMIR-III</a:t>
            </a:r>
            <a:endParaRPr kumimoji="0" lang="en-US" altLang="ko-KR" sz="2000" b="1" dirty="0">
              <a:solidFill>
                <a:prstClr val="white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(Feb 2008-Mar</a:t>
            </a:r>
            <a:r>
              <a:rPr kumimoji="0" lang="ko-KR" altLang="en-US" sz="2000" b="1" dirty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2000" b="1" dirty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2012)</a:t>
            </a:r>
          </a:p>
        </p:txBody>
      </p:sp>
      <p:sp>
        <p:nvSpPr>
          <p:cNvPr id="55308" name="TextBox 21"/>
          <p:cNvSpPr txBox="1">
            <a:spLocks noChangeArrowheads="1"/>
          </p:cNvSpPr>
          <p:nvPr/>
        </p:nvSpPr>
        <p:spPr bwMode="auto">
          <a:xfrm rot="16200000">
            <a:off x="1546019" y="4117130"/>
            <a:ext cx="1300356" cy="331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 smtClean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KAMIR-IV and </a:t>
            </a:r>
            <a:r>
              <a:rPr kumimoji="0" lang="en-US" altLang="ko-KR" sz="2000" b="1" dirty="0" smtClean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V</a:t>
            </a:r>
            <a:endParaRPr kumimoji="0" lang="en-US" altLang="ko-KR" sz="2000" b="1" dirty="0">
              <a:solidFill>
                <a:srgbClr val="FFFF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(Apr 2012</a:t>
            </a:r>
            <a:r>
              <a:rPr kumimoji="0" lang="en-US" altLang="ko-KR" sz="2000" b="1" dirty="0" smtClean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~) (</a:t>
            </a:r>
            <a:r>
              <a:rPr lang="en-US" altLang="ko-KR" sz="2000" b="1" dirty="0" smtClean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Jan 2016~)</a:t>
            </a:r>
            <a:endParaRPr kumimoji="0" lang="en-US" altLang="ko-KR" sz="2000" b="1" dirty="0">
              <a:solidFill>
                <a:srgbClr val="FFFF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r>
              <a:rPr kumimoji="0" lang="en-US" altLang="ko-KR" sz="2000" b="1" dirty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 </a:t>
            </a:r>
            <a:r>
              <a:rPr kumimoji="0" lang="en-US" altLang="ko-KR" sz="2000" b="1" dirty="0" smtClean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KAMIR-NIH </a:t>
            </a:r>
            <a:r>
              <a:rPr kumimoji="0" lang="en-US" altLang="ko-KR" sz="2000" b="1" dirty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(Nov </a:t>
            </a:r>
            <a:r>
              <a:rPr kumimoji="0" lang="en-US" altLang="ko-KR" sz="2000" b="1" dirty="0" smtClean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2011</a:t>
            </a:r>
            <a:r>
              <a:rPr kumimoji="0" lang="en-US" altLang="ko-KR" sz="2000" b="1" dirty="0" smtClean="0">
                <a:solidFill>
                  <a:prstClr val="white"/>
                </a:solidFill>
                <a:latin typeface="Arial" pitchFamily="34" charset="0"/>
                <a:ea typeface="맑은 고딕"/>
                <a:cs typeface="Arial" pitchFamily="34" charset="0"/>
              </a:rPr>
              <a:t>~</a:t>
            </a:r>
            <a:r>
              <a:rPr kumimoji="0" lang="en-US" altLang="ko-KR" sz="2000" b="1" dirty="0" smtClean="0">
                <a:solidFill>
                  <a:srgbClr val="FFFF00"/>
                </a:solidFill>
                <a:latin typeface="Arial" pitchFamily="34" charset="0"/>
                <a:ea typeface="맑은 고딕"/>
                <a:cs typeface="Arial" pitchFamily="34" charset="0"/>
              </a:rPr>
              <a:t>)</a:t>
            </a:r>
            <a:endParaRPr kumimoji="0" lang="en-US" altLang="ko-KR" sz="2000" b="1" dirty="0">
              <a:solidFill>
                <a:srgbClr val="FFFF00"/>
              </a:solidFill>
              <a:latin typeface="Arial" pitchFamily="34" charset="0"/>
              <a:ea typeface="맑은 고딕"/>
              <a:cs typeface="Arial" pitchFamily="34" charset="0"/>
            </a:endParaRPr>
          </a:p>
          <a:p>
            <a:pPr algn="ct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tabLst>
                <a:tab pos="273050" algn="l"/>
                <a:tab pos="447675" algn="l"/>
              </a:tabLst>
            </a:pPr>
            <a:endParaRPr kumimoji="0" lang="en-US" altLang="ko-KR" sz="2000" b="1" dirty="0">
              <a:solidFill>
                <a:prstClr val="white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23" name="오각형 22"/>
          <p:cNvSpPr/>
          <p:nvPr/>
        </p:nvSpPr>
        <p:spPr bwMode="gray">
          <a:xfrm rot="5400000">
            <a:off x="4428072" y="904214"/>
            <a:ext cx="936625" cy="1512711"/>
          </a:xfrm>
          <a:prstGeom prst="homePlate">
            <a:avLst>
              <a:gd name="adj" fmla="val 41731"/>
            </a:avLst>
          </a:prstGeom>
          <a:gradFill rotWithShape="1">
            <a:gsLst>
              <a:gs pos="0">
                <a:srgbClr val="D4EFFE"/>
              </a:gs>
              <a:gs pos="47000">
                <a:srgbClr val="BAE6FF"/>
              </a:gs>
              <a:gs pos="100000">
                <a:srgbClr val="85D3F7"/>
              </a:gs>
            </a:gsLst>
            <a:lin ang="2700000" scaled="1"/>
          </a:gradFill>
          <a:ln w="3175" algn="ctr">
            <a:solidFill>
              <a:srgbClr val="BAE6FF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>
                  <a:lumMod val="95000"/>
                </a:prstClr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24" name="오각형 23"/>
          <p:cNvSpPr/>
          <p:nvPr/>
        </p:nvSpPr>
        <p:spPr bwMode="gray">
          <a:xfrm rot="5400000">
            <a:off x="4354178" y="2219413"/>
            <a:ext cx="1071562" cy="1500012"/>
          </a:xfrm>
          <a:prstGeom prst="homePlate">
            <a:avLst>
              <a:gd name="adj" fmla="val 38680"/>
            </a:avLst>
          </a:prstGeom>
          <a:gradFill rotWithShape="1">
            <a:gsLst>
              <a:gs pos="0">
                <a:srgbClr val="D4EFFE"/>
              </a:gs>
              <a:gs pos="47000">
                <a:srgbClr val="BAE6FF"/>
              </a:gs>
              <a:gs pos="100000">
                <a:srgbClr val="85D3F7"/>
              </a:gs>
            </a:gsLst>
            <a:lin ang="2700000" scaled="1"/>
          </a:gradFill>
          <a:ln w="3175" algn="ctr">
            <a:solidFill>
              <a:srgbClr val="BAE6FF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>
                  <a:lumMod val="95000"/>
                </a:prstClr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25" name="오각형 24"/>
          <p:cNvSpPr/>
          <p:nvPr/>
        </p:nvSpPr>
        <p:spPr bwMode="gray">
          <a:xfrm rot="5400000">
            <a:off x="4372434" y="3560989"/>
            <a:ext cx="1085850" cy="1514122"/>
          </a:xfrm>
          <a:prstGeom prst="homePlate">
            <a:avLst>
              <a:gd name="adj" fmla="val 38680"/>
            </a:avLst>
          </a:prstGeom>
          <a:gradFill rotWithShape="1">
            <a:gsLst>
              <a:gs pos="0">
                <a:srgbClr val="D4EFFE"/>
              </a:gs>
              <a:gs pos="47000">
                <a:srgbClr val="BAE6FF"/>
              </a:gs>
              <a:gs pos="100000">
                <a:srgbClr val="85D3F7"/>
              </a:gs>
            </a:gsLst>
            <a:lin ang="2700000" scaled="1"/>
          </a:gradFill>
          <a:ln w="3175" algn="ctr">
            <a:solidFill>
              <a:srgbClr val="BAE6FF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>
                  <a:lumMod val="95000"/>
                </a:prstClr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26" name="오각형 25"/>
          <p:cNvSpPr/>
          <p:nvPr/>
        </p:nvSpPr>
        <p:spPr bwMode="gray">
          <a:xfrm rot="5400000">
            <a:off x="4422871" y="5065877"/>
            <a:ext cx="1071562" cy="1512711"/>
          </a:xfrm>
          <a:prstGeom prst="homePlate">
            <a:avLst>
              <a:gd name="adj" fmla="val 23222"/>
            </a:avLst>
          </a:prstGeom>
          <a:gradFill rotWithShape="1">
            <a:gsLst>
              <a:gs pos="0">
                <a:srgbClr val="D4EFFE"/>
              </a:gs>
              <a:gs pos="47000">
                <a:srgbClr val="BAE6FF"/>
              </a:gs>
              <a:gs pos="100000">
                <a:srgbClr val="85D3F7"/>
              </a:gs>
            </a:gsLst>
            <a:lin ang="2700000" scaled="1"/>
          </a:gradFill>
          <a:ln w="3175" algn="ctr">
            <a:solidFill>
              <a:srgbClr val="BAE6FF"/>
            </a:solidFill>
            <a:round/>
            <a:headEnd/>
            <a:tailEnd/>
          </a:ln>
          <a:effectLst>
            <a:outerShdw blurRad="50800" dist="25400" dir="4200000" algn="tl" rotWithShape="0">
              <a:prstClr val="black">
                <a:alpha val="28000"/>
              </a:prstClr>
            </a:outerShdw>
          </a:effectLst>
        </p:spPr>
        <p:txBody>
          <a:bodyPr wrap="none" lIns="72000" tIns="72000" rIns="72000" bIns="72000" anchor="ctr"/>
          <a:lstStyle/>
          <a:p>
            <a:pPr algn="ctr" defTabSz="8016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prstClr val="white">
                  <a:lumMod val="95000"/>
                </a:prstClr>
              </a:solidFill>
              <a:latin typeface="Arial" pitchFamily="34" charset="0"/>
              <a:ea typeface="나눔고딕" pitchFamily="50" charset="-127"/>
              <a:cs typeface="Arial" pitchFamily="34" charset="0"/>
            </a:endParaRPr>
          </a:p>
        </p:txBody>
      </p:sp>
      <p:sp>
        <p:nvSpPr>
          <p:cNvPr id="55313" name="TextBox 26"/>
          <p:cNvSpPr txBox="1">
            <a:spLocks noChangeArrowheads="1"/>
          </p:cNvSpPr>
          <p:nvPr/>
        </p:nvSpPr>
        <p:spPr bwMode="auto">
          <a:xfrm rot="-5400000">
            <a:off x="4720213" y="787174"/>
            <a:ext cx="553998" cy="157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N=8,489</a:t>
            </a:r>
            <a:endParaRPr kumimoji="0" lang="ko-KR" altLang="en-US" sz="2400" b="1">
              <a:solidFill>
                <a:srgbClr val="000000"/>
              </a:solidFill>
              <a:latin typeface="맑은 고딕" pitchFamily="50" charset="-127"/>
              <a:ea typeface="맑은 고딕"/>
            </a:endParaRPr>
          </a:p>
        </p:txBody>
      </p:sp>
      <p:sp>
        <p:nvSpPr>
          <p:cNvPr id="55314" name="TextBox 27"/>
          <p:cNvSpPr txBox="1">
            <a:spLocks noChangeArrowheads="1"/>
          </p:cNvSpPr>
          <p:nvPr/>
        </p:nvSpPr>
        <p:spPr bwMode="auto">
          <a:xfrm rot="-5400000">
            <a:off x="4535542" y="2138140"/>
            <a:ext cx="923330" cy="157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N=6,381 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 (14,870)</a:t>
            </a:r>
            <a:endParaRPr kumimoji="0" lang="ko-KR" altLang="en-US" sz="2400" b="1" dirty="0">
              <a:solidFill>
                <a:srgbClr val="000000"/>
              </a:solidFill>
              <a:latin typeface="맑은 고딕" pitchFamily="50" charset="-127"/>
              <a:ea typeface="맑은 고딕"/>
            </a:endParaRPr>
          </a:p>
        </p:txBody>
      </p:sp>
      <p:sp>
        <p:nvSpPr>
          <p:cNvPr id="55315" name="TextBox 28"/>
          <p:cNvSpPr txBox="1">
            <a:spLocks noChangeArrowheads="1"/>
          </p:cNvSpPr>
          <p:nvPr/>
        </p:nvSpPr>
        <p:spPr bwMode="auto">
          <a:xfrm rot="-5400000">
            <a:off x="4503808" y="3487173"/>
            <a:ext cx="923330" cy="15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N=24,600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  (39,470)</a:t>
            </a:r>
            <a:endParaRPr kumimoji="0" lang="ko-KR" altLang="en-US" sz="2400" b="1" dirty="0">
              <a:solidFill>
                <a:srgbClr val="000000"/>
              </a:solidFill>
              <a:latin typeface="맑은 고딕" pitchFamily="50" charset="-127"/>
              <a:ea typeface="맑은 고딕"/>
            </a:endParaRPr>
          </a:p>
        </p:txBody>
      </p:sp>
      <p:sp>
        <p:nvSpPr>
          <p:cNvPr id="55316" name="TextBox 29"/>
          <p:cNvSpPr txBox="1">
            <a:spLocks noChangeArrowheads="1"/>
          </p:cNvSpPr>
          <p:nvPr/>
        </p:nvSpPr>
        <p:spPr bwMode="auto">
          <a:xfrm rot="16200000">
            <a:off x="4503808" y="4871673"/>
            <a:ext cx="923330" cy="157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 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=22,146      </a:t>
            </a:r>
            <a:endParaRPr kumimoji="0" lang="en-US" altLang="ko-KR" sz="2400" b="1" dirty="0">
              <a:solidFill>
                <a:srgbClr val="000000"/>
              </a:solidFill>
              <a:latin typeface="맑은 고딕" pitchFamily="50" charset="-127"/>
              <a:ea typeface="맑은 고딕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  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(6</a:t>
            </a:r>
            <a:r>
              <a:rPr lang="en-US" altLang="ko-KR" sz="2400" b="1" dirty="0" smtClean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1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맑은 고딕" pitchFamily="50" charset="-127"/>
                <a:ea typeface="맑은 고딕"/>
              </a:rPr>
              <a:t>,616)</a:t>
            </a:r>
            <a:endParaRPr kumimoji="0" lang="ko-KR" altLang="en-US" sz="2400" b="1" dirty="0">
              <a:solidFill>
                <a:srgbClr val="000000"/>
              </a:solidFill>
              <a:latin typeface="맑은 고딕" pitchFamily="50" charset="-127"/>
              <a:ea typeface="맑은 고딕"/>
            </a:endParaRPr>
          </a:p>
        </p:txBody>
      </p:sp>
      <p:graphicFrame>
        <p:nvGraphicFramePr>
          <p:cNvPr id="28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655382"/>
              </p:ext>
            </p:extLst>
          </p:nvPr>
        </p:nvGraphicFramePr>
        <p:xfrm>
          <a:off x="5751462" y="3786243"/>
          <a:ext cx="3321132" cy="295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개체 2"/>
          <p:cNvGraphicFramePr>
            <a:graphicFrameLocks/>
          </p:cNvGraphicFramePr>
          <p:nvPr/>
        </p:nvGraphicFramePr>
        <p:xfrm>
          <a:off x="5754688" y="1158875"/>
          <a:ext cx="3389312" cy="266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41" name="워크시트" r:id="rId5" imgW="2654331" imgH="1968541" progId="">
                  <p:embed/>
                </p:oleObj>
              </mc:Choice>
              <mc:Fallback>
                <p:oleObj name="워크시트" r:id="rId5" imgW="2654331" imgH="1968541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4688" y="1158875"/>
                        <a:ext cx="3389312" cy="2660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443089" y="142872"/>
            <a:ext cx="82860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KAMIR Supported by Korean Society of Cardiology and Korea NIH</a:t>
            </a:r>
            <a:r>
              <a:rPr lang="ko-KR" altLang="en-US" sz="2800" b="1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28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3670981"/>
      </p:ext>
    </p:extLst>
  </p:cSld>
  <p:clrMapOvr>
    <a:masterClrMapping/>
  </p:clrMapOvr>
  <p:transition advTm="2063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 l="1615" t="9375" r="3984"/>
          <a:stretch>
            <a:fillRect/>
          </a:stretch>
        </p:blipFill>
        <p:spPr bwMode="auto">
          <a:xfrm>
            <a:off x="71470" y="428604"/>
            <a:ext cx="8858248" cy="21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3" cstate="print"/>
          <a:srcRect t="2594"/>
          <a:stretch>
            <a:fillRect/>
          </a:stretch>
        </p:blipFill>
        <p:spPr bwMode="auto">
          <a:xfrm>
            <a:off x="428596" y="2786058"/>
            <a:ext cx="7143800" cy="24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6858016" y="5000636"/>
            <a:ext cx="50006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1000100" y="3071810"/>
            <a:ext cx="6215106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9501222" y="435769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1428728" y="4999048"/>
            <a:ext cx="578647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642910" y="5286388"/>
            <a:ext cx="6072230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643492" y="6377005"/>
            <a:ext cx="5301545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2014;174:777-80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107504" y="907132"/>
            <a:ext cx="578647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8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5087118"/>
            <a:ext cx="9001156" cy="1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08" y="357166"/>
            <a:ext cx="8843992" cy="47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643492" y="6377005"/>
            <a:ext cx="5301545" cy="33813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2014;174:777-80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3000364" y="428604"/>
            <a:ext cx="5572164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/>
          <p:nvPr/>
        </p:nvCxnSpPr>
        <p:spPr>
          <a:xfrm>
            <a:off x="428596" y="5072074"/>
            <a:ext cx="8429684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/>
          <p:cNvSpPr/>
          <p:nvPr/>
        </p:nvSpPr>
        <p:spPr>
          <a:xfrm>
            <a:off x="3000364" y="5286388"/>
            <a:ext cx="5572164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83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8990117" cy="43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214282" y="2214554"/>
            <a:ext cx="1714512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214678" y="6377005"/>
            <a:ext cx="5730359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2015;193:20-2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500298" y="4071942"/>
            <a:ext cx="4429156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366713"/>
            <a:ext cx="78962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214678" y="6377005"/>
            <a:ext cx="5730359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</a:t>
            </a:r>
            <a:r>
              <a:rPr lang="en-US" altLang="ko-KR" sz="1600" b="1" i="1" dirty="0" err="1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Int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2015;193:20-2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709936" y="3590701"/>
            <a:ext cx="3438128" cy="2214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2786050" y="6377005"/>
            <a:ext cx="615898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2015;115:1167-73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142976" y="3571876"/>
            <a:ext cx="3214710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6286512" y="3403281"/>
            <a:ext cx="1071570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8609470" cy="63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3500430" y="2597463"/>
            <a:ext cx="4429156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071538" y="3357562"/>
            <a:ext cx="5143536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143636" y="3214685"/>
            <a:ext cx="1214446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378" y="285728"/>
            <a:ext cx="8119485" cy="598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타원 3"/>
          <p:cNvSpPr/>
          <p:nvPr/>
        </p:nvSpPr>
        <p:spPr>
          <a:xfrm>
            <a:off x="2357422" y="5000636"/>
            <a:ext cx="3143272" cy="785818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786050" y="6377005"/>
            <a:ext cx="615898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2015;115:1167-73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 cstate="print"/>
          <a:srcRect r="48605" b="-712"/>
          <a:stretch>
            <a:fillRect/>
          </a:stretch>
        </p:blipFill>
        <p:spPr bwMode="auto">
          <a:xfrm>
            <a:off x="428596" y="214289"/>
            <a:ext cx="8215370" cy="617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071538" y="5312107"/>
            <a:ext cx="4429156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857224" y="2123115"/>
            <a:ext cx="7429552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2786050" y="6377005"/>
            <a:ext cx="6158987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. Am J </a:t>
            </a:r>
            <a:r>
              <a:rPr lang="en-US" altLang="ko-KR" sz="1600" b="1" i="1" dirty="0" err="1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Cardiol</a:t>
            </a:r>
            <a:r>
              <a:rPr lang="en-US" altLang="ko-KR" sz="1600" b="1" i="1" dirty="0">
                <a:solidFill>
                  <a:srgbClr val="002060"/>
                </a:solidFill>
                <a:latin typeface="Arial" charset="0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i="1" dirty="0" smtClean="0">
                <a:solidFill>
                  <a:srgbClr val="002060"/>
                </a:solidFill>
                <a:latin typeface="Arial" charset="0"/>
                <a:ea typeface="맑은 고딕" pitchFamily="50" charset="-127"/>
              </a:rPr>
              <a:t>2015;115:1167-73</a:t>
            </a:r>
            <a:endParaRPr kumimoji="0" lang="en-US" altLang="ko-KR" sz="1600" b="1" i="1" dirty="0">
              <a:solidFill>
                <a:srgbClr val="002060"/>
              </a:solidFill>
              <a:latin typeface="Arial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07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40" y="714356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Contents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786" y="1928802"/>
            <a:ext cx="7756995" cy="304698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Risk Factor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Risk Stratification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Medical Treatment</a:t>
            </a:r>
          </a:p>
          <a:p>
            <a:pPr marL="914400" indent="-914400">
              <a:buAutoNum type="arabicPeriod"/>
            </a:pPr>
            <a:r>
              <a:rPr lang="en-US" altLang="ko-KR" sz="4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Interventional Treatment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6" y="285742"/>
            <a:ext cx="7397020" cy="594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2547248" y="2857496"/>
            <a:ext cx="40964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77405" y="6444044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>
                <a:latin typeface="Arial" charset="0"/>
                <a:cs typeface="Arial" charset="0"/>
              </a:rPr>
              <a:t>. 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Circulation </a:t>
            </a:r>
            <a:r>
              <a:rPr lang="en-US" altLang="ko-KR" b="1" dirty="0" smtClean="0">
                <a:latin typeface="Arial" charset="0"/>
              </a:rPr>
              <a:t>2009;119:3207-14</a:t>
            </a:r>
            <a:endParaRPr lang="en-US" altLang="ko-KR" b="1" dirty="0">
              <a:latin typeface="Arial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857224" y="4214818"/>
            <a:ext cx="40964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572000" y="4046228"/>
            <a:ext cx="3071834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331644" y="1186341"/>
            <a:ext cx="6448425" cy="49069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7" descr="그림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4" y="1186341"/>
            <a:ext cx="644842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95288" y="1079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2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Triple vs. Dual antiplatelet therapy in AMI </a:t>
            </a:r>
            <a:r>
              <a:rPr kumimoji="0" lang="en-US" altLang="ko-KR" sz="28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Pts</a:t>
            </a:r>
            <a:endParaRPr kumimoji="0"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2677405" y="6444044"/>
            <a:ext cx="6215089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>
                <a:latin typeface="Arial" charset="0"/>
                <a:cs typeface="Arial" charset="0"/>
              </a:rPr>
              <a:t>. 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Circulation </a:t>
            </a:r>
            <a:r>
              <a:rPr lang="en-US" altLang="ko-KR" b="1" dirty="0" smtClean="0">
                <a:latin typeface="Arial" charset="0"/>
              </a:rPr>
              <a:t>2009;119:3207-14</a:t>
            </a:r>
            <a:endParaRPr lang="en-US" altLang="ko-KR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CLX-3180_20140407_07361909.jpg"/>
          <p:cNvPicPr>
            <a:picLocks noChangeAspect="1"/>
          </p:cNvPicPr>
          <p:nvPr/>
        </p:nvPicPr>
        <p:blipFill>
          <a:blip r:embed="rId2" cstate="print"/>
          <a:srcRect l="1159" t="13541" r="16117" b="44378"/>
          <a:stretch>
            <a:fillRect/>
          </a:stretch>
        </p:blipFill>
        <p:spPr>
          <a:xfrm>
            <a:off x="-5104" y="1"/>
            <a:ext cx="91491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677" y="6357958"/>
            <a:ext cx="8246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61</a:t>
            </a:r>
            <a:r>
              <a:rPr lang="en-US" altLang="ko-KR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 Japanese College of Cardiology, Sep 20-22 2013,  Kumamoto, Japan 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286248" y="6357958"/>
            <a:ext cx="4786346" cy="369332"/>
          </a:xfrm>
          <a:prstGeom prst="rect">
            <a:avLst/>
          </a:prstGeom>
          <a:solidFill>
            <a:srgbClr val="A5F3FB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i="1" dirty="0" smtClean="0">
                <a:latin typeface="Arial" charset="0"/>
                <a:cs typeface="Arial" charset="0"/>
              </a:rPr>
              <a:t>CNUH Data. J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2014;63:99-106</a:t>
            </a:r>
            <a:endParaRPr lang="en-US" altLang="ko-KR" b="1" dirty="0">
              <a:latin typeface="Arial" charset="0"/>
            </a:endParaRPr>
          </a:p>
        </p:txBody>
      </p:sp>
      <p:pic>
        <p:nvPicPr>
          <p:cNvPr id="760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500314"/>
            <a:ext cx="6143668" cy="370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 5"/>
          <p:cNvSpPr/>
          <p:nvPr/>
        </p:nvSpPr>
        <p:spPr>
          <a:xfrm>
            <a:off x="1714480" y="3571876"/>
            <a:ext cx="3714776" cy="2857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4" cstate="print"/>
          <a:srcRect b="26516"/>
          <a:stretch>
            <a:fillRect/>
          </a:stretch>
        </p:blipFill>
        <p:spPr bwMode="auto">
          <a:xfrm>
            <a:off x="98680" y="0"/>
            <a:ext cx="9045320" cy="321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8858280" cy="439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</a:t>
            </a:r>
            <a:r>
              <a:rPr lang="en-US" altLang="ko-KR" sz="1600" b="1" i="1" dirty="0" smtClean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2016;215:193-200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851920" y="3861048"/>
            <a:ext cx="3528392" cy="0"/>
          </a:xfrm>
          <a:prstGeom prst="line">
            <a:avLst/>
          </a:prstGeom>
          <a:ln w="38100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683568" y="4149080"/>
            <a:ext cx="3528392" cy="0"/>
          </a:xfrm>
          <a:prstGeom prst="line">
            <a:avLst/>
          </a:prstGeom>
          <a:ln w="38100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3" cstate="print"/>
          <a:srcRect l="6882" r="51077" b="53982"/>
          <a:stretch>
            <a:fillRect/>
          </a:stretch>
        </p:blipFill>
        <p:spPr bwMode="auto">
          <a:xfrm>
            <a:off x="571472" y="0"/>
            <a:ext cx="7864662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</a:t>
            </a:r>
            <a:r>
              <a:rPr lang="en-US" altLang="ko-KR" sz="1600" b="1" i="1" dirty="0" smtClean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2016;215:193-200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000232" y="142852"/>
            <a:ext cx="3528962" cy="2290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784208" y="1592796"/>
            <a:ext cx="432048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 cstate="print"/>
          <a:srcRect l="48093" t="44869" r="10447" b="10337"/>
          <a:stretch>
            <a:fillRect/>
          </a:stretch>
        </p:blipFill>
        <p:spPr bwMode="auto">
          <a:xfrm>
            <a:off x="1000100" y="254295"/>
            <a:ext cx="7500990" cy="585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 </a:t>
            </a:r>
            <a:r>
              <a:rPr lang="en-US" altLang="ko-KR" sz="1600" b="1" i="1" dirty="0" err="1" smtClean="0">
                <a:latin typeface="Arial" charset="0"/>
              </a:rPr>
              <a:t>Int</a:t>
            </a:r>
            <a:r>
              <a:rPr lang="en-US" altLang="ko-KR" sz="1600" b="1" i="1" dirty="0" smtClean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2016;215:193-200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000232" y="142852"/>
            <a:ext cx="3528962" cy="22907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331640" y="1124744"/>
            <a:ext cx="576064" cy="302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880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ko-KR" altLang="en-US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524234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u="sng" baseline="30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sz="900" b="1" u="sng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Chosun University Hospital, </a:t>
            </a:r>
            <a:r>
              <a:rPr lang="en-US" altLang="ko-KR" sz="900" b="1" u="sng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Gwangju</a:t>
            </a:r>
            <a:r>
              <a:rPr lang="en-US" altLang="ko-KR" sz="900" b="1" u="sng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Chonnam National University Hospital,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Gwangju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;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Gachon University Gil Medical Center, Incheon;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The Catholic University of Korea Seoul St. Mary’s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Korea University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Guro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 National University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Bundang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 National University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Sungkyunkwan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Universtiy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Samsung Medical Center,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Seoul;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Chungnam National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Universtiy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Daejeon; </a:t>
            </a:r>
            <a:r>
              <a:rPr lang="en-US" altLang="ko-KR" sz="900" b="1" baseline="30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Chungbuk 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National University Hospital, </a:t>
            </a:r>
            <a:r>
              <a:rPr lang="en-US" altLang="ko-KR" sz="9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Cheongju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Kyungpook National University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Daegu;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Keimyung University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Dongsan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Medical Center,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Daegu;</a:t>
            </a:r>
            <a:r>
              <a:rPr lang="en-US" altLang="ko-KR" sz="900" b="1" baseline="30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Yeungnam 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University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Daegu;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Pusan National University Hospital, 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Busan;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altLang="ko-KR" sz="900" b="1" baseline="30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Wonkwang University Hospital, </a:t>
            </a:r>
            <a:r>
              <a:rPr lang="en-US" altLang="ko-KR" sz="900" b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Iksan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altLang="ko-KR" sz="900" b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ko-KR" sz="900" b="1" baseline="30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Chonbuk 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National University Hospital, </a:t>
            </a:r>
            <a:r>
              <a:rPr lang="en-US" altLang="ko-KR" sz="9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Jeonju</a:t>
            </a: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Republic of Korea</a:t>
            </a:r>
            <a:endParaRPr lang="ko-KR" altLang="en-US" sz="900" b="1" i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바닥글 개체 틀 4"/>
          <p:cNvSpPr txBox="1">
            <a:spLocks/>
          </p:cNvSpPr>
          <p:nvPr/>
        </p:nvSpPr>
        <p:spPr>
          <a:xfrm>
            <a:off x="0" y="1637189"/>
            <a:ext cx="9144000" cy="7143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>
              <a:defRPr sz="1200" b="1" i="1">
                <a:latin typeface="Arial" pitchFamily="34" charset="0"/>
                <a:cs typeface="Arial" pitchFamily="34" charset="0"/>
              </a:defRPr>
            </a:lvl1pPr>
          </a:lstStyle>
          <a:p>
            <a:pPr algn="r">
              <a:defRPr/>
            </a:pPr>
            <a:endParaRPr lang="ko-KR" altLang="en-US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바닥글 개체 틀 4"/>
          <p:cNvSpPr txBox="1">
            <a:spLocks/>
          </p:cNvSpPr>
          <p:nvPr/>
        </p:nvSpPr>
        <p:spPr>
          <a:xfrm>
            <a:off x="0" y="1705451"/>
            <a:ext cx="7451725" cy="73025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>
              <a:defRPr sz="1200" b="1" i="1">
                <a:latin typeface="Arial" pitchFamily="34" charset="0"/>
                <a:cs typeface="Arial" pitchFamily="34" charset="0"/>
              </a:defRPr>
            </a:lvl1pPr>
          </a:lstStyle>
          <a:p>
            <a:pPr algn="r">
              <a:defRPr/>
            </a:pPr>
            <a:endParaRPr lang="ko-KR" altLang="en-US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999473"/>
            <a:ext cx="9143999" cy="1645551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altLang="ko-KR" sz="3000" b="1" dirty="0" smtClean="0">
                <a:latin typeface="Arial" pitchFamily="34" charset="0"/>
                <a:cs typeface="Arial" pitchFamily="34" charset="0"/>
              </a:rPr>
              <a:t>Efficacy and Safety of </a:t>
            </a:r>
            <a:r>
              <a:rPr lang="en-US" altLang="ko-KR" sz="3000" b="1" dirty="0" err="1" smtClean="0">
                <a:latin typeface="Arial" pitchFamily="34" charset="0"/>
                <a:cs typeface="Arial" pitchFamily="34" charset="0"/>
              </a:rPr>
              <a:t>Prasugrel</a:t>
            </a:r>
            <a:r>
              <a:rPr lang="en-US" altLang="ko-KR" sz="3000" b="1" dirty="0" smtClean="0">
                <a:latin typeface="Arial" pitchFamily="34" charset="0"/>
                <a:cs typeface="Arial" pitchFamily="34" charset="0"/>
              </a:rPr>
              <a:t> in Patients with Acute Myocardial infarction Undergoing Successful Revascularization</a:t>
            </a:r>
            <a:endParaRPr lang="ko-KR" altLang="en-US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599"/>
            <a:ext cx="9143998" cy="1640788"/>
          </a:xfrm>
          <a:prstGeom prst="rect">
            <a:avLst/>
          </a:prstGeom>
        </p:spPr>
      </p:pic>
      <p:sp>
        <p:nvSpPr>
          <p:cNvPr id="12" name="부제목 11"/>
          <p:cNvSpPr>
            <a:spLocks noGrp="1"/>
          </p:cNvSpPr>
          <p:nvPr>
            <p:ph type="subTitle" idx="1"/>
          </p:nvPr>
        </p:nvSpPr>
        <p:spPr>
          <a:xfrm>
            <a:off x="-1" y="4174232"/>
            <a:ext cx="9143999" cy="1198984"/>
          </a:xfrm>
        </p:spPr>
        <p:txBody>
          <a:bodyPr/>
          <a:lstStyle/>
          <a:p>
            <a:r>
              <a:rPr lang="en-US" altLang="ko-KR" sz="1800" b="1" u="sng" dirty="0" err="1">
                <a:latin typeface="Arial" pitchFamily="34" charset="0"/>
                <a:cs typeface="Arial" pitchFamily="34" charset="0"/>
              </a:rPr>
              <a:t>Keun</a:t>
            </a:r>
            <a:r>
              <a:rPr lang="en-US" altLang="ko-KR" sz="1800" b="1" u="sng" dirty="0">
                <a:latin typeface="Arial" pitchFamily="34" charset="0"/>
                <a:cs typeface="Arial" pitchFamily="34" charset="0"/>
              </a:rPr>
              <a:t>-Ho Park</a:t>
            </a:r>
            <a:r>
              <a:rPr lang="en-US" altLang="ko-KR" sz="1800" b="1" u="sng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Myung Ho Jeong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Tae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Hoon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Ahn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MD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Ki Bae Seung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Dong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Joo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Oh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Dong-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Joo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Choi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Hyo-Soo Kim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Hyeon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Cheol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Gwon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8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In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Whan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Seong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9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Kyung Kuk Hwang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10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Shung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Chull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Chae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Kwon-Bae Kim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12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Young Jo Kim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13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Kwang Soo Cha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14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Seok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1" dirty="0" err="1">
                <a:latin typeface="Arial" pitchFamily="34" charset="0"/>
                <a:cs typeface="Arial" pitchFamily="34" charset="0"/>
              </a:rPr>
              <a:t>Kyu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 Oh</a:t>
            </a:r>
            <a:r>
              <a:rPr lang="en-US" altLang="ko-KR" sz="1800" b="1" baseline="30000" dirty="0">
                <a:latin typeface="Arial" pitchFamily="34" charset="0"/>
                <a:cs typeface="Arial" pitchFamily="34" charset="0"/>
              </a:rPr>
              <a:t>15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800" b="1" dirty="0" err="1" smtClean="0">
                <a:latin typeface="Arial" pitchFamily="34" charset="0"/>
                <a:cs typeface="Arial" pitchFamily="34" charset="0"/>
              </a:rPr>
              <a:t>Jei</a:t>
            </a:r>
            <a:r>
              <a:rPr lang="en-US" altLang="ko-KR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800" b="1" dirty="0">
                <a:latin typeface="Arial" pitchFamily="34" charset="0"/>
                <a:cs typeface="Arial" pitchFamily="34" charset="0"/>
              </a:rPr>
              <a:t>Keon </a:t>
            </a:r>
            <a:r>
              <a:rPr lang="en-US" altLang="ko-KR" sz="1800" b="1" dirty="0" smtClean="0">
                <a:latin typeface="Arial" pitchFamily="34" charset="0"/>
                <a:cs typeface="Arial" pitchFamily="34" charset="0"/>
              </a:rPr>
              <a:t>Chae</a:t>
            </a:r>
            <a:r>
              <a:rPr lang="en-US" altLang="ko-KR" sz="1800" b="1" baseline="30000" dirty="0" smtClean="0">
                <a:latin typeface="Arial" pitchFamily="34" charset="0"/>
                <a:cs typeface="Arial" pitchFamily="34" charset="0"/>
              </a:rPr>
              <a:t>16</a:t>
            </a:r>
            <a:endParaRPr lang="en-US" altLang="ko-KR" sz="1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"/>
    </mc:Choice>
    <mc:Fallback xmlns="">
      <p:transition spd="slow" advTm="619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000" b="1" dirty="0" smtClean="0">
                <a:latin typeface="Arial" pitchFamily="34" charset="0"/>
                <a:cs typeface="Arial" pitchFamily="34" charset="0"/>
              </a:rPr>
              <a:t>Temporal Trend of Use of Anti-platelet Agents</a:t>
            </a:r>
            <a:endParaRPr lang="ko-KR" altLang="en-US" sz="3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375242"/>
              </p:ext>
            </p:extLst>
          </p:nvPr>
        </p:nvGraphicFramePr>
        <p:xfrm>
          <a:off x="250825" y="1285875"/>
          <a:ext cx="8643938" cy="484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77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Study Flow Chart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315867" y="2116436"/>
            <a:ext cx="4752528" cy="952524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450975">
              <a:lnSpc>
                <a:spcPts val="1500"/>
              </a:lnSpc>
            </a:pPr>
            <a:r>
              <a:rPr lang="en-US" altLang="ko-KR" sz="1000" b="1" i="1" u="sng" dirty="0" smtClean="0">
                <a:solidFill>
                  <a:schemeClr val="tx1"/>
                </a:solidFill>
                <a:latin typeface="+mn-ea"/>
              </a:rPr>
              <a:t>Exclusion criteria</a:t>
            </a:r>
          </a:p>
          <a:p>
            <a:pPr defTabSz="1450975">
              <a:lnSpc>
                <a:spcPts val="1500"/>
              </a:lnSpc>
            </a:pPr>
            <a:r>
              <a:rPr lang="en-US" altLang="ko-KR" sz="1000" b="1" dirty="0" smtClean="0">
                <a:solidFill>
                  <a:schemeClr val="tx1"/>
                </a:solidFill>
                <a:latin typeface="+mn-ea"/>
              </a:rPr>
              <a:t>: </a:t>
            </a:r>
            <a:r>
              <a:rPr lang="en-US" altLang="ko-KR" sz="1000" b="1" dirty="0">
                <a:solidFill>
                  <a:prstClr val="black"/>
                </a:solidFill>
                <a:latin typeface="+mn-ea"/>
              </a:rPr>
              <a:t>Pts older than 75 </a:t>
            </a:r>
            <a:r>
              <a:rPr lang="en-US" altLang="ko-KR" sz="1000" b="1" dirty="0" err="1">
                <a:solidFill>
                  <a:prstClr val="black"/>
                </a:solidFill>
                <a:latin typeface="+mn-ea"/>
              </a:rPr>
              <a:t>yrs</a:t>
            </a:r>
            <a:r>
              <a:rPr lang="en-US" altLang="ko-KR" sz="1000" b="1" dirty="0">
                <a:solidFill>
                  <a:prstClr val="black"/>
                </a:solidFill>
                <a:latin typeface="+mn-ea"/>
              </a:rPr>
              <a:t>, BW&lt;60 kg, or with </a:t>
            </a:r>
            <a:r>
              <a:rPr lang="en-US" altLang="ko-KR" sz="1000" b="1" dirty="0" err="1">
                <a:solidFill>
                  <a:prstClr val="black"/>
                </a:solidFill>
                <a:latin typeface="+mn-ea"/>
              </a:rPr>
              <a:t>Hx</a:t>
            </a:r>
            <a:r>
              <a:rPr lang="en-US" altLang="ko-KR" sz="1000" b="1" dirty="0">
                <a:solidFill>
                  <a:prstClr val="black"/>
                </a:solidFill>
                <a:latin typeface="+mn-ea"/>
              </a:rPr>
              <a:t> of CVA or TIA </a:t>
            </a:r>
            <a:endParaRPr lang="en-US" altLang="ko-KR" sz="1000" b="1" dirty="0" smtClean="0">
              <a:solidFill>
                <a:prstClr val="black"/>
              </a:solidFill>
              <a:latin typeface="+mn-ea"/>
            </a:endParaRPr>
          </a:p>
          <a:p>
            <a:pPr defTabSz="1450975">
              <a:lnSpc>
                <a:spcPts val="1500"/>
              </a:lnSpc>
            </a:pP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: Pts received </a:t>
            </a:r>
            <a:r>
              <a:rPr lang="en-US" altLang="ko-KR" sz="1000" b="1" dirty="0" err="1" smtClean="0">
                <a:solidFill>
                  <a:schemeClr val="tx1"/>
                </a:solidFill>
                <a:latin typeface="+mn-ea"/>
              </a:rPr>
              <a:t>ticagrelor</a:t>
            </a:r>
            <a:endParaRPr lang="en-US" altLang="ko-KR" sz="1000" b="1" dirty="0" smtClean="0">
              <a:solidFill>
                <a:schemeClr val="tx1"/>
              </a:solidFill>
              <a:latin typeface="+mn-ea"/>
            </a:endParaRPr>
          </a:p>
          <a:p>
            <a:pPr defTabSz="1450975">
              <a:lnSpc>
                <a:spcPts val="1500"/>
              </a:lnSpc>
              <a:buNone/>
            </a:pPr>
            <a:r>
              <a:rPr lang="en-US" altLang="ko-KR" sz="1000" b="1" dirty="0" smtClean="0">
                <a:solidFill>
                  <a:schemeClr val="tx1"/>
                </a:solidFill>
                <a:latin typeface="+mn-ea"/>
              </a:rPr>
              <a:t>: Pts with in-hospital switching between </a:t>
            </a:r>
            <a:r>
              <a:rPr lang="en-US" altLang="ko-KR" sz="1000" b="1" dirty="0" err="1" smtClean="0">
                <a:solidFill>
                  <a:schemeClr val="tx1"/>
                </a:solidFill>
                <a:latin typeface="+mn-ea"/>
              </a:rPr>
              <a:t>Prasugrel</a:t>
            </a:r>
            <a:r>
              <a:rPr lang="en-US" altLang="ko-KR" sz="1000" b="1" dirty="0" smtClean="0">
                <a:solidFill>
                  <a:schemeClr val="tx1"/>
                </a:solidFill>
                <a:latin typeface="+mn-ea"/>
              </a:rPr>
              <a:t> and </a:t>
            </a:r>
            <a:r>
              <a:rPr lang="en-US" altLang="ko-KR" sz="1000" b="1" dirty="0" err="1" smtClean="0">
                <a:solidFill>
                  <a:schemeClr val="tx1"/>
                </a:solidFill>
                <a:latin typeface="+mn-ea"/>
              </a:rPr>
              <a:t>Clopidogrel</a:t>
            </a:r>
            <a:endParaRPr lang="en-US" altLang="ko-KR" sz="1000" b="1" dirty="0" smtClean="0">
              <a:solidFill>
                <a:schemeClr val="tx1"/>
              </a:solidFill>
              <a:latin typeface="+mn-ea"/>
            </a:endParaRPr>
          </a:p>
          <a:p>
            <a:pPr defTabSz="1450975">
              <a:lnSpc>
                <a:spcPts val="1500"/>
              </a:lnSpc>
              <a:buNone/>
            </a:pPr>
            <a:r>
              <a:rPr lang="en-US" altLang="ko-KR" sz="1000" b="1" dirty="0" smtClean="0">
                <a:solidFill>
                  <a:schemeClr val="tx1"/>
                </a:solidFill>
                <a:latin typeface="+mn-ea"/>
              </a:rPr>
              <a:t>: Pts had invalid baseline clinical data</a:t>
            </a:r>
          </a:p>
        </p:txBody>
      </p:sp>
      <p:sp>
        <p:nvSpPr>
          <p:cNvPr id="3" name="Rectangle 4990"/>
          <p:cNvSpPr>
            <a:spLocks noChangeArrowheads="1"/>
          </p:cNvSpPr>
          <p:nvPr/>
        </p:nvSpPr>
        <p:spPr bwMode="auto">
          <a:xfrm>
            <a:off x="755576" y="1268760"/>
            <a:ext cx="6552000" cy="6536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10,171 AMI patients underwent successful PCI from KAMIR-NIH </a:t>
            </a:r>
          </a:p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between Nov. 2011 and Dec. 2015</a:t>
            </a:r>
            <a:endParaRPr lang="en-US" altLang="ko-KR" sz="1600" b="1" dirty="0">
              <a:latin typeface="+mn-lt"/>
            </a:endParaRPr>
          </a:p>
        </p:txBody>
      </p:sp>
      <p:sp>
        <p:nvSpPr>
          <p:cNvPr id="7" name="Rectangle 4991"/>
          <p:cNvSpPr>
            <a:spLocks noChangeArrowheads="1"/>
          </p:cNvSpPr>
          <p:nvPr/>
        </p:nvSpPr>
        <p:spPr bwMode="auto">
          <a:xfrm>
            <a:off x="5570190" y="4458489"/>
            <a:ext cx="2114090" cy="653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err="1" smtClean="0">
                <a:latin typeface="+mn-lt"/>
              </a:rPr>
              <a:t>Clopidogrel</a:t>
            </a:r>
            <a:endParaRPr lang="en-US" altLang="ko-KR" sz="1600" b="1" dirty="0" smtClean="0">
              <a:latin typeface="+mn-lt"/>
            </a:endParaRPr>
          </a:p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(n=3,784)</a:t>
            </a:r>
            <a:endParaRPr lang="en-US" altLang="ko-KR" sz="1600" b="1" dirty="0">
              <a:latin typeface="+mn-lt"/>
            </a:endParaRPr>
          </a:p>
        </p:txBody>
      </p:sp>
      <p:sp>
        <p:nvSpPr>
          <p:cNvPr id="28" name="Rectangle 4991"/>
          <p:cNvSpPr>
            <a:spLocks noChangeArrowheads="1"/>
          </p:cNvSpPr>
          <p:nvPr/>
        </p:nvSpPr>
        <p:spPr bwMode="auto">
          <a:xfrm>
            <a:off x="416802" y="4459672"/>
            <a:ext cx="2114090" cy="6536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err="1" smtClean="0">
                <a:latin typeface="+mn-lt"/>
              </a:rPr>
              <a:t>Prasugrel</a:t>
            </a:r>
            <a:endParaRPr lang="en-US" altLang="ko-KR" sz="1600" b="1" dirty="0" smtClean="0">
              <a:latin typeface="+mn-lt"/>
            </a:endParaRPr>
          </a:p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(n=637)</a:t>
            </a:r>
            <a:endParaRPr lang="en-US" altLang="ko-KR" sz="1600" b="1" dirty="0">
              <a:latin typeface="+mn-lt"/>
            </a:endParaRPr>
          </a:p>
        </p:txBody>
      </p:sp>
      <p:sp>
        <p:nvSpPr>
          <p:cNvPr id="37" name="Rectangle 4990"/>
          <p:cNvSpPr>
            <a:spLocks noChangeArrowheads="1"/>
          </p:cNvSpPr>
          <p:nvPr/>
        </p:nvSpPr>
        <p:spPr bwMode="auto">
          <a:xfrm>
            <a:off x="666191" y="3247298"/>
            <a:ext cx="6765840" cy="6536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4,421 AMI patients underwent successful PCI from KAMIR-NIH </a:t>
            </a:r>
          </a:p>
        </p:txBody>
      </p:sp>
      <p:sp>
        <p:nvSpPr>
          <p:cNvPr id="38" name="Rectangle 4991"/>
          <p:cNvSpPr>
            <a:spLocks noChangeArrowheads="1"/>
          </p:cNvSpPr>
          <p:nvPr/>
        </p:nvSpPr>
        <p:spPr bwMode="auto">
          <a:xfrm>
            <a:off x="5575520" y="5658138"/>
            <a:ext cx="2114090" cy="653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err="1" smtClean="0">
                <a:latin typeface="+mn-lt"/>
              </a:rPr>
              <a:t>Clopidogrel</a:t>
            </a:r>
            <a:endParaRPr lang="en-US" altLang="ko-KR" sz="1600" b="1" dirty="0" smtClean="0">
              <a:latin typeface="+mn-lt"/>
            </a:endParaRPr>
          </a:p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(n=637)</a:t>
            </a:r>
            <a:endParaRPr lang="en-US" altLang="ko-KR" sz="1600" b="1" dirty="0">
              <a:latin typeface="+mn-lt"/>
            </a:endParaRPr>
          </a:p>
        </p:txBody>
      </p:sp>
      <p:sp>
        <p:nvSpPr>
          <p:cNvPr id="39" name="Rectangle 4991"/>
          <p:cNvSpPr>
            <a:spLocks noChangeArrowheads="1"/>
          </p:cNvSpPr>
          <p:nvPr/>
        </p:nvSpPr>
        <p:spPr bwMode="auto">
          <a:xfrm>
            <a:off x="422132" y="5659321"/>
            <a:ext cx="2114090" cy="6536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err="1" smtClean="0">
                <a:latin typeface="+mn-lt"/>
              </a:rPr>
              <a:t>Prasugrel</a:t>
            </a:r>
            <a:endParaRPr lang="en-US" altLang="ko-KR" sz="1600" b="1" dirty="0" smtClean="0">
              <a:latin typeface="+mn-lt"/>
            </a:endParaRPr>
          </a:p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dirty="0" smtClean="0">
                <a:latin typeface="+mn-lt"/>
              </a:rPr>
              <a:t>(n=637)</a:t>
            </a:r>
            <a:endParaRPr lang="en-US" altLang="ko-KR" sz="1600" b="1" dirty="0">
              <a:latin typeface="+mn-lt"/>
            </a:endParaRPr>
          </a:p>
        </p:txBody>
      </p:sp>
      <p:sp>
        <p:nvSpPr>
          <p:cNvPr id="40" name="Rectangle 4991"/>
          <p:cNvSpPr>
            <a:spLocks noChangeArrowheads="1"/>
          </p:cNvSpPr>
          <p:nvPr/>
        </p:nvSpPr>
        <p:spPr bwMode="auto">
          <a:xfrm>
            <a:off x="2617471" y="5157192"/>
            <a:ext cx="2880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469900" indent="-469900"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600" b="1" i="1" dirty="0" smtClean="0">
                <a:latin typeface="+mn-lt"/>
              </a:rPr>
              <a:t>Propensity score matching</a:t>
            </a:r>
            <a:endParaRPr lang="en-US" altLang="ko-KR" sz="1600" b="1" i="1" dirty="0">
              <a:latin typeface="+mn-lt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4041966" y="1922445"/>
            <a:ext cx="0" cy="133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stCxn id="37" idx="2"/>
            <a:endCxn id="28" idx="0"/>
          </p:cNvCxnSpPr>
          <p:nvPr/>
        </p:nvCxnSpPr>
        <p:spPr>
          <a:xfrm flipH="1">
            <a:off x="1473847" y="3900983"/>
            <a:ext cx="2575264" cy="558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37" idx="2"/>
            <a:endCxn id="7" idx="0"/>
          </p:cNvCxnSpPr>
          <p:nvPr/>
        </p:nvCxnSpPr>
        <p:spPr>
          <a:xfrm>
            <a:off x="4049111" y="3900983"/>
            <a:ext cx="2578124" cy="5575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>
            <a:stCxn id="28" idx="2"/>
            <a:endCxn id="39" idx="0"/>
          </p:cNvCxnSpPr>
          <p:nvPr/>
        </p:nvCxnSpPr>
        <p:spPr>
          <a:xfrm>
            <a:off x="1473847" y="5113359"/>
            <a:ext cx="5330" cy="545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>
            <a:stCxn id="7" idx="2"/>
            <a:endCxn id="38" idx="0"/>
          </p:cNvCxnSpPr>
          <p:nvPr/>
        </p:nvCxnSpPr>
        <p:spPr>
          <a:xfrm>
            <a:off x="6627235" y="5112176"/>
            <a:ext cx="5330" cy="545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1465272" y="5357094"/>
            <a:ext cx="11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5476850" y="5354160"/>
            <a:ext cx="115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4027835" y="2583747"/>
            <a:ext cx="28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634082"/>
          </a:xfrm>
        </p:spPr>
        <p:txBody>
          <a:bodyPr/>
          <a:lstStyle/>
          <a:p>
            <a:r>
              <a:rPr lang="en-US" altLang="ko-KR" sz="3600" b="1" dirty="0" smtClean="0">
                <a:latin typeface="Arial" pitchFamily="34" charset="0"/>
                <a:cs typeface="Arial" pitchFamily="34" charset="0"/>
              </a:rPr>
              <a:t>Baseline Clinical Characteristics (PSM)</a:t>
            </a:r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486579"/>
              </p:ext>
            </p:extLst>
          </p:nvPr>
        </p:nvGraphicFramePr>
        <p:xfrm>
          <a:off x="251521" y="1124742"/>
          <a:ext cx="8646169" cy="55412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80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2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2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9140">
                <a:tc>
                  <a:txBody>
                    <a:bodyPr/>
                    <a:lstStyle/>
                    <a:p>
                      <a:pPr algn="l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Prasugrel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(n=637)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Clopidogrel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(n=637)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p-value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Age, years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55.15±8.87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55.13±9.87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0.967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Male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gender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599 (94.0)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597 (93.7)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0.815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Hypertension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248 (38.9)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255 (40.0)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0.688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Diabetes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148 (23.2)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149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(23.4)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0.947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Dyslipidemia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77 (12.1)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92 (14.4)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0.215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Current smoker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370 (58.1)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384 (60.3)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0.425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Family </a:t>
                      </a:r>
                      <a:r>
                        <a:rPr lang="en-US" altLang="ko-KR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Hx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of CAD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54 (8.5)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 (9.4)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0.556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Previous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MI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25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 (3.9)</a:t>
                      </a:r>
                      <a:endParaRPr lang="ko-KR" altLang="ko-KR" sz="1200" b="1" kern="1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24 (3.8)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굴림"/>
                        </a:rPr>
                        <a:t>0.884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굴림"/>
                      </a:endParaRPr>
                    </a:p>
                  </a:txBody>
                  <a:tcPr marL="68580" marR="68580" marT="0" marB="0"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Previous HF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 (0.8)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 (0.8)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1.000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Clinical presentation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0.641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ST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elevation MI (%) 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409 (64.2)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401 (63.0)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Non-ST elevation MI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228 (35.8)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236 (37.0)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Killip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class (%)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0.361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I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565 (88.7)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575 (90.3)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II - IV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72 (11.3)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62 (9.7)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LV ejection fraction, %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52.97±9.51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53.18±10.06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0.707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LV ejection fraction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&lt;50%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215 (33.8)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204 (32.0)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0.512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Ccr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ml/min/1.73m</a:t>
                      </a:r>
                      <a:r>
                        <a:rPr lang="en-US" altLang="ko-KR" sz="1200" b="1" baseline="30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200" b="1" baseline="30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101.19±33.25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98.42±31.43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0.127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0709">
                <a:tc>
                  <a:txBody>
                    <a:bodyPr/>
                    <a:lstStyle/>
                    <a:p>
                      <a:pPr indent="72000" algn="l" latinLnBrk="1"/>
                      <a:r>
                        <a:rPr lang="en-US" altLang="ko-KR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Ccr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&lt;60 ml/min/1.73m</a:t>
                      </a:r>
                      <a:r>
                        <a:rPr lang="en-US" altLang="ko-KR" sz="1200" b="1" baseline="30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200" b="1" baseline="30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44 (6.9)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39 (6.1)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0.570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3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634082"/>
          </a:xfrm>
        </p:spPr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Baseline Procedural Characteristics (PSM)</a:t>
            </a:r>
            <a:endParaRPr lang="ko-KR" altLang="en-US" sz="3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735067"/>
              </p:ext>
            </p:extLst>
          </p:nvPr>
        </p:nvGraphicFramePr>
        <p:xfrm>
          <a:off x="250825" y="1119478"/>
          <a:ext cx="8636364" cy="535373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169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68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8450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Prasugrel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(n=637)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Clopidogrel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(n=637)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p-value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latin typeface="+mn-ea"/>
                          <a:ea typeface="+mn-ea"/>
                        </a:rPr>
                        <a:t>Vascular access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0.954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87313" indent="179388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Transradial</a:t>
                      </a:r>
                      <a:r>
                        <a:rPr lang="en-US" altLang="ko-KR" sz="1200" b="1" kern="100" dirty="0" smtClean="0">
                          <a:latin typeface="+mn-ea"/>
                          <a:ea typeface="+mn-ea"/>
                          <a:cs typeface="Times New Roman"/>
                        </a:rPr>
                        <a:t> intervention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256 (40.2)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255 (40.0)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74625" indent="889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Transfemoral</a:t>
                      </a:r>
                      <a:r>
                        <a:rPr lang="en-US" altLang="ko-KR" sz="1200" b="1" kern="100" dirty="0" smtClean="0">
                          <a:latin typeface="+mn-ea"/>
                          <a:ea typeface="+mn-ea"/>
                          <a:cs typeface="Times New Roman"/>
                        </a:rPr>
                        <a:t> intervention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381 (59.8)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382 (60.0)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0" marR="0" indent="1800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dirty="0" smtClean="0">
                          <a:latin typeface="+mn-ea"/>
                          <a:ea typeface="+mn-ea"/>
                        </a:rPr>
                        <a:t>Infarct-related artery (%)</a:t>
                      </a:r>
                      <a:endParaRPr lang="ko-KR" altLang="ko-KR" sz="12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0.994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+mn-ea"/>
                          <a:ea typeface="+mn-ea"/>
                        </a:rPr>
                        <a:t>LAD 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302 (47.4)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307 (48.2)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+mn-ea"/>
                          <a:ea typeface="+mn-ea"/>
                        </a:rPr>
                        <a:t>LCX 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110 (17.3)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108 (17.0)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+mn-ea"/>
                          <a:ea typeface="+mn-ea"/>
                        </a:rPr>
                        <a:t>RCA 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216 (33.9)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213 (33.4)</a:t>
                      </a:r>
                      <a:endParaRPr lang="ko-KR" altLang="en-US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latin typeface="+mn-ea"/>
                          <a:ea typeface="+mn-ea"/>
                        </a:rPr>
                        <a:t>LM 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 (1.4)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 (1.4)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Involved vessel number (%)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0.531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Single vessel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380 (59.7)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369 (57.9)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Multi-vessel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 disease or LM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257 (40.3)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268 (42.1)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47625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Treatment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 at target lesion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0.636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Only ballooning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 or </a:t>
                      </a:r>
                      <a:r>
                        <a:rPr lang="en-US" altLang="ko-KR" sz="1200" b="1" kern="10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thrombosuction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28 (4.4)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 (4.1)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7000" indent="18000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Bare metal stent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 (1.9)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 (1.3)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128270" indent="180000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1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Drug-eluting</a:t>
                      </a:r>
                      <a:r>
                        <a:rPr lang="en-US" altLang="ko-KR" sz="1200" b="1" kern="1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/>
                        </a:rPr>
                        <a:t> stent</a:t>
                      </a:r>
                      <a:endParaRPr lang="ko-KR" sz="1200" b="1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597 (93.7)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603( 94.7)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0" marR="0" indent="1857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 dirty="0" smtClean="0">
                          <a:latin typeface="+mn-ea"/>
                          <a:ea typeface="+mn-ea"/>
                        </a:rPr>
                        <a:t>ACC/AHA </a:t>
                      </a:r>
                      <a:r>
                        <a:rPr lang="en-US" altLang="ko-KR" sz="1200" b="1" kern="100" dirty="0" smtClean="0">
                          <a:latin typeface="+mn-ea"/>
                          <a:ea typeface="+mn-ea"/>
                          <a:cs typeface="Times New Roman"/>
                        </a:rPr>
                        <a:t>Type B2/C</a:t>
                      </a:r>
                      <a:r>
                        <a:rPr lang="en-US" altLang="ko-KR" sz="1200" b="1" kern="100" baseline="0" dirty="0" smtClean="0">
                          <a:latin typeface="+mn-ea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200" b="1" kern="100" dirty="0" smtClean="0">
                          <a:latin typeface="+mn-ea"/>
                          <a:ea typeface="+mn-ea"/>
                        </a:rPr>
                        <a:t>(%)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584 (91.7)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588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(92.3)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0.680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pPr marL="0" marR="0" indent="185738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00" dirty="0" smtClean="0">
                          <a:latin typeface="+mn-ea"/>
                          <a:ea typeface="+mn-ea"/>
                          <a:cs typeface="Times New Roman"/>
                        </a:rPr>
                        <a:t>Glycoprotein</a:t>
                      </a:r>
                      <a:r>
                        <a:rPr lang="en-US" altLang="ko-KR" sz="1200" b="1" kern="100" baseline="0" dirty="0" smtClean="0">
                          <a:latin typeface="+mn-ea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ko-KR" sz="1200" b="1" kern="100" baseline="0" dirty="0" err="1" smtClean="0">
                          <a:latin typeface="+mn-ea"/>
                          <a:ea typeface="+mn-ea"/>
                          <a:cs typeface="Times New Roman"/>
                        </a:rPr>
                        <a:t>IIb</a:t>
                      </a:r>
                      <a:r>
                        <a:rPr lang="en-US" altLang="ko-KR" sz="1200" b="1" kern="100" baseline="0" dirty="0" smtClean="0">
                          <a:latin typeface="+mn-ea"/>
                          <a:ea typeface="+mn-ea"/>
                          <a:cs typeface="Times New Roman"/>
                        </a:rPr>
                        <a:t>/</a:t>
                      </a:r>
                      <a:r>
                        <a:rPr lang="en-US" altLang="ko-KR" sz="1200" b="1" kern="100" baseline="0" dirty="0" err="1" smtClean="0">
                          <a:latin typeface="+mn-ea"/>
                          <a:ea typeface="+mn-ea"/>
                          <a:cs typeface="Times New Roman"/>
                        </a:rPr>
                        <a:t>IIIa</a:t>
                      </a:r>
                      <a:r>
                        <a:rPr lang="en-US" altLang="ko-KR" sz="1200" b="1" kern="100" baseline="0" dirty="0" smtClean="0">
                          <a:latin typeface="+mn-ea"/>
                          <a:ea typeface="+mn-ea"/>
                          <a:cs typeface="Times New Roman"/>
                        </a:rPr>
                        <a:t> inhibitor (%)</a:t>
                      </a:r>
                      <a:endParaRPr lang="ko-KR" sz="12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128 (20.1)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114 (17.9)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0.317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0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In-hospital Medication (PSM)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179442"/>
              </p:ext>
            </p:extLst>
          </p:nvPr>
        </p:nvGraphicFramePr>
        <p:xfrm>
          <a:off x="276228" y="1268757"/>
          <a:ext cx="8621474" cy="518458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071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49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49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559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="1" dirty="0" smtClean="0">
                          <a:latin typeface="+mn-ea"/>
                          <a:ea typeface="+mn-ea"/>
                        </a:rPr>
                        <a:t>Variable, n (%)</a:t>
                      </a:r>
                      <a:endParaRPr lang="ko-KR" altLang="en-US" sz="16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Prasugrel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(n=637)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err="1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Clopidogrel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(n=637)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p-value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indent="72000" algn="l" latinLnBrk="1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latin typeface="+mn-ea"/>
                          <a:ea typeface="+mn-ea"/>
                          <a:cs typeface="Times New Roman"/>
                        </a:rPr>
                        <a:t>Aspirin</a:t>
                      </a:r>
                      <a:endParaRPr lang="ko-KR" sz="16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637 (100.0)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637 (100.0)</a:t>
                      </a:r>
                      <a:endParaRPr lang="ko-KR" altLang="en-US" sz="16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1.000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marR="0" indent="720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Clopidogrel</a:t>
                      </a:r>
                      <a:endParaRPr lang="ko-KR" altLang="ko-KR" sz="16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 (0.0)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637 (100.0)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&lt;0.001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marR="0" indent="720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00" dirty="0" err="1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Times New Roman"/>
                        </a:rPr>
                        <a:t>Prasugrel</a:t>
                      </a:r>
                      <a:r>
                        <a:rPr lang="en-US" altLang="ko-KR" sz="1600" b="1" kern="100" baseline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Times New Roman"/>
                        </a:rPr>
                        <a:t> 10mg MD/5mg MD</a:t>
                      </a:r>
                      <a:endParaRPr lang="ko-KR" altLang="ko-KR" sz="1600" b="1" kern="100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612 (96.1)/25 (3.9)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0 (0.0)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&lt;0.001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marR="0" indent="720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Cilostazol</a:t>
                      </a:r>
                      <a:endParaRPr lang="ko-KR" altLang="ko-KR" sz="16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(0.3)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105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(16.5)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&lt;0.001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indent="72000" algn="l" latinLnBrk="1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latin typeface="+mn-ea"/>
                          <a:ea typeface="+mn-ea"/>
                          <a:cs typeface="Times New Roman"/>
                        </a:rPr>
                        <a:t>Beta-blocker</a:t>
                      </a:r>
                      <a:endParaRPr lang="ko-KR" sz="16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579 (90.9)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594 (93.2)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0.120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indent="72000" algn="l" latinLnBrk="1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latin typeface="+mn-ea"/>
                          <a:ea typeface="+mn-ea"/>
                          <a:cs typeface="Times New Roman"/>
                        </a:rPr>
                        <a:t>Calcium</a:t>
                      </a:r>
                      <a:r>
                        <a:rPr lang="en-US" altLang="ko-KR" sz="1600" b="1" kern="100" baseline="0" dirty="0" smtClean="0">
                          <a:latin typeface="+mn-ea"/>
                          <a:ea typeface="+mn-ea"/>
                          <a:cs typeface="Times New Roman"/>
                        </a:rPr>
                        <a:t> channel blockers</a:t>
                      </a:r>
                      <a:endParaRPr lang="ko-KR" sz="16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 (3.5)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26 (4.1)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0.556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indent="72000" algn="l" latinLnBrk="1">
                        <a:spcAft>
                          <a:spcPts val="0"/>
                        </a:spcAft>
                      </a:pPr>
                      <a:r>
                        <a:rPr lang="en-US" altLang="ko-KR" sz="1600" b="1" kern="100" dirty="0" err="1" smtClean="0">
                          <a:latin typeface="+mn-ea"/>
                          <a:ea typeface="+mn-ea"/>
                          <a:cs typeface="Times New Roman"/>
                        </a:rPr>
                        <a:t>ACEi</a:t>
                      </a:r>
                      <a:r>
                        <a:rPr lang="en-US" altLang="ko-KR" sz="1600" b="1" kern="100" dirty="0" smtClean="0">
                          <a:latin typeface="+mn-ea"/>
                          <a:ea typeface="+mn-ea"/>
                          <a:cs typeface="Times New Roman"/>
                        </a:rPr>
                        <a:t> or ARB</a:t>
                      </a:r>
                      <a:endParaRPr lang="ko-KR" sz="16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530 (83.2)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528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(82.9)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0.881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2373">
                <a:tc>
                  <a:txBody>
                    <a:bodyPr/>
                    <a:lstStyle/>
                    <a:p>
                      <a:pPr marL="0" indent="72000" algn="l" latinLnBrk="1">
                        <a:spcAft>
                          <a:spcPts val="0"/>
                        </a:spcAft>
                      </a:pPr>
                      <a:r>
                        <a:rPr lang="en-US" altLang="ko-KR" sz="1600" b="1" kern="100" dirty="0" smtClean="0">
                          <a:latin typeface="+mn-ea"/>
                          <a:ea typeface="+mn-ea"/>
                          <a:cs typeface="Times New Roman"/>
                        </a:rPr>
                        <a:t>Statin</a:t>
                      </a:r>
                      <a:endParaRPr lang="ko-KR" sz="16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30184" marR="30184" marT="15092" marB="15092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614 (96.4)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618 (97.0)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0.530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9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3223" y="6357958"/>
            <a:ext cx="763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58th Korean Society of Cardiology, Apr 18-19 2014,  </a:t>
            </a:r>
            <a:r>
              <a:rPr lang="en-US" altLang="ko-KR" b="1" dirty="0" err="1" smtClean="0">
                <a:latin typeface="Arial" pitchFamily="34" charset="0"/>
                <a:cs typeface="Arial" pitchFamily="34" charset="0"/>
              </a:rPr>
              <a:t>Gwangju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, Korea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그룹 7"/>
          <p:cNvGrpSpPr>
            <a:grpSpLocks/>
          </p:cNvGrpSpPr>
          <p:nvPr/>
        </p:nvGrpSpPr>
        <p:grpSpPr bwMode="auto">
          <a:xfrm>
            <a:off x="515094" y="329488"/>
            <a:ext cx="8271748" cy="5957032"/>
            <a:chOff x="816028" y="1151695"/>
            <a:chExt cx="8448430" cy="4895655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816028" y="1151695"/>
              <a:ext cx="8448430" cy="4716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그림 10" descr="2014춘계 심장학회.jpeg"/>
            <p:cNvPicPr>
              <a:picLocks noChangeAspect="1"/>
            </p:cNvPicPr>
            <p:nvPr/>
          </p:nvPicPr>
          <p:blipFill>
            <a:blip r:embed="rId4" cstate="print">
              <a:lum/>
            </a:blip>
            <a:srcRect t="35135" b="10809"/>
            <a:stretch>
              <a:fillRect/>
            </a:stretch>
          </p:blipFill>
          <p:spPr bwMode="auto">
            <a:xfrm>
              <a:off x="946574" y="3265246"/>
              <a:ext cx="8244920" cy="278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386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PRU between </a:t>
            </a:r>
            <a:r>
              <a:rPr lang="en-US" altLang="ko-KR" sz="3200" b="1" dirty="0" err="1" smtClean="0">
                <a:latin typeface="Arial" pitchFamily="34" charset="0"/>
                <a:cs typeface="Arial" pitchFamily="34" charset="0"/>
              </a:rPr>
              <a:t>Prasugrel</a:t>
            </a:r>
            <a:r>
              <a:rPr lang="en-US" altLang="ko-KR" sz="3200" b="1" dirty="0" smtClean="0">
                <a:latin typeface="Arial" pitchFamily="34" charset="0"/>
                <a:cs typeface="Arial" pitchFamily="34" charset="0"/>
              </a:rPr>
              <a:t> vs. </a:t>
            </a:r>
            <a:r>
              <a:rPr lang="en-US" altLang="ko-KR" sz="3200" b="1" dirty="0" err="1" smtClean="0">
                <a:latin typeface="Arial" pitchFamily="34" charset="0"/>
                <a:cs typeface="Arial" pitchFamily="34" charset="0"/>
              </a:rPr>
              <a:t>Clopidogrel</a:t>
            </a:r>
            <a:endParaRPr lang="ko-KR" altLang="en-US" sz="3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idx="1"/>
            <p:extLst/>
          </p:nvPr>
        </p:nvGraphicFramePr>
        <p:xfrm>
          <a:off x="539551" y="1905392"/>
          <a:ext cx="8136905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188282" y="330818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latin typeface="+mn-ea"/>
                <a:ea typeface="+mn-ea"/>
              </a:rPr>
              <a:t>PRU </a:t>
            </a:r>
            <a:endParaRPr lang="ko-KR" altLang="en-US" sz="2400" b="1" dirty="0">
              <a:latin typeface="+mn-ea"/>
              <a:ea typeface="+mn-ea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/>
          </p:nvPr>
        </p:nvGraphicFramePr>
        <p:xfrm>
          <a:off x="1373168" y="1628800"/>
          <a:ext cx="712879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643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kern="1200" dirty="0" smtClean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86.78±78.86</a:t>
                      </a:r>
                      <a:endParaRPr lang="ko-KR" altLang="en-US" sz="2800" dirty="0">
                        <a:solidFill>
                          <a:schemeClr val="accent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800" b="1" kern="1200" dirty="0" smtClean="0"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217.85±81.64</a:t>
                      </a:r>
                      <a:endParaRPr lang="ko-KR" altLang="en-US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1" i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p&lt;0.001</a:t>
                      </a:r>
                      <a:endParaRPr lang="ko-KR" altLang="en-US" sz="2800" b="1" i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1500336" y="5805264"/>
          <a:ext cx="674407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2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72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 smtClean="0">
                          <a:solidFill>
                            <a:schemeClr val="accent3"/>
                          </a:solidFill>
                        </a:rPr>
                        <a:t>Prasugrel</a:t>
                      </a:r>
                      <a:r>
                        <a:rPr lang="en-US" altLang="ko-KR" sz="2400" baseline="0" dirty="0" smtClean="0">
                          <a:solidFill>
                            <a:schemeClr val="accent3"/>
                          </a:solidFill>
                        </a:rPr>
                        <a:t> (n=205)</a:t>
                      </a:r>
                      <a:endParaRPr lang="ko-KR" altLang="en-US" sz="24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 smtClean="0">
                          <a:solidFill>
                            <a:schemeClr val="accent2"/>
                          </a:solidFill>
                        </a:rPr>
                        <a:t>Clopidogrel</a:t>
                      </a:r>
                      <a:r>
                        <a:rPr lang="en-US" altLang="ko-KR" sz="2400" dirty="0" smtClean="0">
                          <a:solidFill>
                            <a:schemeClr val="accent2"/>
                          </a:solidFill>
                        </a:rPr>
                        <a:t> (n=200)</a:t>
                      </a:r>
                      <a:endParaRPr lang="ko-KR" alt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37320" y="1084674"/>
            <a:ext cx="458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i="1" dirty="0" smtClean="0">
                <a:solidFill>
                  <a:schemeClr val="accent1"/>
                </a:solidFill>
                <a:latin typeface="+mn-ea"/>
                <a:ea typeface="+mn-ea"/>
              </a:rPr>
              <a:t>Only 31.8% of all patients was available</a:t>
            </a:r>
            <a:endParaRPr lang="ko-KR" altLang="en-US" b="1" i="1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2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In-hospital Clinical Outcomes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667568"/>
              </p:ext>
            </p:extLst>
          </p:nvPr>
        </p:nvGraphicFramePr>
        <p:xfrm>
          <a:off x="179512" y="1268760"/>
          <a:ext cx="8785671" cy="502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991694"/>
              </p:ext>
            </p:extLst>
          </p:nvPr>
        </p:nvGraphicFramePr>
        <p:xfrm>
          <a:off x="597690" y="2018316"/>
          <a:ext cx="774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p=0.506</a:t>
                      </a:r>
                      <a:endParaRPr lang="ko-KR" altLang="en-US" sz="18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p=0.478</a:t>
                      </a:r>
                      <a:endParaRPr lang="ko-KR" altLang="en-US" sz="18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p=1.000</a:t>
                      </a:r>
                      <a:endParaRPr lang="ko-KR" altLang="en-US" sz="1800" i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p=1.000</a:t>
                      </a:r>
                      <a:endParaRPr lang="ko-KR" altLang="en-US" sz="18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p=0.762</a:t>
                      </a:r>
                      <a:endParaRPr lang="ko-KR" altLang="en-US" sz="18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5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Six-month Clinical Outcomes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935466"/>
              </p:ext>
            </p:extLst>
          </p:nvPr>
        </p:nvGraphicFramePr>
        <p:xfrm>
          <a:off x="179512" y="1268760"/>
          <a:ext cx="8785671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240281"/>
              </p:ext>
            </p:extLst>
          </p:nvPr>
        </p:nvGraphicFramePr>
        <p:xfrm>
          <a:off x="374270" y="2266072"/>
          <a:ext cx="826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p=0.499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p=0.499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p=0.506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p=0.686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p=0.177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p=0.107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p=1.000</a:t>
                      </a:r>
                      <a:endParaRPr lang="ko-KR" altLang="en-US" sz="1400" i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p=0.802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p=0.815</a:t>
                      </a:r>
                      <a:endParaRPr lang="ko-KR" altLang="en-US" sz="1400" i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4048" y="1032991"/>
            <a:ext cx="3069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i="1" dirty="0" smtClean="0">
                <a:solidFill>
                  <a:schemeClr val="accent1"/>
                </a:solidFill>
                <a:latin typeface="+mn-ea"/>
                <a:ea typeface="+mn-ea"/>
              </a:rPr>
              <a:t>96.3% of total patients </a:t>
            </a:r>
            <a:r>
              <a:rPr lang="en-US" altLang="ko-KR" sz="1400" b="1" i="1" dirty="0" smtClean="0">
                <a:solidFill>
                  <a:schemeClr val="accent1"/>
                </a:solidFill>
                <a:latin typeface="+mn-ea"/>
              </a:rPr>
              <a:t>fo</a:t>
            </a:r>
            <a:r>
              <a:rPr lang="en-US" altLang="ko-KR" sz="1400" b="1" i="1" dirty="0" smtClean="0">
                <a:solidFill>
                  <a:schemeClr val="accent1"/>
                </a:solidFill>
                <a:latin typeface="+mn-ea"/>
                <a:ea typeface="+mn-ea"/>
              </a:rPr>
              <a:t>llow up.</a:t>
            </a:r>
            <a:endParaRPr lang="ko-KR" altLang="en-US" sz="1400" b="1" i="1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11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 b="1" dirty="0" smtClean="0">
                <a:latin typeface="Arial" pitchFamily="34" charset="0"/>
                <a:cs typeface="Arial" pitchFamily="34" charset="0"/>
              </a:rPr>
              <a:t>In-hospital Bleeding Complications</a:t>
            </a:r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929478"/>
              </p:ext>
            </p:extLst>
          </p:nvPr>
        </p:nvGraphicFramePr>
        <p:xfrm>
          <a:off x="0" y="1285875"/>
          <a:ext cx="9142825" cy="502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872225"/>
              </p:ext>
            </p:extLst>
          </p:nvPr>
        </p:nvGraphicFramePr>
        <p:xfrm>
          <a:off x="312195" y="1876723"/>
          <a:ext cx="829225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2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2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20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20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820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i="1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p=0.624</a:t>
                      </a:r>
                      <a:endParaRPr lang="ko-KR" altLang="en-US" sz="1800" i="1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i="1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p=0.071</a:t>
                      </a:r>
                      <a:endParaRPr lang="ko-KR" altLang="en-US" sz="1800" i="1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i="1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p=1.000</a:t>
                      </a:r>
                      <a:endParaRPr lang="ko-KR" altLang="en-US" sz="1800" i="1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i="1" u="none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p=0.058</a:t>
                      </a:r>
                      <a:endParaRPr lang="ko-KR" altLang="en-US" sz="1800" i="1" u="none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i="1" u="non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p=0.007</a:t>
                      </a:r>
                      <a:endParaRPr lang="ko-KR" altLang="en-US" sz="1800" i="1" u="none" dirty="0" smtClean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i="1" u="none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p=0.015</a:t>
                      </a:r>
                      <a:endParaRPr lang="ko-KR" altLang="en-US" sz="1800" i="1" u="none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5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000" b="1" dirty="0" smtClean="0">
                <a:latin typeface="Arial" pitchFamily="34" charset="0"/>
                <a:cs typeface="Arial" pitchFamily="34" charset="0"/>
              </a:rPr>
              <a:t>Independent Predictors of TIMI Major or </a:t>
            </a:r>
            <a:r>
              <a:rPr lang="en-US" altLang="ko-KR" sz="3000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altLang="ko-KR" sz="3000" b="1" dirty="0" smtClean="0">
                <a:latin typeface="Arial" pitchFamily="34" charset="0"/>
                <a:cs typeface="Arial" pitchFamily="34" charset="0"/>
              </a:rPr>
              <a:t>inor Bleeding Complications</a:t>
            </a:r>
            <a:endParaRPr lang="ko-KR" altLang="en-US" sz="3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571703"/>
              </p:ext>
            </p:extLst>
          </p:nvPr>
        </p:nvGraphicFramePr>
        <p:xfrm>
          <a:off x="118137" y="1209520"/>
          <a:ext cx="8856000" cy="5290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575"/>
                <a:gridCol w="1198425"/>
                <a:gridCol w="1332000"/>
                <a:gridCol w="900000"/>
                <a:gridCol w="1332000"/>
                <a:gridCol w="1332000"/>
                <a:gridCol w="900000"/>
              </a:tblGrid>
              <a:tr h="395760"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Univariate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analysis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Multivariate analysis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39576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Variables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Odd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ratio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95% CI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p-value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Odd ratio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95% CI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p-value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TFI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vs. TRI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8.320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2.979-23.239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&lt;0.001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6.918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2.453-19.510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&lt;0.001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Gp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IIb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IIIa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inhibitor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2.909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1.628-5.199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&lt;0.001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2.577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1.406-4.724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0.002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CCB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2.983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1.129-7.883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0.021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4.016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1.382-11.668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0.011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Prasugrel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/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vs. </a:t>
                      </a:r>
                      <a:r>
                        <a:rPr lang="en-US" altLang="ko-KR" sz="14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Clopidogrel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2.056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1.137-3.720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0.015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2.022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1.101-3.714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0.023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Statin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0.287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0.108-0.764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0.008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0.432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0.149-1.252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0.122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ACEi</a:t>
                      </a:r>
                      <a:r>
                        <a:rPr lang="en-US" altLang="ko-KR" sz="1400" b="1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or ARB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0.523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0.278-0.985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0.041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0.576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0.286-1.159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0.122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ACC/AHA lesion type B2 or C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4.501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0.615-32.923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0.118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3.820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0.510-28.642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0.192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LVEF &lt;50%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1.451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0.820-2.567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0.199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1.290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0.707-2.353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0.407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Beta-blocker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0.523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0.229-1.194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0.118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0.952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0.375-2.418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0.918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118137" y="1988841"/>
            <a:ext cx="8856000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4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6" y="616664"/>
            <a:ext cx="8856104" cy="482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195737" y="6444044"/>
            <a:ext cx="6696744" cy="369332"/>
          </a:xfrm>
          <a:prstGeom prst="rect">
            <a:avLst/>
          </a:prstGeom>
          <a:solidFill>
            <a:srgbClr val="A5F3FB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>
                <a:latin typeface="Arial" charset="0"/>
                <a:cs typeface="Arial" charset="0"/>
              </a:rPr>
              <a:t>. 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J Am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Coll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2011;58:1664-71</a:t>
            </a:r>
            <a:endParaRPr lang="en-US" altLang="ko-KR" b="1" dirty="0">
              <a:latin typeface="Arial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833130" y="5143512"/>
            <a:ext cx="40964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71546" y="1214424"/>
            <a:ext cx="7672413" cy="4975282"/>
            <a:chOff x="328613" y="1042989"/>
            <a:chExt cx="6886593" cy="4501090"/>
          </a:xfrm>
        </p:grpSpPr>
        <p:pic>
          <p:nvPicPr>
            <p:cNvPr id="3" name="Picture 4" descr="G:\3-2\홍미워.jpg"/>
            <p:cNvPicPr>
              <a:picLocks noChangeAspect="1" noChangeArrowheads="1"/>
            </p:cNvPicPr>
            <p:nvPr/>
          </p:nvPicPr>
          <p:blipFill>
            <a:blip r:embed="rId2" cstate="print"/>
            <a:srcRect l="13257" t="37721" r="28034" b="13251"/>
            <a:stretch>
              <a:fillRect/>
            </a:stretch>
          </p:blipFill>
          <p:spPr bwMode="auto">
            <a:xfrm>
              <a:off x="2419349" y="1971676"/>
              <a:ext cx="3438526" cy="2343150"/>
            </a:xfrm>
            <a:prstGeom prst="rect">
              <a:avLst/>
            </a:prstGeom>
            <a:noFill/>
          </p:spPr>
        </p:pic>
        <p:grpSp>
          <p:nvGrpSpPr>
            <p:cNvPr id="4" name="그룹 57"/>
            <p:cNvGrpSpPr/>
            <p:nvPr/>
          </p:nvGrpSpPr>
          <p:grpSpPr>
            <a:xfrm>
              <a:off x="328613" y="1042989"/>
              <a:ext cx="6886593" cy="4501090"/>
              <a:chOff x="328613" y="1366839"/>
              <a:chExt cx="6886593" cy="4501090"/>
            </a:xfrm>
          </p:grpSpPr>
          <p:grpSp>
            <p:nvGrpSpPr>
              <p:cNvPr id="5" name="그룹 51"/>
              <p:cNvGrpSpPr/>
              <p:nvPr/>
            </p:nvGrpSpPr>
            <p:grpSpPr>
              <a:xfrm>
                <a:off x="328613" y="1366839"/>
                <a:ext cx="6886593" cy="4501090"/>
                <a:chOff x="328613" y="1366839"/>
                <a:chExt cx="6886593" cy="4501090"/>
              </a:xfrm>
            </p:grpSpPr>
            <p:grpSp>
              <p:nvGrpSpPr>
                <p:cNvPr id="8" name="그룹 50"/>
                <p:cNvGrpSpPr/>
                <p:nvPr/>
              </p:nvGrpSpPr>
              <p:grpSpPr>
                <a:xfrm>
                  <a:off x="328613" y="1366839"/>
                  <a:ext cx="6743700" cy="4501090"/>
                  <a:chOff x="328613" y="1366839"/>
                  <a:chExt cx="6743700" cy="4501090"/>
                </a:xfrm>
              </p:grpSpPr>
              <p:sp>
                <p:nvSpPr>
                  <p:cNvPr id="12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5867400" y="3284538"/>
                    <a:ext cx="146050" cy="10795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  <p:cxnSp>
                <p:nvCxnSpPr>
                  <p:cNvPr id="13" name="직선 연결선 12"/>
                  <p:cNvCxnSpPr/>
                  <p:nvPr/>
                </p:nvCxnSpPr>
                <p:spPr>
                  <a:xfrm>
                    <a:off x="2216150" y="4786313"/>
                    <a:ext cx="3786188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4188" y="4467225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0.00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15" name="직선 연결선 14"/>
                  <p:cNvCxnSpPr/>
                  <p:nvPr/>
                </p:nvCxnSpPr>
                <p:spPr>
                  <a:xfrm rot="5400000">
                    <a:off x="2409032" y="4831556"/>
                    <a:ext cx="69850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직선 연결선 15"/>
                  <p:cNvCxnSpPr/>
                  <p:nvPr/>
                </p:nvCxnSpPr>
                <p:spPr>
                  <a:xfrm rot="5400000">
                    <a:off x="2689225" y="4829175"/>
                    <a:ext cx="7143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직선 연결선 16"/>
                  <p:cNvCxnSpPr/>
                  <p:nvPr/>
                </p:nvCxnSpPr>
                <p:spPr>
                  <a:xfrm rot="5400000">
                    <a:off x="2972594" y="4828381"/>
                    <a:ext cx="6985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직선 연결선 17"/>
                  <p:cNvCxnSpPr/>
                  <p:nvPr/>
                </p:nvCxnSpPr>
                <p:spPr>
                  <a:xfrm rot="5400000">
                    <a:off x="3255169" y="4829969"/>
                    <a:ext cx="6985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직선 연결선 18"/>
                  <p:cNvCxnSpPr/>
                  <p:nvPr/>
                </p:nvCxnSpPr>
                <p:spPr>
                  <a:xfrm rot="5400000">
                    <a:off x="3536157" y="4826794"/>
                    <a:ext cx="69850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직선 연결선 19"/>
                  <p:cNvCxnSpPr/>
                  <p:nvPr/>
                </p:nvCxnSpPr>
                <p:spPr>
                  <a:xfrm rot="5400000">
                    <a:off x="3818732" y="4823619"/>
                    <a:ext cx="69850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직선 연결선 20"/>
                  <p:cNvCxnSpPr/>
                  <p:nvPr/>
                </p:nvCxnSpPr>
                <p:spPr>
                  <a:xfrm rot="5400000">
                    <a:off x="4121944" y="4825206"/>
                    <a:ext cx="6985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직선 연결선 21"/>
                  <p:cNvCxnSpPr/>
                  <p:nvPr/>
                </p:nvCxnSpPr>
                <p:spPr>
                  <a:xfrm rot="5400000">
                    <a:off x="4416425" y="4830763"/>
                    <a:ext cx="71437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직선 연결선 22"/>
                  <p:cNvCxnSpPr/>
                  <p:nvPr/>
                </p:nvCxnSpPr>
                <p:spPr>
                  <a:xfrm rot="5400000">
                    <a:off x="4697413" y="4829175"/>
                    <a:ext cx="71438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직선 연결선 23"/>
                  <p:cNvCxnSpPr/>
                  <p:nvPr/>
                </p:nvCxnSpPr>
                <p:spPr>
                  <a:xfrm rot="5400000">
                    <a:off x="4980782" y="4826794"/>
                    <a:ext cx="69850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직선 연결선 24"/>
                  <p:cNvCxnSpPr/>
                  <p:nvPr/>
                </p:nvCxnSpPr>
                <p:spPr>
                  <a:xfrm rot="5400000">
                    <a:off x="5268913" y="4830763"/>
                    <a:ext cx="71437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직선 연결선 25"/>
                  <p:cNvCxnSpPr/>
                  <p:nvPr/>
                </p:nvCxnSpPr>
                <p:spPr>
                  <a:xfrm rot="5400000">
                    <a:off x="5557838" y="4829175"/>
                    <a:ext cx="71438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직선 연결선 26"/>
                  <p:cNvCxnSpPr/>
                  <p:nvPr/>
                </p:nvCxnSpPr>
                <p:spPr>
                  <a:xfrm rot="5400000">
                    <a:off x="5840413" y="4827588"/>
                    <a:ext cx="71437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9392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" name="Text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7967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0" name="Text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5907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1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847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" name="Text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16288" y="4795838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" name="Text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95688" y="4795838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06838" y="4795838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" name="Text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2113" y="4795838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6" name="Text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81513" y="4795838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" name="Text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7202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8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5777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10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9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4352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11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0" name="Text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29275" y="4795838"/>
                    <a:ext cx="500063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200">
                        <a:latin typeface="Times New Roman" pitchFamily="18" charset="0"/>
                        <a:cs typeface="Times New Roman" pitchFamily="18" charset="0"/>
                      </a:rPr>
                      <a:t>12</a:t>
                    </a:r>
                    <a:endParaRPr lang="ko-KR" altLang="en-US" sz="120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41" name="직선 연결선 40"/>
                  <p:cNvCxnSpPr/>
                  <p:nvPr/>
                </p:nvCxnSpPr>
                <p:spPr>
                  <a:xfrm>
                    <a:off x="2146300" y="4614863"/>
                    <a:ext cx="71438" cy="15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직선 연결선 41"/>
                  <p:cNvCxnSpPr/>
                  <p:nvPr/>
                </p:nvCxnSpPr>
                <p:spPr>
                  <a:xfrm>
                    <a:off x="2146300" y="4093410"/>
                    <a:ext cx="7143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직선 연결선 42"/>
                  <p:cNvCxnSpPr/>
                  <p:nvPr/>
                </p:nvCxnSpPr>
                <p:spPr>
                  <a:xfrm>
                    <a:off x="2146300" y="3558616"/>
                    <a:ext cx="7143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직선 연결선 43"/>
                  <p:cNvCxnSpPr/>
                  <p:nvPr/>
                </p:nvCxnSpPr>
                <p:spPr>
                  <a:xfrm>
                    <a:off x="2146300" y="3026998"/>
                    <a:ext cx="7143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직선 연결선 44"/>
                  <p:cNvCxnSpPr/>
                  <p:nvPr/>
                </p:nvCxnSpPr>
                <p:spPr>
                  <a:xfrm>
                    <a:off x="2146300" y="2493792"/>
                    <a:ext cx="7143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4188" y="1812283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0.25</a:t>
                    </a:r>
                    <a:endParaRPr lang="ko-KR" alt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47" name="직선 연결선 46"/>
                  <p:cNvCxnSpPr/>
                  <p:nvPr/>
                </p:nvCxnSpPr>
                <p:spPr>
                  <a:xfrm>
                    <a:off x="2146300" y="1960586"/>
                    <a:ext cx="7143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연결선 47"/>
                  <p:cNvCxnSpPr/>
                  <p:nvPr/>
                </p:nvCxnSpPr>
                <p:spPr>
                  <a:xfrm rot="5400000">
                    <a:off x="707218" y="3291684"/>
                    <a:ext cx="3013087" cy="157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Text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43238" y="5000625"/>
                    <a:ext cx="2214562" cy="278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400" b="1" dirty="0">
                        <a:latin typeface="Times New Roman" pitchFamily="18" charset="0"/>
                        <a:cs typeface="Times New Roman" pitchFamily="18" charset="0"/>
                      </a:rPr>
                      <a:t>Months after PCI</a:t>
                    </a:r>
                    <a:endParaRPr lang="ko-KR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0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613" y="5283200"/>
                    <a:ext cx="6743700" cy="5847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 b="1" dirty="0" err="1">
                        <a:latin typeface="Times New Roman" pitchFamily="18" charset="0"/>
                        <a:cs typeface="Times New Roman" pitchFamily="18" charset="0"/>
                      </a:rPr>
                      <a:t>No.at</a:t>
                    </a:r>
                    <a:r>
                      <a:rPr lang="en-US" altLang="ko-KR" sz="1200" b="1" dirty="0">
                        <a:latin typeface="Times New Roman" pitchFamily="18" charset="0"/>
                        <a:cs typeface="Times New Roman" pitchFamily="18" charset="0"/>
                      </a:rPr>
                      <a:t> risk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                      1,054  894 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	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780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                     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680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</a:t>
                    </a:r>
                  </a:p>
                  <a:p>
                    <a:r>
                      <a:rPr lang="en-US" altLang="ko-KR" sz="1200" b="1" dirty="0" err="1">
                        <a:latin typeface="Times New Roman" pitchFamily="18" charset="0"/>
                        <a:cs typeface="Times New Roman" pitchFamily="18" charset="0"/>
                      </a:rPr>
                      <a:t>Statin</a:t>
                    </a:r>
                    <a:r>
                      <a:rPr lang="en-US" altLang="ko-KR" sz="1200" b="1" dirty="0">
                        <a:latin typeface="Times New Roman" pitchFamily="18" charset="0"/>
                        <a:cs typeface="Times New Roman" pitchFamily="18" charset="0"/>
                      </a:rPr>
                      <a:t> therapy group </a:t>
                    </a:r>
                    <a:r>
                      <a:rPr lang="en-US" altLang="ko-KR" sz="1200" b="1" dirty="0" smtClean="0">
                        <a:latin typeface="Times New Roman" pitchFamily="18" charset="0"/>
                        <a:cs typeface="Times New Roman" pitchFamily="18" charset="0"/>
                      </a:rPr>
                      <a:t>           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607   529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	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457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                     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400</a:t>
                    </a:r>
                    <a:endParaRPr lang="en-US" altLang="ko-KR" sz="12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altLang="ko-KR" sz="1200" b="1" dirty="0">
                        <a:latin typeface="Times New Roman" pitchFamily="18" charset="0"/>
                        <a:cs typeface="Times New Roman" pitchFamily="18" charset="0"/>
                      </a:rPr>
                      <a:t>Non-</a:t>
                    </a:r>
                    <a:r>
                      <a:rPr lang="en-US" altLang="ko-KR" sz="1200" b="1" dirty="0" err="1">
                        <a:latin typeface="Times New Roman" pitchFamily="18" charset="0"/>
                        <a:cs typeface="Times New Roman" pitchFamily="18" charset="0"/>
                      </a:rPr>
                      <a:t>statin</a:t>
                    </a:r>
                    <a:r>
                      <a:rPr lang="en-US" altLang="ko-KR" sz="1200" b="1" dirty="0">
                        <a:latin typeface="Times New Roman" pitchFamily="18" charset="0"/>
                        <a:cs typeface="Times New Roman" pitchFamily="18" charset="0"/>
                      </a:rPr>
                      <a:t> therapy </a:t>
                    </a:r>
                    <a:r>
                      <a:rPr lang="en-US" altLang="ko-KR" sz="1200" b="1" dirty="0" smtClean="0">
                        <a:latin typeface="Times New Roman" pitchFamily="18" charset="0"/>
                        <a:cs typeface="Times New Roman" pitchFamily="18" charset="0"/>
                      </a:rPr>
                      <a:t>group    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447   365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	</a:t>
                    </a:r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323</a:t>
                    </a:r>
                    <a:r>
                      <a:rPr lang="en-US" altLang="ko-KR" sz="1200" dirty="0">
                        <a:latin typeface="Times New Roman" pitchFamily="18" charset="0"/>
                        <a:cs typeface="Times New Roman" pitchFamily="18" charset="0"/>
                      </a:rPr>
                      <a:t>	                     280</a:t>
                    </a:r>
                    <a:endParaRPr lang="ko-KR" alt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1" name="TextBox 50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-66674" y="2943212"/>
                    <a:ext cx="3429000" cy="2762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altLang="ko-KR" sz="1400" b="1" dirty="0">
                        <a:latin typeface="Times New Roman" pitchFamily="18" charset="0"/>
                        <a:cs typeface="Times New Roman" pitchFamily="18" charset="0"/>
                      </a:rPr>
                      <a:t>Cumulative incidence of </a:t>
                    </a:r>
                    <a:r>
                      <a:rPr lang="en-US" altLang="ko-KR" sz="1400" b="1" dirty="0" smtClean="0">
                        <a:latin typeface="Times New Roman" pitchFamily="18" charset="0"/>
                        <a:cs typeface="Times New Roman" pitchFamily="18" charset="0"/>
                      </a:rPr>
                      <a:t>MACEs</a:t>
                    </a:r>
                    <a:endParaRPr lang="ko-KR" alt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2" name="Text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7363" y="3944203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0.05</a:t>
                    </a:r>
                    <a:endParaRPr lang="ko-KR" alt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3" name="Text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0538" y="3412042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0.10</a:t>
                    </a:r>
                    <a:endParaRPr lang="ko-KR" alt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4" name="Text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3713" y="2887166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0.15</a:t>
                    </a:r>
                    <a:endParaRPr lang="ko-KR" alt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55" name="Text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6888" y="2348540"/>
                    <a:ext cx="500062" cy="250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ko-KR" sz="1200" dirty="0" smtClean="0">
                        <a:latin typeface="Times New Roman" pitchFamily="18" charset="0"/>
                        <a:cs typeface="Times New Roman" pitchFamily="18" charset="0"/>
                      </a:rPr>
                      <a:t>0.20</a:t>
                    </a:r>
                    <a:endParaRPr lang="ko-KR" alt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4857752" y="4262443"/>
                  <a:ext cx="1143008" cy="278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dirty="0" smtClean="0">
                      <a:latin typeface="Times New Roman" pitchFamily="18" charset="0"/>
                      <a:cs typeface="Times New Roman" pitchFamily="18" charset="0"/>
                    </a:rPr>
                    <a:t>p=0.024</a:t>
                  </a:r>
                  <a:endParaRPr lang="ko-KR" alt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029202" y="3907041"/>
                  <a:ext cx="2186004" cy="278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dirty="0" err="1" smtClean="0">
                      <a:latin typeface="Times New Roman" pitchFamily="18" charset="0"/>
                      <a:cs typeface="Times New Roman" pitchFamily="18" charset="0"/>
                    </a:rPr>
                    <a:t>Statin</a:t>
                  </a:r>
                  <a:r>
                    <a:rPr lang="en-US" altLang="ko-KR" sz="1400" dirty="0" smtClean="0">
                      <a:latin typeface="Times New Roman" pitchFamily="18" charset="0"/>
                      <a:cs typeface="Times New Roman" pitchFamily="18" charset="0"/>
                    </a:rPr>
                    <a:t> therapy group</a:t>
                  </a:r>
                  <a:endParaRPr lang="ko-KR" alt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029202" y="3584977"/>
                  <a:ext cx="2186004" cy="278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dirty="0" smtClean="0">
                      <a:latin typeface="Times New Roman" pitchFamily="18" charset="0"/>
                      <a:cs typeface="Times New Roman" pitchFamily="18" charset="0"/>
                    </a:rPr>
                    <a:t>Non-</a:t>
                  </a:r>
                  <a:r>
                    <a:rPr lang="en-US" altLang="ko-KR" sz="1400" dirty="0" err="1" smtClean="0">
                      <a:latin typeface="Times New Roman" pitchFamily="18" charset="0"/>
                      <a:cs typeface="Times New Roman" pitchFamily="18" charset="0"/>
                    </a:rPr>
                    <a:t>statin</a:t>
                  </a:r>
                  <a:r>
                    <a:rPr lang="en-US" altLang="ko-KR" sz="1400" dirty="0" smtClean="0">
                      <a:latin typeface="Times New Roman" pitchFamily="18" charset="0"/>
                      <a:cs typeface="Times New Roman" pitchFamily="18" charset="0"/>
                    </a:rPr>
                    <a:t> therapy group</a:t>
                  </a:r>
                  <a:endParaRPr lang="ko-KR" alt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6" name="직선 연결선 5"/>
              <p:cNvCxnSpPr/>
              <p:nvPr/>
            </p:nvCxnSpPr>
            <p:spPr>
              <a:xfrm>
                <a:off x="4776788" y="4060829"/>
                <a:ext cx="25200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직선 연결선 6"/>
              <p:cNvCxnSpPr/>
              <p:nvPr/>
            </p:nvCxnSpPr>
            <p:spPr>
              <a:xfrm>
                <a:off x="4776788" y="3775077"/>
                <a:ext cx="252000" cy="1588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1"/>
          <p:cNvSpPr txBox="1">
            <a:spLocks noChangeArrowheads="1"/>
          </p:cNvSpPr>
          <p:nvPr/>
        </p:nvSpPr>
        <p:spPr bwMode="auto">
          <a:xfrm>
            <a:off x="431800" y="44629"/>
            <a:ext cx="828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ko-KR" altLang="en-US" sz="2800" b="1" dirty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kumimoji="0" lang="en-US" altLang="ko-KR" sz="2800" b="1" dirty="0" smtClean="0">
                <a:solidFill>
                  <a:srgbClr val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Statin therapy in AMI patients with LDL-C levels &lt; 70 mg/dL</a:t>
            </a:r>
            <a:endParaRPr kumimoji="0" lang="ko-KR" altLang="en-US" sz="2800" b="1" dirty="0">
              <a:solidFill>
                <a:srgbClr val="0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직사각형 58"/>
          <p:cNvSpPr/>
          <p:nvPr/>
        </p:nvSpPr>
        <p:spPr>
          <a:xfrm>
            <a:off x="2195737" y="6444044"/>
            <a:ext cx="6696744" cy="369332"/>
          </a:xfrm>
          <a:prstGeom prst="rect">
            <a:avLst/>
          </a:prstGeom>
          <a:solidFill>
            <a:srgbClr val="A5F3FB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>
                <a:latin typeface="Arial" charset="0"/>
                <a:cs typeface="Arial" charset="0"/>
              </a:rPr>
              <a:t>. 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J Am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Coll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2011;58:1664-71</a:t>
            </a:r>
            <a:endParaRPr lang="en-US" altLang="ko-KR" b="1" dirty="0">
              <a:latin typeface="Arial" charset="0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5238327" y="2996952"/>
            <a:ext cx="3505631" cy="2214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6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929586" cy="600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직선 연결선 2"/>
          <p:cNvCxnSpPr/>
          <p:nvPr/>
        </p:nvCxnSpPr>
        <p:spPr>
          <a:xfrm>
            <a:off x="2571736" y="2713032"/>
            <a:ext cx="435771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>
                <a:latin typeface="Arial" charset="0"/>
              </a:rPr>
              <a:t>Int</a:t>
            </a:r>
            <a:r>
              <a:rPr lang="en-US" altLang="ko-KR" sz="1600" b="1" i="1" dirty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2015;187:478-485</a:t>
            </a:r>
            <a:endParaRPr lang="ko-KR" altLang="en-US" sz="1600" b="1" i="1" dirty="0">
              <a:latin typeface="Arial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1357290" y="3357562"/>
            <a:ext cx="4357718" cy="1588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/>
          <a:srcRect l="1183" t="4965"/>
          <a:stretch>
            <a:fillRect/>
          </a:stretch>
        </p:blipFill>
        <p:spPr bwMode="auto">
          <a:xfrm>
            <a:off x="0" y="1000108"/>
            <a:ext cx="457200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 cstate="print"/>
          <a:srcRect r="2219"/>
          <a:stretch>
            <a:fillRect/>
          </a:stretch>
        </p:blipFill>
        <p:spPr bwMode="auto">
          <a:xfrm>
            <a:off x="4714876" y="1071546"/>
            <a:ext cx="442912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err="1">
                <a:latin typeface="Arial" charset="0"/>
              </a:rPr>
              <a:t>Int</a:t>
            </a:r>
            <a:r>
              <a:rPr lang="en-US" altLang="ko-KR" sz="1600" b="1" i="1" dirty="0">
                <a:latin typeface="Arial" charset="0"/>
              </a:rPr>
              <a:t> 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2015;187:478-485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928926" y="1214422"/>
            <a:ext cx="2143140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6929454" y="1366822"/>
            <a:ext cx="2143140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857760"/>
            <a:ext cx="8429652" cy="144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2016;68:7-12</a:t>
            </a:r>
            <a:endParaRPr lang="ko-KR" altLang="en-US" sz="1600" b="1" i="1" dirty="0">
              <a:latin typeface="Arial" charset="0"/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 b="49180"/>
          <a:stretch>
            <a:fillRect/>
          </a:stretch>
        </p:blipFill>
        <p:spPr bwMode="auto">
          <a:xfrm>
            <a:off x="357158" y="214290"/>
            <a:ext cx="828680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 cstate="print"/>
          <a:srcRect t="62857" b="3530"/>
          <a:stretch>
            <a:fillRect/>
          </a:stretch>
        </p:blipFill>
        <p:spPr bwMode="auto">
          <a:xfrm>
            <a:off x="500034" y="3493732"/>
            <a:ext cx="8358246" cy="293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785786" y="3571876"/>
            <a:ext cx="40964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643570" y="3429000"/>
            <a:ext cx="17145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Box 1"/>
          <p:cNvSpPr txBox="1">
            <a:spLocks noChangeArrowheads="1"/>
          </p:cNvSpPr>
          <p:nvPr/>
        </p:nvSpPr>
        <p:spPr bwMode="auto">
          <a:xfrm>
            <a:off x="-428660" y="77908"/>
            <a:ext cx="828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4000" b="1" dirty="0" smtClean="0">
                <a:solidFill>
                  <a:srgbClr val="000000"/>
                </a:solidFill>
                <a:latin typeface="Arial" charset="0"/>
                <a:ea typeface="맑은 고딕" pitchFamily="50" charset="-127"/>
                <a:cs typeface="Arial" charset="0"/>
              </a:rPr>
              <a:t>JAMIR Team Visited CNUH</a:t>
            </a:r>
            <a:endParaRPr kumimoji="0" lang="ko-KR" altLang="en-US" sz="4000" b="1" dirty="0">
              <a:solidFill>
                <a:srgbClr val="000000"/>
              </a:solidFill>
              <a:latin typeface="Arial" charset="0"/>
              <a:ea typeface="맑은 고딕" pitchFamily="50" charset="-127"/>
              <a:cs typeface="Arial" charset="0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0" y="785794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pitchFamily="50" charset="-127"/>
            </a:endParaRPr>
          </a:p>
        </p:txBody>
      </p:sp>
      <p:pic>
        <p:nvPicPr>
          <p:cNvPr id="157701" name="그림 7" descr="국립보건연구원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7388" y="357188"/>
            <a:ext cx="17494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Box 2"/>
          <p:cNvSpPr txBox="1">
            <a:spLocks noChangeArrowheads="1"/>
          </p:cNvSpPr>
          <p:nvPr/>
        </p:nvSpPr>
        <p:spPr bwMode="auto">
          <a:xfrm>
            <a:off x="357158" y="1357298"/>
            <a:ext cx="3429024" cy="1477328"/>
          </a:xfrm>
          <a:prstGeom prst="rect">
            <a:avLst/>
          </a:prstGeom>
          <a:solidFill>
            <a:srgbClr val="FFFF00"/>
          </a:solidFill>
          <a:ln w="9525">
            <a:solidFill>
              <a:srgbClr val="4683C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800" b="1" dirty="0">
                <a:latin typeface="+mn-lt"/>
                <a:cs typeface="Arial" charset="0"/>
              </a:rPr>
              <a:t> </a:t>
            </a:r>
            <a:r>
              <a:rPr lang="en-US" altLang="ko-KR" sz="1800" b="1" dirty="0" smtClean="0">
                <a:latin typeface="+mn-lt"/>
                <a:cs typeface="Arial" charset="0"/>
              </a:rPr>
              <a:t> 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Research Headquarter of KAMIR at CNUH </a:t>
            </a:r>
          </a:p>
          <a:p>
            <a:pPr algn="ctr">
              <a:defRPr/>
            </a:pPr>
            <a:r>
              <a:rPr lang="en-US" altLang="ko-KR" sz="18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Supported by KSC and NIH</a:t>
            </a:r>
            <a:endParaRPr lang="ko-KR" altLang="en-US" sz="1800" b="1" dirty="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pic>
        <p:nvPicPr>
          <p:cNvPr id="157703" name="그림 11" descr="1416186294814.jpe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357688" y="3286149"/>
            <a:ext cx="4786312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4" name="그림 10" descr="1416186389036.jpe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0" y="3286149"/>
            <a:ext cx="43576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5" name="그림 8" descr="20140605_173822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l="9375" t="7291" r="11719" b="13541"/>
          <a:stretch>
            <a:fillRect/>
          </a:stretch>
        </p:blipFill>
        <p:spPr bwMode="auto">
          <a:xfrm>
            <a:off x="4143372" y="785794"/>
            <a:ext cx="3429024" cy="244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" y="6396359"/>
            <a:ext cx="4429123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4683C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Animal Catheterization Lab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357685" y="3286124"/>
            <a:ext cx="4786315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4683C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  <a:cs typeface="Arial" charset="0"/>
              </a:rPr>
              <a:t>Pig Miniatures in My Office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57" y="190499"/>
            <a:ext cx="9018337" cy="602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 5"/>
          <p:cNvSpPr/>
          <p:nvPr/>
        </p:nvSpPr>
        <p:spPr>
          <a:xfrm>
            <a:off x="1500166" y="1643050"/>
            <a:ext cx="6429420" cy="3571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2016;68:7-12</a:t>
            </a:r>
            <a:endParaRPr lang="ko-KR" altLang="en-US" sz="1600" b="1" i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/>
          <a:srcRect r="38797" b="17381"/>
          <a:stretch>
            <a:fillRect/>
          </a:stretch>
        </p:blipFill>
        <p:spPr bwMode="auto">
          <a:xfrm>
            <a:off x="285720" y="1142984"/>
            <a:ext cx="821537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타원 3"/>
          <p:cNvSpPr/>
          <p:nvPr/>
        </p:nvSpPr>
        <p:spPr>
          <a:xfrm>
            <a:off x="2357422" y="1000108"/>
            <a:ext cx="2214578" cy="1785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6429388" y="1000108"/>
            <a:ext cx="2214578" cy="1785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43241" y="6448425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Investigators, </a:t>
            </a:r>
            <a:r>
              <a:rPr lang="en-US" altLang="ko-KR" sz="1600" b="1" i="1" dirty="0" smtClean="0">
                <a:latin typeface="Arial" charset="0"/>
              </a:rPr>
              <a:t>J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2016;68:7-12</a:t>
            </a:r>
            <a:endParaRPr lang="ko-KR" altLang="en-US" sz="1600" b="1" i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88640"/>
            <a:ext cx="80708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573016"/>
            <a:ext cx="80137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직선 연결선 2"/>
          <p:cNvCxnSpPr/>
          <p:nvPr/>
        </p:nvCxnSpPr>
        <p:spPr>
          <a:xfrm>
            <a:off x="2483768" y="2348880"/>
            <a:ext cx="432048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>
            <a:off x="3635896" y="6309320"/>
            <a:ext cx="4752528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4355976" y="3573016"/>
            <a:ext cx="410445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5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" y="548680"/>
            <a:ext cx="9011050" cy="514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43808" y="6237312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</a:t>
            </a:r>
            <a:r>
              <a:rPr lang="en-US" altLang="ko-KR" sz="1600" b="1" i="1" dirty="0" smtClean="0">
                <a:latin typeface="Arial" charset="0"/>
              </a:rPr>
              <a:t>,  </a:t>
            </a:r>
            <a:r>
              <a:rPr lang="en-US" altLang="ko-KR" sz="1600" b="1" i="1" dirty="0" err="1" smtClean="0">
                <a:latin typeface="Arial" charset="0"/>
              </a:rPr>
              <a:t>int</a:t>
            </a:r>
            <a:r>
              <a:rPr lang="en-US" altLang="ko-KR" sz="1600" b="1" i="1" dirty="0" smtClean="0">
                <a:latin typeface="Arial" charset="0"/>
              </a:rPr>
              <a:t> J 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2016;225:50-59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683568" y="332656"/>
            <a:ext cx="4824536" cy="1368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/>
        </p:nvSpPr>
        <p:spPr>
          <a:xfrm>
            <a:off x="835968" y="4149080"/>
            <a:ext cx="4824536" cy="1368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45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593725"/>
            <a:ext cx="7747000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15816" y="6314282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</a:t>
            </a:r>
            <a:r>
              <a:rPr lang="en-US" altLang="ko-KR" sz="1600" b="1" i="1" dirty="0" smtClean="0">
                <a:latin typeface="Arial" charset="0"/>
              </a:rPr>
              <a:t>,  </a:t>
            </a:r>
            <a:r>
              <a:rPr lang="en-US" altLang="ko-KR" sz="1600" b="1" i="1" dirty="0" err="1" smtClean="0">
                <a:latin typeface="Arial" charset="0"/>
              </a:rPr>
              <a:t>int</a:t>
            </a:r>
            <a:r>
              <a:rPr lang="en-US" altLang="ko-KR" sz="1600" b="1" i="1" dirty="0" smtClean="0">
                <a:latin typeface="Arial" charset="0"/>
              </a:rPr>
              <a:t> J 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2016;225:50-59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899592" y="332656"/>
            <a:ext cx="4392488" cy="3024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4" y="332656"/>
            <a:ext cx="3721100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367106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3808" y="6237312"/>
            <a:ext cx="5782038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Investigators</a:t>
            </a:r>
            <a:r>
              <a:rPr lang="en-US" altLang="ko-KR" sz="1600" b="1" i="1" dirty="0" smtClean="0">
                <a:latin typeface="Arial" charset="0"/>
              </a:rPr>
              <a:t>,  </a:t>
            </a:r>
            <a:r>
              <a:rPr lang="en-US" altLang="ko-KR" sz="1600" b="1" i="1" dirty="0" err="1" smtClean="0">
                <a:latin typeface="Arial" charset="0"/>
              </a:rPr>
              <a:t>int</a:t>
            </a:r>
            <a:r>
              <a:rPr lang="en-US" altLang="ko-KR" sz="1600" b="1" i="1" dirty="0" smtClean="0">
                <a:latin typeface="Arial" charset="0"/>
              </a:rPr>
              <a:t> J  </a:t>
            </a:r>
            <a:r>
              <a:rPr lang="en-US" altLang="ko-KR" sz="1600" b="1" i="1" dirty="0" err="1">
                <a:latin typeface="Arial" charset="0"/>
              </a:rPr>
              <a:t>Cardiol</a:t>
            </a:r>
            <a:r>
              <a:rPr lang="en-US" altLang="ko-KR" sz="1600" b="1" i="1" dirty="0">
                <a:latin typeface="Arial" charset="0"/>
              </a:rPr>
              <a:t> </a:t>
            </a:r>
            <a:r>
              <a:rPr lang="en-US" altLang="ko-KR" sz="1600" b="1" i="1" dirty="0" smtClean="0">
                <a:latin typeface="Arial" charset="0"/>
              </a:rPr>
              <a:t>2016;225:50-59</a:t>
            </a:r>
            <a:endParaRPr lang="ko-KR" altLang="en-US" sz="16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7810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3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00504"/>
            <a:ext cx="772477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2161536" y="6417254"/>
            <a:ext cx="6696744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>
                <a:latin typeface="Arial" charset="0"/>
                <a:cs typeface="Arial" charset="0"/>
              </a:rPr>
              <a:t>.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Int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J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2014;170:291-7</a:t>
            </a:r>
            <a:endParaRPr lang="en-US" altLang="ko-KR" b="1" dirty="0">
              <a:latin typeface="Arial" charset="0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1928794" y="4000504"/>
            <a:ext cx="450059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/>
        </p:nvCxnSpPr>
        <p:spPr>
          <a:xfrm>
            <a:off x="4572000" y="2708920"/>
            <a:ext cx="158417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827584" y="2924944"/>
            <a:ext cx="244827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409575"/>
            <a:ext cx="78390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2161536" y="6417254"/>
            <a:ext cx="6696744" cy="369332"/>
          </a:xfrm>
          <a:prstGeom prst="rect">
            <a:avLst/>
          </a:prstGeom>
          <a:solidFill>
            <a:srgbClr val="ADF3F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>
                <a:latin typeface="Arial" charset="0"/>
                <a:ea typeface="바탕" pitchFamily="18" charset="-127"/>
                <a:cs typeface="Arial" charset="0"/>
              </a:rPr>
              <a:t>KAMIR Investigators</a:t>
            </a:r>
            <a:r>
              <a:rPr lang="en-US" altLang="ko-KR" b="1" i="1" dirty="0">
                <a:latin typeface="Arial" charset="0"/>
                <a:cs typeface="Arial" charset="0"/>
              </a:rPr>
              <a:t>.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Int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J </a:t>
            </a:r>
            <a:r>
              <a:rPr lang="en-US" altLang="ko-KR" b="1" i="1" dirty="0" err="1" smtClean="0">
                <a:latin typeface="Arial" charset="0"/>
                <a:cs typeface="Arial" charset="0"/>
              </a:rPr>
              <a:t>Cardiol</a:t>
            </a:r>
            <a:r>
              <a:rPr lang="en-US" altLang="ko-KR" b="1" i="1" dirty="0" smtClean="0">
                <a:latin typeface="Arial" charset="0"/>
                <a:cs typeface="Arial" charset="0"/>
              </a:rPr>
              <a:t> 2014;170:291-7</a:t>
            </a:r>
            <a:endParaRPr lang="en-US" altLang="ko-KR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487900"/>
            <a:ext cx="24611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rgbClr val="7030A0"/>
                </a:solidFill>
                <a:latin typeface="+mj-ea"/>
                <a:ea typeface="+mj-ea"/>
                <a:cs typeface="Times New Roman" pitchFamily="18" charset="0"/>
              </a:rPr>
              <a:t>Losartan</a:t>
            </a:r>
            <a:r>
              <a:rPr lang="en-US" altLang="ko-KR" b="1" dirty="0" smtClean="0">
                <a:solidFill>
                  <a:srgbClr val="7030A0"/>
                </a:solidFill>
                <a:latin typeface="+mj-ea"/>
                <a:ea typeface="+mj-ea"/>
                <a:cs typeface="Times New Roman" pitchFamily="18" charset="0"/>
              </a:rPr>
              <a:t>, </a:t>
            </a:r>
            <a:r>
              <a:rPr lang="en-US" altLang="ko-KR" b="1" dirty="0" err="1" smtClean="0">
                <a:solidFill>
                  <a:srgbClr val="7030A0"/>
                </a:solidFill>
                <a:latin typeface="+mj-ea"/>
                <a:ea typeface="+mj-ea"/>
                <a:cs typeface="Times New Roman" pitchFamily="18" charset="0"/>
              </a:rPr>
              <a:t>Eprosartan</a:t>
            </a:r>
            <a:endParaRPr lang="ko-KR" altLang="en-US" b="1" dirty="0" smtClean="0">
              <a:solidFill>
                <a:srgbClr val="7030A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84" y="2719984"/>
            <a:ext cx="2748253" cy="92333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Valsartan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, </a:t>
            </a:r>
            <a:r>
              <a:rPr lang="en-US" altLang="ko-KR" b="1" dirty="0" err="1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Candersatan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.</a:t>
            </a:r>
          </a:p>
          <a:p>
            <a:r>
              <a:rPr lang="en-US" altLang="ko-KR" b="1" dirty="0" err="1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Irbesartan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, </a:t>
            </a:r>
            <a:r>
              <a:rPr lang="en-US" altLang="ko-KR" b="1" dirty="0" err="1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Telmisartan</a:t>
            </a:r>
            <a:r>
              <a:rPr lang="en-US" altLang="ko-KR" b="1" dirty="0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,</a:t>
            </a:r>
          </a:p>
          <a:p>
            <a:r>
              <a:rPr lang="en-US" altLang="ko-KR" b="1" dirty="0" err="1" smtClean="0">
                <a:solidFill>
                  <a:srgbClr val="C00000"/>
                </a:solidFill>
                <a:latin typeface="+mj-ea"/>
                <a:ea typeface="+mj-ea"/>
                <a:cs typeface="Times New Roman" pitchFamily="18" charset="0"/>
              </a:rPr>
              <a:t>Olmesartan</a:t>
            </a:r>
            <a:endParaRPr lang="ko-KR" altLang="en-US" b="1" dirty="0" smtClean="0">
              <a:solidFill>
                <a:srgbClr val="C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643438" y="214290"/>
            <a:ext cx="4438680" cy="39386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357167"/>
            <a:ext cx="883281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57488" y="6448425"/>
            <a:ext cx="606779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</a:t>
            </a:r>
            <a:r>
              <a:rPr lang="en-US" altLang="ko-KR" sz="1600" b="1" i="1" dirty="0" smtClean="0">
                <a:latin typeface="Arial" charset="0"/>
              </a:rPr>
              <a:t>Investigators. BMJ 2014;7:g6650</a:t>
            </a:r>
            <a:endParaRPr lang="ko-KR" altLang="en-US" sz="1600" b="1" i="1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398" y="837575"/>
            <a:ext cx="7930692" cy="566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57488" y="6448425"/>
            <a:ext cx="6067791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b="1" i="1" dirty="0">
                <a:latin typeface="Arial" charset="0"/>
              </a:rPr>
              <a:t>KAMIR </a:t>
            </a:r>
            <a:r>
              <a:rPr lang="en-US" altLang="ko-KR" sz="1600" b="1" i="1" dirty="0" smtClean="0">
                <a:latin typeface="Arial" charset="0"/>
              </a:rPr>
              <a:t>Investigators. BMJ 2014;7:g6650</a:t>
            </a:r>
            <a:endParaRPr lang="ko-KR" altLang="en-US" sz="1600" b="1" i="1" dirty="0">
              <a:latin typeface="Arial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571604" y="1357298"/>
            <a:ext cx="3286148" cy="5357850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0" y="73025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1079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en-US" altLang="ko-KR" sz="2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ARB in STEMI with Preserved LV Function</a:t>
            </a:r>
            <a:endParaRPr kumimoji="0"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2|2.1|2.2|9.6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0.8|43.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1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7|2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.4|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9|0.9|3.5|0.6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8|2.2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"/>
</p:tagLst>
</file>

<file path=ppt/theme/theme1.xml><?xml version="1.0" encoding="utf-8"?>
<a:theme xmlns:a="http://schemas.openxmlformats.org/drawingml/2006/main" name="2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smtClean="0">
            <a:latin typeface="+mj-ea"/>
            <a:ea typeface="+mj-ea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6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273050" algn="l"/>
            <a:tab pos="447675" algn="l"/>
          </a:tabLst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6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273050" algn="l"/>
            <a:tab pos="447675" algn="l"/>
          </a:tabLst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smtClean="0">
            <a:latin typeface="+mj-ea"/>
            <a:ea typeface="+mj-ea"/>
            <a:cs typeface="Times New Roman" pitchFamily="18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9200</TotalTime>
  <Words>4333</Words>
  <Application>Microsoft Office PowerPoint</Application>
  <PresentationFormat>화면 슬라이드 쇼(4:3)</PresentationFormat>
  <Paragraphs>1184</Paragraphs>
  <Slides>153</Slides>
  <Notes>19</Notes>
  <HiddenSlides>57</HiddenSlides>
  <MMClips>0</MMClips>
  <ScaleCrop>false</ScaleCrop>
  <HeadingPairs>
    <vt:vector size="6" baseType="variant">
      <vt:variant>
        <vt:lpstr>테마</vt:lpstr>
      </vt:variant>
      <vt:variant>
        <vt:i4>6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153</vt:i4>
      </vt:variant>
    </vt:vector>
  </HeadingPairs>
  <TitlesOfParts>
    <vt:vector size="161" baseType="lpstr">
      <vt:lpstr>2_기본 디자인</vt:lpstr>
      <vt:lpstr>Office 테마</vt:lpstr>
      <vt:lpstr>3_Office 테마</vt:lpstr>
      <vt:lpstr>1_기본 디자인</vt:lpstr>
      <vt:lpstr>1_Office 테마</vt:lpstr>
      <vt:lpstr>5_Office 테마</vt:lpstr>
      <vt:lpstr>비트맵 이미지</vt:lpstr>
      <vt:lpstr>워크시트</vt:lpstr>
      <vt:lpstr>Recent Update of Korea Acute Myocardial Infarction Registry   </vt:lpstr>
      <vt:lpstr>PowerPoint 프레젠테이션</vt:lpstr>
      <vt:lpstr>PowerPoint 프레젠테이션</vt:lpstr>
      <vt:lpstr> KAMIR: Korea Acute Myocardial Infarction Registry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Efficacy and Safety of Prasugrel in Patients with Acute Myocardial infarction Undergoing Successful Revascularization</vt:lpstr>
      <vt:lpstr>Temporal Trend of Use of Anti-platelet Agents</vt:lpstr>
      <vt:lpstr>Study Flow Chart</vt:lpstr>
      <vt:lpstr>Baseline Clinical Characteristics (PSM)</vt:lpstr>
      <vt:lpstr>Baseline Procedural Characteristics (PSM)</vt:lpstr>
      <vt:lpstr>In-hospital Medication (PSM)</vt:lpstr>
      <vt:lpstr>PRU between Prasugrel vs. Clopidogrel</vt:lpstr>
      <vt:lpstr>In-hospital Clinical Outcomes</vt:lpstr>
      <vt:lpstr>Six-month Clinical Outcomes</vt:lpstr>
      <vt:lpstr>In-hospital Bleeding Complications</vt:lpstr>
      <vt:lpstr>Independent Predictors of TIMI Major or Minor Bleeding Complications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Acute Myocardial Infarction</dc:title>
  <dc:creator>KIHONGLEE_desk</dc:creator>
  <cp:lastModifiedBy>User</cp:lastModifiedBy>
  <cp:revision>610</cp:revision>
  <cp:lastPrinted>2016-10-31T02:03:41Z</cp:lastPrinted>
  <dcterms:created xsi:type="dcterms:W3CDTF">2013-02-05T08:52:17Z</dcterms:created>
  <dcterms:modified xsi:type="dcterms:W3CDTF">2016-12-08T02:20:52Z</dcterms:modified>
</cp:coreProperties>
</file>