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20" r:id="rId3"/>
    <p:sldId id="321" r:id="rId4"/>
    <p:sldId id="324" r:id="rId5"/>
    <p:sldId id="323" r:id="rId6"/>
    <p:sldId id="322" r:id="rId7"/>
    <p:sldId id="295" r:id="rId8"/>
    <p:sldId id="298" r:id="rId9"/>
    <p:sldId id="301" r:id="rId10"/>
    <p:sldId id="303" r:id="rId11"/>
    <p:sldId id="305" r:id="rId12"/>
    <p:sldId id="304" r:id="rId13"/>
    <p:sldId id="306" r:id="rId14"/>
    <p:sldId id="307" r:id="rId15"/>
    <p:sldId id="308" r:id="rId16"/>
    <p:sldId id="309" r:id="rId17"/>
    <p:sldId id="310" r:id="rId18"/>
    <p:sldId id="311" r:id="rId19"/>
    <p:sldId id="313" r:id="rId20"/>
    <p:sldId id="312" r:id="rId21"/>
    <p:sldId id="297" r:id="rId22"/>
    <p:sldId id="314" r:id="rId23"/>
    <p:sldId id="315" r:id="rId24"/>
    <p:sldId id="317" r:id="rId25"/>
    <p:sldId id="316" r:id="rId26"/>
    <p:sldId id="318" r:id="rId27"/>
    <p:sldId id="319" r:id="rId28"/>
    <p:sldId id="268" r:id="rId29"/>
    <p:sldId id="273" r:id="rId30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FF3300"/>
    <a:srgbClr val="FFFF00"/>
    <a:srgbClr val="0000FF"/>
    <a:srgbClr val="EAEAEA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69" autoAdjust="0"/>
    <p:restoredTop sz="83429" autoAdjust="0"/>
  </p:normalViewPr>
  <p:slideViewPr>
    <p:cSldViewPr>
      <p:cViewPr varScale="1">
        <p:scale>
          <a:sx n="64" d="100"/>
          <a:sy n="64" d="100"/>
        </p:scale>
        <p:origin x="-1468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_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Group A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Major bleeding</c:v>
                </c:pt>
                <c:pt idx="1">
                  <c:v>Minor bleeding</c:v>
                </c:pt>
                <c:pt idx="2">
                  <c:v>Cerebral hemorrhage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10.8</c:v>
                </c:pt>
                <c:pt idx="1">
                  <c:v>12.1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Group B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Major bleeding</c:v>
                </c:pt>
                <c:pt idx="1">
                  <c:v>Minor bleeding</c:v>
                </c:pt>
                <c:pt idx="2">
                  <c:v>Cerebral hemorrhage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3.4</c:v>
                </c:pt>
                <c:pt idx="1">
                  <c:v>6.9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055040"/>
        <c:axId val="156056576"/>
      </c:barChart>
      <c:catAx>
        <c:axId val="1560550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56056576"/>
        <c:crosses val="autoZero"/>
        <c:auto val="1"/>
        <c:lblAlgn val="ctr"/>
        <c:lblOffset val="100"/>
        <c:noMultiLvlLbl val="0"/>
      </c:catAx>
      <c:valAx>
        <c:axId val="1560565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5605504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800">
                <a:latin typeface="Arial" pitchFamily="34" charset="0"/>
                <a:cs typeface="Arial" pitchFamily="34" charset="0"/>
              </a:defRPr>
            </a:pPr>
            <a:endParaRPr lang="ko-KR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48789734616507"/>
          <c:y val="0.12505651749726529"/>
          <c:w val="0.89151210265383496"/>
          <c:h val="0.51447143575138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Group A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All-cause death</c:v>
                </c:pt>
                <c:pt idx="1">
                  <c:v>Cardiac death</c:v>
                </c:pt>
                <c:pt idx="2">
                  <c:v>Stent thrombosis</c:v>
                </c:pt>
                <c:pt idx="3">
                  <c:v>Stroke</c:v>
                </c:pt>
                <c:pt idx="4">
                  <c:v>Cardiogenic shock</c:v>
                </c:pt>
                <c:pt idx="5">
                  <c:v>Recurrent ischemia</c:v>
                </c:pt>
                <c:pt idx="6">
                  <c:v>Heart failure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14.9</c:v>
                </c:pt>
                <c:pt idx="1">
                  <c:v>12.1</c:v>
                </c:pt>
                <c:pt idx="2">
                  <c:v>1.3</c:v>
                </c:pt>
                <c:pt idx="3">
                  <c:v>2.2999999999999998</c:v>
                </c:pt>
                <c:pt idx="4">
                  <c:v>38.700000000000003</c:v>
                </c:pt>
                <c:pt idx="5">
                  <c:v>5.4</c:v>
                </c:pt>
                <c:pt idx="6">
                  <c:v>18.3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Group B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All-cause death</c:v>
                </c:pt>
                <c:pt idx="1">
                  <c:v>Cardiac death</c:v>
                </c:pt>
                <c:pt idx="2">
                  <c:v>Stent thrombosis</c:v>
                </c:pt>
                <c:pt idx="3">
                  <c:v>Stroke</c:v>
                </c:pt>
                <c:pt idx="4">
                  <c:v>Cardiogenic shock</c:v>
                </c:pt>
                <c:pt idx="5">
                  <c:v>Recurrent ischemia</c:v>
                </c:pt>
                <c:pt idx="6">
                  <c:v>Heart failure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1.7</c:v>
                </c:pt>
                <c:pt idx="4">
                  <c:v>25.9</c:v>
                </c:pt>
                <c:pt idx="5">
                  <c:v>3.4</c:v>
                </c:pt>
                <c:pt idx="6">
                  <c:v>25.9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6015616"/>
        <c:axId val="156017408"/>
        <c:axId val="0"/>
      </c:bar3DChart>
      <c:catAx>
        <c:axId val="156015616"/>
        <c:scaling>
          <c:orientation val="minMax"/>
        </c:scaling>
        <c:delete val="0"/>
        <c:axPos val="b"/>
        <c:majorTickMark val="none"/>
        <c:minorTickMark val="none"/>
        <c:tickLblPos val="nextTo"/>
        <c:crossAx val="156017408"/>
        <c:crosses val="autoZero"/>
        <c:auto val="1"/>
        <c:lblAlgn val="ctr"/>
        <c:lblOffset val="100"/>
        <c:noMultiLvlLbl val="0"/>
      </c:catAx>
      <c:valAx>
        <c:axId val="156017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156015616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1400">
                <a:latin typeface="Arial" pitchFamily="34" charset="0"/>
                <a:cs typeface="Arial" pitchFamily="34" charset="0"/>
              </a:defRPr>
            </a:pPr>
            <a:endParaRPr lang="ko-KR"/>
          </a:p>
        </c:txPr>
      </c:dTable>
    </c:plotArea>
    <c:legend>
      <c:legendPos val="r"/>
      <c:layout>
        <c:manualLayout>
          <c:xMode val="edge"/>
          <c:yMode val="edge"/>
          <c:x val="0.85971115216588834"/>
          <c:y val="1.2836912282084883E-3"/>
          <c:w val="0.11005609591765791"/>
          <c:h val="0.12683176805652735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Calibri" pitchFamily="34" charset="0"/>
          <a:cs typeface="Calibri" pitchFamily="34" charset="0"/>
        </a:defRPr>
      </a:pPr>
      <a:endParaRPr lang="ko-K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0.2025</cdr:x>
      <cdr:y>0.0852</cdr:y>
    </cdr:from>
    <cdr:to>
      <cdr:x>0.31362</cdr:x>
      <cdr:y>0.15616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6528" y="432271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ko-KR" sz="1600" i="1" dirty="0" smtClean="0">
              <a:latin typeface="Arial" pitchFamily="34" charset="0"/>
              <a:cs typeface="Arial" pitchFamily="34" charset="0"/>
            </a:rPr>
            <a:t>P</a:t>
          </a:r>
          <a:r>
            <a:rPr lang="en-US" altLang="ko-KR" sz="1600" dirty="0" smtClean="0">
              <a:latin typeface="Arial" pitchFamily="34" charset="0"/>
              <a:cs typeface="Arial" pitchFamily="34" charset="0"/>
            </a:rPr>
            <a:t> = 0.054</a:t>
          </a:r>
          <a:endParaRPr lang="ko-KR" altLang="en-US" sz="160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0.43875</cdr:x>
      <cdr:y>0.04262</cdr:y>
    </cdr:from>
    <cdr:to>
      <cdr:x>0.54986</cdr:x>
      <cdr:y>0.11358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610744" y="216247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600" i="1" dirty="0" smtClean="0">
              <a:latin typeface="Arial" pitchFamily="34" charset="0"/>
              <a:cs typeface="Arial" pitchFamily="34" charset="0"/>
            </a:rPr>
            <a:t>P</a:t>
          </a:r>
          <a:r>
            <a:rPr lang="en-US" altLang="ko-KR" sz="1600" dirty="0" smtClean="0">
              <a:latin typeface="Arial" pitchFamily="34" charset="0"/>
              <a:cs typeface="Arial" pitchFamily="34" charset="0"/>
            </a:rPr>
            <a:t> = 0.174</a:t>
          </a:r>
          <a:endParaRPr lang="ko-KR" altLang="en-US" sz="160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0.61661</cdr:x>
      <cdr:y>0.04559</cdr:y>
    </cdr:from>
    <cdr:to>
      <cdr:x>0.72346</cdr:x>
      <cdr:y>0.11232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5505706" y="231308"/>
          <a:ext cx="954107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600" i="1" dirty="0" smtClean="0">
              <a:latin typeface="Arial" pitchFamily="34" charset="0"/>
              <a:cs typeface="Arial" pitchFamily="34" charset="0"/>
            </a:rPr>
            <a:t>P</a:t>
          </a:r>
          <a:r>
            <a:rPr lang="en-US" altLang="ko-KR" sz="1600" dirty="0" smtClean="0">
              <a:latin typeface="Arial" pitchFamily="34" charset="0"/>
              <a:cs typeface="Arial" pitchFamily="34" charset="0"/>
            </a:rPr>
            <a:t>=0.039</a:t>
          </a:r>
          <a:endParaRPr lang="ko-KR" altLang="en-US" sz="160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0.08419</cdr:x>
      <cdr:y>0.08516</cdr:y>
    </cdr:from>
    <cdr:to>
      <cdr:x>0.18659</cdr:x>
      <cdr:y>0.26538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51689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ko-KR" sz="1400" dirty="0" smtClean="0">
              <a:latin typeface="Arial" pitchFamily="34" charset="0"/>
              <a:cs typeface="Arial" pitchFamily="34" charset="0"/>
            </a:rPr>
            <a:t>%</a:t>
          </a:r>
          <a:endParaRPr lang="ko-KR" altLang="en-US" sz="140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ko-KR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ko-KR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ko-KR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E78DA8-DED2-4DB0-9414-567700C7FE3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832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A291E-EF92-44A4-A8B0-10B9FE04C91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CCD92-399C-447C-83E4-23198EDFC4C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1EFC6-E2B9-4EAD-8211-41F9556B296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F5332-84F8-49DA-B332-4205D191BF5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C5D35-11BC-47D2-829B-0CFD63687DB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FBED5-2FBF-4DA2-865E-83CE91A324E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F8C32-6A06-4876-810C-AF63EFAB497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191-323D-4754-90A7-B947BF91AD9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FFC02-01A9-4E99-A3D9-A6140C8320F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DFB2A-1A1E-40F0-91E3-62540187893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054E9-9771-4C7A-AAED-44502E59B2C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C3394F8-2C94-4246-A061-6A10A344FAB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avi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avi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video" Target="../media/media5.avi"/><Relationship Id="rId5" Type="http://schemas.microsoft.com/office/2007/relationships/media" Target="../media/media5.avi"/><Relationship Id="rId10" Type="http://schemas.openxmlformats.org/officeDocument/2006/relationships/image" Target="../media/image8.png"/><Relationship Id="rId4" Type="http://schemas.openxmlformats.org/officeDocument/2006/relationships/video" Target="../media/media4.avi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My Documents\Hemodynamic monitoring\병원주간전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6160"/>
            <a:ext cx="10287001" cy="6876796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332656"/>
            <a:ext cx="8449023" cy="2160240"/>
          </a:xfrm>
        </p:spPr>
        <p:txBody>
          <a:bodyPr/>
          <a:lstStyle/>
          <a:p>
            <a:pPr algn="l" latinLnBrk="0"/>
            <a:r>
              <a:rPr lang="en-US" altLang="ko-KR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Anticoagulation in patients with </a:t>
            </a:r>
            <a:r>
              <a:rPr lang="en-US" altLang="ko-KR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acute </a:t>
            </a:r>
            <a:r>
              <a:rPr lang="en-US" altLang="ko-KR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myocardial infarction who were presenting with atrial fibrillation improved clinical outcomes</a:t>
            </a:r>
            <a:endParaRPr lang="ko-KR" altLang="en-US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573016"/>
            <a:ext cx="8640960" cy="2232248"/>
          </a:xfrm>
        </p:spPr>
        <p:txBody>
          <a:bodyPr/>
          <a:lstStyle/>
          <a:p>
            <a:r>
              <a:rPr lang="en-US" altLang="ko-KR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Seung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-Jae </a:t>
            </a:r>
            <a:r>
              <a:rPr lang="en-US" altLang="ko-KR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Joo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Jae-</a:t>
            </a:r>
            <a:r>
              <a:rPr lang="en-US" altLang="ko-KR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Geun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Lee, </a:t>
            </a:r>
            <a:r>
              <a:rPr lang="en-US" altLang="ko-KR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Hyung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-Yoon Kim, and other KAMIR-NIH investigators</a:t>
            </a:r>
          </a:p>
          <a:p>
            <a:r>
              <a:rPr lang="en-US" altLang="ko-KR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Cardiology Division, </a:t>
            </a:r>
            <a:r>
              <a:rPr lang="en-US" altLang="ko-KR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Jeju</a:t>
            </a:r>
            <a:r>
              <a:rPr lang="en-US" altLang="ko-KR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National University Hospital, </a:t>
            </a:r>
            <a:r>
              <a:rPr lang="en-US" altLang="ko-KR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Jeju</a:t>
            </a:r>
            <a:r>
              <a:rPr lang="en-US" altLang="ko-KR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KOREA</a:t>
            </a:r>
            <a:endParaRPr lang="ko-KR" altLang="en-US" i="1" dirty="0">
              <a:solidFill>
                <a:srgbClr val="FFFF00"/>
              </a:solidFill>
              <a:latin typeface="Arial" pitchFamily="34" charset="0"/>
              <a:ea typeface="비둘기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33" y="1340768"/>
            <a:ext cx="7362775" cy="514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91276" y="24746"/>
            <a:ext cx="8568952" cy="136815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ko-KR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Antithrombotic </a:t>
            </a:r>
            <a:r>
              <a:rPr lang="en-US" altLang="ko-KR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Therapy </a:t>
            </a:r>
            <a:r>
              <a:rPr lang="en-US" altLang="ko-KR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after </a:t>
            </a:r>
            <a:r>
              <a:rPr lang="en-US" altLang="ko-KR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ACS </a:t>
            </a:r>
            <a:r>
              <a:rPr lang="en-US" altLang="ko-KR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altLang="ko-KR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AF Patients Requiring Anticoagulation.</a:t>
            </a:r>
          </a:p>
          <a:p>
            <a:pPr algn="ctr"/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2016 </a:t>
            </a:r>
            <a:r>
              <a:rPr lang="en-US" altLang="ko-KR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ESC Guidelines for the 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Management </a:t>
            </a:r>
            <a:r>
              <a:rPr lang="en-US" altLang="ko-KR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AF</a:t>
            </a:r>
            <a:endParaRPr lang="ko-KR" alt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7846" y="6547790"/>
            <a:ext cx="4510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Kirchhof</a:t>
            </a:r>
            <a:r>
              <a:rPr lang="en-US" altLang="ko-K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 et al</a:t>
            </a:r>
            <a:r>
              <a:rPr lang="en-US" altLang="ko-K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ko-KR" sz="1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US" altLang="ko-K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Heart J. 2016 Aug 27. </a:t>
            </a:r>
            <a:r>
              <a:rPr lang="en-US" altLang="ko-KR" sz="1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pii</a:t>
            </a:r>
            <a:r>
              <a:rPr lang="en-US" altLang="ko-K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ehw210</a:t>
            </a:r>
            <a:endParaRPr lang="ko-KR" alt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395536" y="1196752"/>
            <a:ext cx="8352928" cy="2326028"/>
          </a:xfrm>
          <a:prstGeom prst="rect">
            <a:avLst/>
          </a:prstGeom>
        </p:spPr>
        <p:txBody>
          <a:bodyPr/>
          <a:lstStyle/>
          <a:p>
            <a:pPr algn="ctr" latinLnBrk="0"/>
            <a:r>
              <a:rPr kumimoji="1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Triple Therapy in Patients with AMI during Initial Hospitalization</a:t>
            </a:r>
          </a:p>
          <a:p>
            <a:pPr algn="ctr" latinLnBrk="0"/>
            <a:r>
              <a:rPr lang="en-US" sz="4400" kern="0" dirty="0" smtClean="0">
                <a:solidFill>
                  <a:srgbClr val="EAEAEA"/>
                </a:solidFill>
                <a:latin typeface="Arial" pitchFamily="34" charset="0"/>
                <a:ea typeface="+mj-ea"/>
                <a:cs typeface="Arial" pitchFamily="34" charset="0"/>
              </a:rPr>
              <a:t>Bleeding Complications?</a:t>
            </a:r>
            <a:endParaRPr kumimoji="1" lang="en-US" sz="4400" b="0" i="0" u="none" strike="noStrike" kern="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Picture -5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1" y="1866371"/>
            <a:ext cx="8856984" cy="415491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405475" y="260648"/>
            <a:ext cx="8313172" cy="14600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ko-KR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Results of a Meta-Analysis of Observational Studies Reporting 30-Day Bleeding Rates in Patients Receiving “Triple Therapy”</a:t>
            </a:r>
            <a:endParaRPr lang="ko-KR" alt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5185" y="6547790"/>
            <a:ext cx="4163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Paikin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JS et al</a:t>
            </a:r>
            <a:r>
              <a:rPr lang="en-US" altLang="ko-K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Circulation. 2010;121:2067-2070</a:t>
            </a:r>
            <a:endParaRPr lang="ko-KR" alt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6919" y="5199583"/>
            <a:ext cx="213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2.2 (0.7-3.7%)</a:t>
            </a:r>
            <a:endParaRPr lang="ko-KR" alt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63588" y="1335459"/>
            <a:ext cx="7344816" cy="105280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altLang="ko-KR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13031 </a:t>
            </a:r>
            <a:r>
              <a:rPr lang="en-US" altLang="ko-K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patients</a:t>
            </a:r>
            <a:r>
              <a:rPr lang="en-US" altLang="ko-KR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with AMI enrolled in th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KAMIR-NIH Registry</a:t>
            </a:r>
          </a:p>
          <a:p>
            <a:pPr marL="0" lvl="1" algn="ctr"/>
            <a:r>
              <a:rPr lang="en-US" altLang="ko-K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 Nov 2011 to Oct 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altLang="ko-K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583668" y="2696617"/>
            <a:ext cx="5904656" cy="87109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algn="ctr"/>
            <a:r>
              <a:rPr lang="en-US" altLang="ko-KR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446 patients with AMI who demonstrated </a:t>
            </a:r>
            <a:r>
              <a:rPr lang="en-US" altLang="ko-KR" sz="20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A.Fib</a:t>
            </a:r>
            <a:r>
              <a:rPr lang="en-US" altLang="ko-KR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altLang="ko-KR" sz="2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during the admission on the spot ECG</a:t>
            </a:r>
            <a:endParaRPr lang="ko-KR" alt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79612" y="3783731"/>
            <a:ext cx="6912768" cy="576064"/>
          </a:xfrm>
          <a:prstGeom prst="rect">
            <a:avLst/>
          </a:prstGeom>
          <a:noFill/>
          <a:ln w="19050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EAEAEA"/>
                </a:solidFill>
                <a:latin typeface="Arial" pitchFamily="34" charset="0"/>
                <a:cs typeface="Arial" pitchFamily="34" charset="0"/>
              </a:rPr>
              <a:t>In-hospital anticoagulation treatment</a:t>
            </a:r>
            <a:endParaRPr lang="ko-KR" altLang="en-US" sz="2400" dirty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19572" y="5040492"/>
            <a:ext cx="3456384" cy="1412844"/>
          </a:xfrm>
          <a:prstGeom prst="rect">
            <a:avLst/>
          </a:prstGeom>
          <a:solidFill>
            <a:srgbClr val="FF66FF">
              <a:alpha val="7843"/>
            </a:srgbClr>
          </a:solidFill>
          <a:ln w="38100">
            <a:solidFill>
              <a:srgbClr val="F31BE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marL="0" lvl="1" algn="ctr"/>
            <a:r>
              <a:rPr lang="en-US" altLang="ko-KR" sz="2000" dirty="0" smtClean="0">
                <a:solidFill>
                  <a:srgbClr val="EAEAEA"/>
                </a:solidFill>
                <a:latin typeface="Arial" pitchFamily="34" charset="0"/>
                <a:cs typeface="Arial" pitchFamily="34" charset="0"/>
              </a:rPr>
              <a:t>Group A</a:t>
            </a:r>
          </a:p>
          <a:p>
            <a:pPr marL="0" lvl="1" algn="ctr"/>
            <a:r>
              <a:rPr lang="en-US" altLang="ko-KR" sz="2000" dirty="0" smtClean="0">
                <a:solidFill>
                  <a:srgbClr val="EAEAEA"/>
                </a:solidFill>
                <a:latin typeface="Arial" pitchFamily="34" charset="0"/>
                <a:cs typeface="Arial" pitchFamily="34" charset="0"/>
              </a:rPr>
              <a:t>Dual antiplatelet treatment</a:t>
            </a:r>
          </a:p>
          <a:p>
            <a:pPr marL="0" lvl="1" algn="ctr"/>
            <a:r>
              <a:rPr lang="en-US" altLang="ko-KR" sz="2000" dirty="0" smtClean="0">
                <a:solidFill>
                  <a:srgbClr val="EAEAEA"/>
                </a:solidFill>
                <a:latin typeface="Arial" pitchFamily="34" charset="0"/>
                <a:cs typeface="Arial" pitchFamily="34" charset="0"/>
              </a:rPr>
              <a:t>(n=388)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4860032" y="5040492"/>
            <a:ext cx="3960440" cy="1412844"/>
          </a:xfrm>
          <a:prstGeom prst="rect">
            <a:avLst/>
          </a:prstGeom>
          <a:solidFill>
            <a:srgbClr val="00B0F0">
              <a:alpha val="7059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marL="0" lvl="1" algn="ctr"/>
            <a:r>
              <a:rPr lang="en-US" altLang="ko-KR" sz="2000" dirty="0" smtClean="0">
                <a:solidFill>
                  <a:srgbClr val="EAEAEA"/>
                </a:solidFill>
                <a:latin typeface="Arial" pitchFamily="34" charset="0"/>
                <a:cs typeface="Arial" pitchFamily="34" charset="0"/>
              </a:rPr>
              <a:t>Group B</a:t>
            </a:r>
          </a:p>
          <a:p>
            <a:pPr marL="0" lvl="1" algn="ctr"/>
            <a:r>
              <a:rPr lang="en-US" altLang="ko-KR" sz="2000" dirty="0" smtClean="0">
                <a:solidFill>
                  <a:srgbClr val="EAEAEA"/>
                </a:solidFill>
                <a:latin typeface="Arial" pitchFamily="34" charset="0"/>
                <a:cs typeface="Arial" pitchFamily="34" charset="0"/>
              </a:rPr>
              <a:t>Triple antithrombotic treatment</a:t>
            </a:r>
          </a:p>
          <a:p>
            <a:pPr marL="0" lvl="1" algn="ctr"/>
            <a:r>
              <a:rPr lang="en-US" altLang="ko-KR" sz="2000" dirty="0" smtClean="0">
                <a:solidFill>
                  <a:srgbClr val="EAEAEA"/>
                </a:solidFill>
                <a:latin typeface="Arial" pitchFamily="34" charset="0"/>
                <a:cs typeface="Arial" pitchFamily="34" charset="0"/>
              </a:rPr>
              <a:t>(n=58)</a:t>
            </a:r>
            <a:endParaRPr lang="en-US" altLang="ko-KR" sz="2000" dirty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직선 연결선 6"/>
          <p:cNvCxnSpPr>
            <a:stCxn id="2" idx="2"/>
            <a:endCxn id="3" idx="0"/>
          </p:cNvCxnSpPr>
          <p:nvPr/>
        </p:nvCxnSpPr>
        <p:spPr>
          <a:xfrm>
            <a:off x="4535996" y="2388263"/>
            <a:ext cx="0" cy="3083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4535996" y="3568651"/>
            <a:ext cx="0" cy="3083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4535996" y="4359795"/>
            <a:ext cx="0" cy="3083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 flipV="1">
            <a:off x="2411760" y="4669093"/>
            <a:ext cx="4428492" cy="282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426498" y="4688880"/>
            <a:ext cx="0" cy="3083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829619" y="4679726"/>
            <a:ext cx="0" cy="3083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제목 1"/>
          <p:cNvSpPr txBox="1">
            <a:spLocks/>
          </p:cNvSpPr>
          <p:nvPr/>
        </p:nvSpPr>
        <p:spPr>
          <a:xfrm>
            <a:off x="368559" y="229240"/>
            <a:ext cx="8352928" cy="813860"/>
          </a:xfrm>
          <a:prstGeom prst="rect">
            <a:avLst/>
          </a:prstGeom>
        </p:spPr>
        <p:txBody>
          <a:bodyPr/>
          <a:lstStyle/>
          <a:p>
            <a:pPr algn="ctr" latinLnBrk="0"/>
            <a:r>
              <a:rPr kumimoji="1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KAMIR-NIH Registry</a:t>
            </a:r>
            <a:endParaRPr kumimoji="1" lang="en-US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57200" y="332656"/>
            <a:ext cx="8229600" cy="720080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Baseline Characteristics</a:t>
            </a:r>
            <a:endParaRPr lang="en-US" altLang="ko-K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319561"/>
              </p:ext>
            </p:extLst>
          </p:nvPr>
        </p:nvGraphicFramePr>
        <p:xfrm>
          <a:off x="395536" y="1484788"/>
          <a:ext cx="8280919" cy="4896540"/>
        </p:xfrm>
        <a:graphic>
          <a:graphicData uri="http://schemas.openxmlformats.org/drawingml/2006/table">
            <a:tbl>
              <a:tblPr firstRow="1" firstCol="1">
                <a:tableStyleId>{5FD0F851-EC5A-4D38-B0AD-8093EC10F338}</a:tableStyleId>
              </a:tblPr>
              <a:tblGrid>
                <a:gridCol w="2736305"/>
                <a:gridCol w="1951310"/>
                <a:gridCol w="1960012"/>
                <a:gridCol w="1633292"/>
              </a:tblGrid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Group A (n=388)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Group B (n=58)</a:t>
                      </a:r>
                      <a:endParaRPr lang="ko-KR" sz="1800" kern="10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 - </a:t>
                      </a:r>
                      <a:r>
                        <a:rPr lang="en-US" sz="1800" kern="100" dirty="0" smtClean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value</a:t>
                      </a: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 (%) or mean ± SD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맑은 고딕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Age, mean (SD), </a:t>
                      </a:r>
                      <a:r>
                        <a:rPr lang="en-US" sz="1800" kern="100" dirty="0" err="1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yrs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70.1 ± 12.0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72.1 ± 9.54</a:t>
                      </a:r>
                      <a:endParaRPr lang="ko-KR" sz="1800" kern="10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0.146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Sex, male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258 (65.6)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 (55.9)</a:t>
                      </a:r>
                      <a:endParaRPr lang="ko-KR" sz="1800" kern="10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0.097</a:t>
                      </a:r>
                      <a:endParaRPr lang="ko-KR" sz="1800" kern="10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Hypertension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240 (61.1)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 (59.3)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0.452</a:t>
                      </a:r>
                      <a:endParaRPr lang="ko-KR" sz="1800" kern="10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DM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127 (32.3)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(39.0)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0.192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Dyslipidemia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 (7.4)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(8.5)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0.464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Smoking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191 (48.6)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 (45.7)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0.556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Previous MI</a:t>
                      </a:r>
                      <a:endParaRPr lang="ko-KR" sz="1800" kern="10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 (12.5)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(10.2)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0.401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Family history of CAD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 (5.1)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(5.1)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0.648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Heart failure</a:t>
                      </a:r>
                      <a:endParaRPr lang="ko-KR" sz="1800" kern="10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 (3.6)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(5.1)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0.387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CVA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 (9.2)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(10.2)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0.477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</a:t>
                      </a:r>
                      <a:r>
                        <a:rPr lang="en-US" sz="1800" kern="100" baseline="-250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DS</a:t>
                      </a:r>
                      <a:r>
                        <a:rPr lang="en-US" sz="1800" kern="100" baseline="-250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-VASc Score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0.010</a:t>
                      </a:r>
                      <a:r>
                        <a:rPr lang="en-US" sz="1800" kern="100" baseline="300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lvl="1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≤1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103 (26.5)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(12.1)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6436">
                <a:tc>
                  <a:txBody>
                    <a:bodyPr/>
                    <a:lstStyle/>
                    <a:p>
                      <a:pPr lvl="1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≥</a:t>
                      </a:r>
                      <a:r>
                        <a:rPr lang="en-US" sz="1800" kern="100" dirty="0" smtClean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285 (73.5)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 (87.9)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EAEAE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 dirty="0">
                        <a:solidFill>
                          <a:srgbClr val="EAEAEA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67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57200" y="404664"/>
            <a:ext cx="8229600" cy="720080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Clinical and Lesion Characteristics</a:t>
            </a:r>
            <a:endParaRPr lang="en-US" altLang="ko-KR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344349"/>
              </p:ext>
            </p:extLst>
          </p:nvPr>
        </p:nvGraphicFramePr>
        <p:xfrm>
          <a:off x="539552" y="1444272"/>
          <a:ext cx="8100900" cy="4793040"/>
        </p:xfrm>
        <a:graphic>
          <a:graphicData uri="http://schemas.openxmlformats.org/drawingml/2006/table">
            <a:tbl>
              <a:tblPr firstRow="1" firstCol="1">
                <a:tableStyleId>{5FD0F851-EC5A-4D38-B0AD-8093EC10F338}</a:tableStyleId>
              </a:tblPr>
              <a:tblGrid>
                <a:gridCol w="2844316"/>
                <a:gridCol w="2016224"/>
                <a:gridCol w="2016224"/>
                <a:gridCol w="1224136"/>
              </a:tblGrid>
              <a:tr h="3195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Group A (n=388)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Group B (n=58)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 - </a:t>
                      </a: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value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 (%) or mean ± SD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SBP, mmHg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115.2 ± 37.6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117.1 ± 37.7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0.072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DBP, mmHg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69.5 ± 23.3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69.8 ± 22.5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0.937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Killip</a:t>
                      </a: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class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lvl="1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219 (55.7)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(54.2)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0.469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lvl="1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II-IV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174 (44.3)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 (45.8)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0.469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STEMI, %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 (51.0)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 (50.8)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0.545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Multi - vessel disease, %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 (26.9)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(20.0)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0.370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PCI rate, %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329 (83.7)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 (72.9)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0.065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Culprit artery, %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lvl="1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LM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(3.3)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(1.7)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0.434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lvl="1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LAD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146 (37.2)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 (42.4)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0.441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lvl="1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LCX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52 (13.2)</a:t>
                      </a:r>
                      <a:endParaRPr lang="ko-KR" sz="18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(10.2)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0.512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9536">
                <a:tc>
                  <a:txBody>
                    <a:bodyPr/>
                    <a:lstStyle/>
                    <a:p>
                      <a:pPr lvl="1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RCA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122 (31.0)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(22.0)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0.159</a:t>
                      </a:r>
                      <a:endParaRPr lang="ko-KR" sz="18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7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57200" y="764704"/>
            <a:ext cx="8229600" cy="864096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Use of Dual Antiplatelet Agents</a:t>
            </a:r>
            <a:endParaRPr lang="ko-KR" alt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887487"/>
              </p:ext>
            </p:extLst>
          </p:nvPr>
        </p:nvGraphicFramePr>
        <p:xfrm>
          <a:off x="469743" y="1988840"/>
          <a:ext cx="8350729" cy="3840480"/>
        </p:xfrm>
        <a:graphic>
          <a:graphicData uri="http://schemas.openxmlformats.org/drawingml/2006/table">
            <a:tbl>
              <a:tblPr firstRow="1" firstCol="1">
                <a:tableStyleId>{5FD0F851-EC5A-4D38-B0AD-8093EC10F338}</a:tableStyleId>
              </a:tblPr>
              <a:tblGrid>
                <a:gridCol w="2121454"/>
                <a:gridCol w="2265190"/>
                <a:gridCol w="1982042"/>
                <a:gridCol w="1982043"/>
              </a:tblGrid>
              <a:tr h="36747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Group A </a:t>
                      </a:r>
                      <a:endParaRPr lang="en-US" sz="2400" kern="1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n=388)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Group B </a:t>
                      </a:r>
                      <a:endParaRPr lang="en-US" sz="2400" kern="1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n=58)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 - </a:t>
                      </a:r>
                      <a:r>
                        <a:rPr lang="en-US" sz="2400" kern="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value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747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 (%) or mean ± SD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맑은 고딕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7477">
                <a:tc>
                  <a:txBody>
                    <a:bodyPr/>
                    <a:lstStyle/>
                    <a:p>
                      <a:pPr indent="190500"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Clopidogrel</a:t>
                      </a:r>
                      <a:endParaRPr lang="ko-KR" sz="24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292 (75.3)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(86.2)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0.042</a:t>
                      </a:r>
                      <a:r>
                        <a:rPr lang="en-US" sz="2400" kern="100" baseline="300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ko-KR" sz="24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7477">
                <a:tc>
                  <a:txBody>
                    <a:bodyPr/>
                    <a:lstStyle/>
                    <a:p>
                      <a:pPr indent="190500"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Cilosazol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45 (11.6)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9 (15.5)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0.254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7477">
                <a:tc>
                  <a:txBody>
                    <a:bodyPr/>
                    <a:lstStyle/>
                    <a:p>
                      <a:pPr indent="190500"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Prasugrel</a:t>
                      </a:r>
                      <a:endParaRPr lang="ko-KR" sz="24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52 (13.4)</a:t>
                      </a:r>
                      <a:endParaRPr lang="ko-KR" sz="24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0 (0.0)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&lt;0.001</a:t>
                      </a:r>
                      <a:r>
                        <a:rPr lang="en-US" sz="2400" kern="100" baseline="300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ko-KR" sz="24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7477">
                <a:tc>
                  <a:txBody>
                    <a:bodyPr/>
                    <a:lstStyle/>
                    <a:p>
                      <a:pPr indent="190500"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Ticagrelor</a:t>
                      </a:r>
                      <a:endParaRPr lang="ko-KR" sz="24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93 (24.0)</a:t>
                      </a:r>
                      <a:endParaRPr lang="ko-KR" sz="2400" kern="1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13 (22.4)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0.471</a:t>
                      </a:r>
                      <a:endParaRPr lang="ko-KR" sz="2400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14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57200" y="404664"/>
            <a:ext cx="8229600" cy="720080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4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In-hospital Bleeding Complications</a:t>
            </a:r>
            <a:endParaRPr lang="ko-KR" altLang="en-US" sz="4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457200" y="1412776"/>
            <a:ext cx="8229600" cy="5073650"/>
            <a:chOff x="457200" y="1412776"/>
            <a:chExt cx="8229600" cy="5073650"/>
          </a:xfrm>
        </p:grpSpPr>
        <p:graphicFrame>
          <p:nvGraphicFramePr>
            <p:cNvPr id="3" name="내용 개체 틀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87026190"/>
                </p:ext>
              </p:extLst>
            </p:nvPr>
          </p:nvGraphicFramePr>
          <p:xfrm>
            <a:off x="457200" y="1412776"/>
            <a:ext cx="8229600" cy="5073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1"/>
            <p:cNvSpPr txBox="1"/>
            <p:nvPr/>
          </p:nvSpPr>
          <p:spPr>
            <a:xfrm>
              <a:off x="874440" y="3472306"/>
              <a:ext cx="457200" cy="36004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%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7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57200" y="548680"/>
            <a:ext cx="8229600" cy="720080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4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In-hospital Clinical Outcomes</a:t>
            </a:r>
            <a:endParaRPr lang="ko-KR" altLang="en-US" sz="4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07504" y="1595710"/>
            <a:ext cx="8928992" cy="5073650"/>
            <a:chOff x="107504" y="1595710"/>
            <a:chExt cx="8928992" cy="5073650"/>
          </a:xfrm>
        </p:grpSpPr>
        <p:graphicFrame>
          <p:nvGraphicFramePr>
            <p:cNvPr id="3" name="내용 개체 틀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65787665"/>
                </p:ext>
              </p:extLst>
            </p:nvPr>
          </p:nvGraphicFramePr>
          <p:xfrm>
            <a:off x="107504" y="1595710"/>
            <a:ext cx="8928992" cy="5073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1510228" y="2976329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i="1" dirty="0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&lt;0.001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17598" y="3126213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i="1" dirty="0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=0.001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포인트가 5개인 별 5"/>
            <p:cNvSpPr/>
            <p:nvPr/>
          </p:nvSpPr>
          <p:spPr>
            <a:xfrm>
              <a:off x="1839458" y="3314883"/>
              <a:ext cx="142535" cy="144016"/>
            </a:xfrm>
            <a:prstGeom prst="star5">
              <a:avLst/>
            </a:prstGeom>
            <a:noFill/>
            <a:ln>
              <a:solidFill>
                <a:srgbClr val="F31B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포인트가 5개인 별 6"/>
            <p:cNvSpPr/>
            <p:nvPr/>
          </p:nvSpPr>
          <p:spPr>
            <a:xfrm>
              <a:off x="2876898" y="3458899"/>
              <a:ext cx="142535" cy="144016"/>
            </a:xfrm>
            <a:prstGeom prst="star5">
              <a:avLst/>
            </a:prstGeom>
            <a:noFill/>
            <a:ln>
              <a:solidFill>
                <a:srgbClr val="F31B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포인트가 5개인 별 7"/>
            <p:cNvSpPr/>
            <p:nvPr/>
          </p:nvSpPr>
          <p:spPr>
            <a:xfrm>
              <a:off x="5972501" y="2153480"/>
              <a:ext cx="142535" cy="144016"/>
            </a:xfrm>
            <a:prstGeom prst="star5">
              <a:avLst/>
            </a:prstGeom>
            <a:noFill/>
            <a:ln>
              <a:solidFill>
                <a:srgbClr val="F31B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44755" y="3911075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i="1" dirty="0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=0.497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06572" y="3741798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i="1" dirty="0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=0.619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94804" y="3572521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i="1" dirty="0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=0.404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99953" y="2531814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i="1" dirty="0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=0.120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7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 txBox="1">
            <a:spLocks/>
          </p:cNvSpPr>
          <p:nvPr/>
        </p:nvSpPr>
        <p:spPr>
          <a:xfrm>
            <a:off x="887218" y="1988840"/>
            <a:ext cx="7314999" cy="3528392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FF3300"/>
              </a:buClr>
              <a:buSzPct val="120000"/>
            </a:pP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Triple </a:t>
            </a:r>
            <a:r>
              <a:rPr lang="en-US" altLang="ko-KR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antithrombotic treatment during hospitalization for patients with AMI and AF </a:t>
            </a: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higher </a:t>
            </a: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</a:t>
            </a:r>
            <a:r>
              <a:rPr lang="en-US" altLang="ko-KR" sz="36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en-US" altLang="ko-KR" sz="36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-VASc </a:t>
            </a:r>
            <a:r>
              <a:rPr lang="en-US" altLang="ko-KR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score </a:t>
            </a: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was not </a:t>
            </a: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increasing bleeding </a:t>
            </a: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complications</a:t>
            </a: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rather it </a:t>
            </a:r>
            <a:r>
              <a:rPr lang="en-US" altLang="ko-KR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would be </a:t>
            </a: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beneficial. </a:t>
            </a:r>
            <a:endParaRPr lang="en-US" altLang="ko-KR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3300"/>
              </a:buClr>
              <a:buSzPct val="120000"/>
            </a:pPr>
            <a:endParaRPr lang="en-US" altLang="ko-KR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395536" y="476672"/>
            <a:ext cx="8352928" cy="813860"/>
          </a:xfrm>
          <a:prstGeom prst="rect">
            <a:avLst/>
          </a:prstGeom>
        </p:spPr>
        <p:txBody>
          <a:bodyPr/>
          <a:lstStyle/>
          <a:p>
            <a:pPr algn="ctr" latinLnBrk="0"/>
            <a:r>
              <a:rPr kumimoji="1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Conclusion</a:t>
            </a:r>
            <a:endParaRPr kumimoji="1" lang="en-US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59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198579"/>
            <a:ext cx="7772400" cy="659160"/>
          </a:xfrm>
        </p:spPr>
        <p:txBody>
          <a:bodyPr/>
          <a:lstStyle/>
          <a:p>
            <a:r>
              <a:rPr lang="en-US" altLang="ko-KR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Case; 86 year-old Male</a:t>
            </a:r>
            <a:endParaRPr lang="ko-KR" alt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07706" y="1052736"/>
            <a:ext cx="7488832" cy="561662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99FF33"/>
                </a:solidFill>
                <a:latin typeface="Arial" pitchFamily="34" charset="0"/>
                <a:cs typeface="Arial" pitchFamily="34" charset="0"/>
              </a:rPr>
              <a:t>Brief History</a:t>
            </a:r>
          </a:p>
          <a:p>
            <a:pPr>
              <a:buClr>
                <a:srgbClr val="FFFF00"/>
              </a:buClr>
              <a:buSzPct val="120000"/>
            </a:pP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2004. 5. 6 STEMI, inferior wall </a:t>
            </a:r>
          </a:p>
          <a:p>
            <a:pPr marL="536575" indent="-357188">
              <a:buClr>
                <a:srgbClr val="FFFF00"/>
              </a:buClr>
              <a:buSzPct val="120000"/>
              <a:buFont typeface="Wingdings" pitchFamily="2" charset="2"/>
              <a:buChar char="§"/>
            </a:pP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CAG; </a:t>
            </a:r>
            <a:r>
              <a:rPr lang="en-US" altLang="ko-K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prox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RCA 100% with thrombus </a:t>
            </a:r>
          </a:p>
          <a:p>
            <a:pPr marL="536575" indent="-357188">
              <a:buClr>
                <a:srgbClr val="FFFF00"/>
              </a:buClr>
              <a:buSzPct val="120000"/>
              <a:buFont typeface="Wingdings" pitchFamily="2" charset="2"/>
              <a:buChar char="§"/>
            </a:pP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Primary PCI with VISION 3.5 x 23 mm</a:t>
            </a:r>
          </a:p>
          <a:p>
            <a:pPr>
              <a:buClr>
                <a:srgbClr val="FFFF00"/>
              </a:buClr>
              <a:buSzPct val="120000"/>
            </a:pP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Dual anti-platelet therapy for 1 year, then aspirin 100 mg </a:t>
            </a:r>
            <a:r>
              <a:rPr lang="en-US" altLang="ko-K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qd</a:t>
            </a:r>
            <a:endParaRPr lang="en-US" altLang="ko-KR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FF00"/>
              </a:buClr>
              <a:buSzPct val="120000"/>
            </a:pP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2015. 12. 23 Acute stroke, Lt MCA territory</a:t>
            </a:r>
          </a:p>
          <a:p>
            <a:pPr marL="536575" indent="-357188">
              <a:buClr>
                <a:srgbClr val="FFFF00"/>
              </a:buClr>
              <a:buSzPct val="120000"/>
              <a:buFont typeface="Wingdings" pitchFamily="2" charset="2"/>
              <a:buChar char="§"/>
            </a:pP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ECG; atrial fibrillation</a:t>
            </a:r>
          </a:p>
          <a:p>
            <a:pPr marL="536575" indent="-357188">
              <a:buClr>
                <a:srgbClr val="FFFF00"/>
              </a:buClr>
              <a:buSzPct val="120000"/>
              <a:buFont typeface="Wingdings" pitchFamily="2" charset="2"/>
              <a:buChar char="§"/>
            </a:pP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anticoagulation with </a:t>
            </a:r>
            <a:r>
              <a:rPr lang="en-US" altLang="ko-K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rivaroxaban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 mg </a:t>
            </a:r>
            <a:r>
              <a:rPr lang="en-US" altLang="ko-K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qd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without aspirin</a:t>
            </a:r>
          </a:p>
          <a:p>
            <a:pPr>
              <a:buClr>
                <a:srgbClr val="FFFF00"/>
              </a:buClr>
              <a:buSzPct val="120000"/>
            </a:pP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2016. 11. 27 chest pain, 1 hour PTA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84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395536" y="1196752"/>
            <a:ext cx="8352928" cy="2326028"/>
          </a:xfrm>
          <a:prstGeom prst="rect">
            <a:avLst/>
          </a:prstGeom>
        </p:spPr>
        <p:txBody>
          <a:bodyPr/>
          <a:lstStyle/>
          <a:p>
            <a:pPr algn="ctr" latinLnBrk="0"/>
            <a:r>
              <a:rPr kumimoji="1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Triple Therapy in Patients with AMI after Initial Hospitalization</a:t>
            </a:r>
          </a:p>
          <a:p>
            <a:pPr algn="ctr" latinLnBrk="0"/>
            <a:r>
              <a:rPr lang="en-US" sz="4400" kern="0" dirty="0" smtClean="0">
                <a:solidFill>
                  <a:srgbClr val="EAEAEA"/>
                </a:solidFill>
                <a:latin typeface="Arial" pitchFamily="34" charset="0"/>
                <a:ea typeface="+mj-ea"/>
                <a:cs typeface="Arial" pitchFamily="34" charset="0"/>
              </a:rPr>
              <a:t>Long-term </a:t>
            </a:r>
            <a:r>
              <a:rPr lang="en-US" sz="4400" kern="0" dirty="0" err="1" smtClean="0">
                <a:solidFill>
                  <a:srgbClr val="EAEAEA"/>
                </a:solidFill>
                <a:latin typeface="Arial" pitchFamily="34" charset="0"/>
                <a:ea typeface="+mj-ea"/>
                <a:cs typeface="Arial" pitchFamily="34" charset="0"/>
              </a:rPr>
              <a:t>Clincal</a:t>
            </a:r>
            <a:r>
              <a:rPr lang="en-US" sz="4400" kern="0" dirty="0" smtClean="0">
                <a:solidFill>
                  <a:srgbClr val="EAEAEA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kern="0" dirty="0" smtClean="0">
                <a:solidFill>
                  <a:srgbClr val="EAEAEA"/>
                </a:solidFill>
                <a:latin typeface="Arial" pitchFamily="34" charset="0"/>
                <a:ea typeface="+mj-ea"/>
                <a:cs typeface="Arial" pitchFamily="34" charset="0"/>
              </a:rPr>
              <a:t>Outcomes?</a:t>
            </a:r>
            <a:endParaRPr kumimoji="1" lang="en-US" sz="4400" b="0" i="0" u="none" strike="noStrike" kern="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395536" y="670924"/>
            <a:ext cx="8352928" cy="813860"/>
          </a:xfrm>
          <a:prstGeom prst="rect">
            <a:avLst/>
          </a:prstGeom>
        </p:spPr>
        <p:txBody>
          <a:bodyPr/>
          <a:lstStyle/>
          <a:p>
            <a:pPr algn="ctr" latinLnBrk="0"/>
            <a:r>
              <a:rPr kumimoji="1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Methods</a:t>
            </a:r>
            <a:endParaRPr kumimoji="1" lang="en-US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내용 개체 틀 2"/>
          <p:cNvSpPr txBox="1">
            <a:spLocks/>
          </p:cNvSpPr>
          <p:nvPr/>
        </p:nvSpPr>
        <p:spPr>
          <a:xfrm>
            <a:off x="151390" y="1916832"/>
            <a:ext cx="8820472" cy="3528392"/>
          </a:xfrm>
          <a:prstGeom prst="rect">
            <a:avLst/>
          </a:prstGeom>
        </p:spPr>
        <p:txBody>
          <a:bodyPr/>
          <a:lstStyle/>
          <a:p>
            <a:pPr marL="371475" indent="-371475" latinLnBrk="0">
              <a:spcBef>
                <a:spcPts val="600"/>
              </a:spcBef>
              <a:buClr>
                <a:srgbClr val="FF0000"/>
              </a:buClr>
              <a:buSzPct val="125000"/>
              <a:buFont typeface="Arial" pitchFamily="34" charset="0"/>
              <a:buChar char="•"/>
            </a:pPr>
            <a:r>
              <a:rPr lang="en-US" altLang="ko-KR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KAMIR-NIH Registry; 13,031 patients with AMI in Korea</a:t>
            </a:r>
          </a:p>
          <a:p>
            <a:pPr marL="371475" indent="-371475" latinLnBrk="0">
              <a:spcBef>
                <a:spcPts val="600"/>
              </a:spcBef>
              <a:buClr>
                <a:srgbClr val="FF0000"/>
              </a:buClr>
              <a:buSzPct val="125000"/>
              <a:buFont typeface="Arial" pitchFamily="34" charset="0"/>
              <a:buChar char="•"/>
            </a:pP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434 patients </a:t>
            </a: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 AF </a:t>
            </a:r>
            <a:r>
              <a:rPr lang="en-US" altLang="ko-KR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 the initial ECG </a:t>
            </a: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who </a:t>
            </a:r>
            <a:r>
              <a:rPr lang="en-US" altLang="ko-KR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survived the initial attack</a:t>
            </a:r>
          </a:p>
          <a:p>
            <a:pPr marL="989013" indent="-446088" latinLnBrk="0">
              <a:spcBef>
                <a:spcPts val="6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</a:pPr>
            <a:r>
              <a:rPr lang="en-US" altLang="ko-KR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89 patients with OAC </a:t>
            </a: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(Group 1)</a:t>
            </a:r>
            <a:endParaRPr lang="en-US" altLang="ko-KR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989013" indent="-446088" latinLnBrk="0">
              <a:spcBef>
                <a:spcPts val="6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</a:pPr>
            <a:r>
              <a:rPr lang="en-US" altLang="ko-KR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345 patients without </a:t>
            </a: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OAC (Group 2)</a:t>
            </a:r>
            <a:endParaRPr lang="ko-KR" altLang="ko-KR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55170" y="287438"/>
            <a:ext cx="8219256" cy="693290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Baseline Characteristics of Patients (I)</a:t>
            </a:r>
            <a:endParaRPr lang="ko-KR" alt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3083170"/>
              </p:ext>
            </p:extLst>
          </p:nvPr>
        </p:nvGraphicFramePr>
        <p:xfrm>
          <a:off x="325355" y="1052736"/>
          <a:ext cx="8495117" cy="543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1462"/>
                <a:gridCol w="2367824"/>
                <a:gridCol w="2036487"/>
                <a:gridCol w="1029344"/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Group 1 </a:t>
                      </a:r>
                      <a:endParaRPr lang="en-US" sz="2000" b="1" kern="1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 = 89)</a:t>
                      </a:r>
                      <a:endParaRPr lang="ko-KR" sz="20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Group 2 </a:t>
                      </a:r>
                      <a:endParaRPr lang="en-US" sz="2000" b="1" kern="1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 = 345)</a:t>
                      </a:r>
                      <a:endParaRPr lang="ko-KR" sz="20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 value</a:t>
                      </a:r>
                      <a:endParaRPr lang="ko-KR" sz="20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Age (years)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71.2 </a:t>
                      </a:r>
                      <a:r>
                        <a:rPr lang="ko-KR" sz="2000" kern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±</a:t>
                      </a:r>
                      <a:r>
                        <a:rPr lang="ko-KR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9.9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67.9 </a:t>
                      </a:r>
                      <a:r>
                        <a:rPr lang="ko-KR" sz="2000" kern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±</a:t>
                      </a: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12.4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0.010</a:t>
                      </a:r>
                      <a:endParaRPr lang="ko-KR" sz="20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Male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46 (51.7%)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248 (71.9%)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0.001</a:t>
                      </a:r>
                      <a:endParaRPr lang="ko-KR" sz="20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Smoker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12 (13.5%)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122 (35.4%)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&lt;0.001</a:t>
                      </a:r>
                      <a:endParaRPr lang="ko-KR" sz="20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Hypertension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60 (67.4%)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206 (59.7%)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0.183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Diabetes mellitus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36 (40.4%)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96 (27.8%)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0.021</a:t>
                      </a:r>
                      <a:endParaRPr lang="ko-KR" sz="20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Dyslipidemia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12 (13.5%)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28 (8.1%)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0.119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Myocardial infarction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 (11.2%)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32 (9.3%)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0.577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Angina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16 (18.0%)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46 (13.3%)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0.264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Congestive heart failure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 (11.2%)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17 (4.9%)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0.028</a:t>
                      </a:r>
                      <a:endParaRPr lang="ko-KR" sz="20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Hemorrhagic stroke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 (0%)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 (1.2%)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0.307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Ischemic stroke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19 (21.3%)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 (5.8%)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&lt;0.001</a:t>
                      </a:r>
                      <a:endParaRPr lang="ko-KR" sz="20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Transient ischemic attack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 (1.1%)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 (0.9%)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0.823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 ischemic stroke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 (22.5%)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23 (6.7%)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&lt;0.001</a:t>
                      </a:r>
                      <a:endParaRPr lang="ko-KR" sz="20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4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93707"/>
              </p:ext>
            </p:extLst>
          </p:nvPr>
        </p:nvGraphicFramePr>
        <p:xfrm>
          <a:off x="214283" y="1509600"/>
          <a:ext cx="8750205" cy="4008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1613"/>
                <a:gridCol w="2052228"/>
                <a:gridCol w="2052228"/>
                <a:gridCol w="1224136"/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2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Group 1 </a:t>
                      </a:r>
                      <a:endParaRPr lang="en-US" sz="2200" b="1" kern="1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2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 = 89)</a:t>
                      </a:r>
                      <a:endParaRPr lang="ko-KR" sz="22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Group 2 </a:t>
                      </a:r>
                      <a:endParaRPr lang="en-US" sz="2200" b="1" kern="1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2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 = 345)</a:t>
                      </a:r>
                      <a:endParaRPr lang="ko-KR" sz="22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 value</a:t>
                      </a:r>
                      <a:endParaRPr lang="ko-KR" sz="22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CHA</a:t>
                      </a:r>
                      <a:r>
                        <a:rPr lang="en-US" sz="2200" kern="100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</a:t>
                      </a:r>
                      <a:r>
                        <a:rPr lang="en-US" sz="22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DS</a:t>
                      </a:r>
                      <a:r>
                        <a:rPr lang="en-US" sz="2200" kern="100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</a:t>
                      </a:r>
                      <a:r>
                        <a:rPr lang="en-US" sz="22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-VASc score</a:t>
                      </a:r>
                      <a:endParaRPr lang="ko-KR" altLang="en-US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4.7 </a:t>
                      </a:r>
                      <a:r>
                        <a:rPr lang="ko-KR" sz="2200" kern="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± 1.7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3.7 </a:t>
                      </a:r>
                      <a:r>
                        <a:rPr lang="ko-KR" sz="2200" ker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± 1.8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&lt;0.001</a:t>
                      </a:r>
                      <a:endParaRPr lang="ko-KR" sz="22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CHA</a:t>
                      </a:r>
                      <a:r>
                        <a:rPr lang="en-US" sz="2200" kern="100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</a:t>
                      </a:r>
                      <a:r>
                        <a:rPr lang="en-US" sz="22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DS</a:t>
                      </a:r>
                      <a:r>
                        <a:rPr lang="en-US" sz="2200" kern="100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</a:t>
                      </a:r>
                      <a:r>
                        <a:rPr lang="en-US" sz="22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-VASc score</a:t>
                      </a:r>
                      <a:r>
                        <a:rPr lang="ko-KR" altLang="en-US" sz="2200" kern="1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ko-KR" sz="2200" kern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≥</a:t>
                      </a:r>
                      <a:r>
                        <a:rPr lang="en-US" altLang="ko-KR" sz="2200" kern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2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85 (95.5%)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301 (87.2%)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0.027</a:t>
                      </a:r>
                      <a:endParaRPr lang="ko-KR" sz="22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HAS-BLED score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2.7 </a:t>
                      </a:r>
                      <a:r>
                        <a:rPr lang="ko-KR" sz="2200" kern="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± 0.9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2.4 </a:t>
                      </a:r>
                      <a:r>
                        <a:rPr lang="ko-KR" sz="2200" ker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± 0.9 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0.001</a:t>
                      </a:r>
                      <a:endParaRPr lang="ko-KR" sz="22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HAS-BLED score </a:t>
                      </a:r>
                      <a:r>
                        <a:rPr lang="ko-KR" sz="2200" kern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≥</a:t>
                      </a:r>
                      <a:r>
                        <a:rPr lang="en-US" altLang="ko-KR" sz="2200" kern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2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55 (61.8%)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166 (48.1%)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0.024</a:t>
                      </a:r>
                      <a:endParaRPr lang="ko-KR" sz="22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Family history of CAD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 (4.5%)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19 (5.5%)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0.703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Killip</a:t>
                      </a: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class </a:t>
                      </a:r>
                      <a:r>
                        <a:rPr lang="ko-KR" sz="2200" kern="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≥ </a:t>
                      </a: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II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36 (40.4%)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105 (30.4%)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0.072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ST elevation MI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35 (39.3%)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169 (49.0%)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0.122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PCI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63 (70.8%)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292 (84.6%)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0.005</a:t>
                      </a:r>
                      <a:endParaRPr lang="ko-KR" sz="22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IV </a:t>
                      </a:r>
                      <a:r>
                        <a:rPr lang="en-US" sz="2200" kern="10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Thrombolysis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 (1.1%)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 (0.9%)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1.0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214282" y="5601434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CAD; coronary artery disease, MI; myocardial infarction, PCI;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percutaneous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coronary intervention, IV; intravenous</a:t>
            </a:r>
            <a:endParaRPr lang="ko-KR" alt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455170" y="503462"/>
            <a:ext cx="8219256" cy="693290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Baseline Characteristics of Patients (II)</a:t>
            </a:r>
            <a:endParaRPr lang="ko-KR" alt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67544" y="431454"/>
            <a:ext cx="8219256" cy="693290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In-hospital Complications</a:t>
            </a:r>
            <a:endParaRPr lang="ko-KR" alt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071695"/>
              </p:ext>
            </p:extLst>
          </p:nvPr>
        </p:nvGraphicFramePr>
        <p:xfrm>
          <a:off x="325355" y="1661194"/>
          <a:ext cx="8495117" cy="42160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7598"/>
                <a:gridCol w="1980220"/>
                <a:gridCol w="1980220"/>
                <a:gridCol w="1257079"/>
              </a:tblGrid>
              <a:tr h="702678">
                <a:tc>
                  <a:txBody>
                    <a:bodyPr/>
                    <a:lstStyle/>
                    <a:p>
                      <a:pPr latinLnBrk="1"/>
                      <a:endParaRPr lang="ko-KR" altLang="en-US" sz="2200" b="1" baseline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Group 1 </a:t>
                      </a:r>
                      <a:endParaRPr lang="en-US" sz="2200" b="1" kern="100" baseline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200" b="1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 = 89)</a:t>
                      </a:r>
                      <a:endParaRPr lang="ko-KR" sz="2200" b="1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Group 2 </a:t>
                      </a:r>
                      <a:endParaRPr lang="en-US" sz="2200" b="1" kern="100" baseline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200" b="1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 = 345)</a:t>
                      </a:r>
                      <a:endParaRPr lang="ko-KR" sz="2200" b="1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 value</a:t>
                      </a:r>
                      <a:endParaRPr lang="ko-KR" sz="2200" b="1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13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Cardiogenic</a:t>
                      </a: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shock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 (13.5%)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39 (11.3%)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0.581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13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New-onset HF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 (10.1%)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19 (5.5%)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0.143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13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Recur ischemia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 (2.2%)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 (1.4%)</a:t>
                      </a:r>
                      <a:endParaRPr lang="ko-KR" sz="2200" kern="100" baseline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0.636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13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Re-myocardial infarction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 (0%)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 (1.2%)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0.586</a:t>
                      </a:r>
                      <a:endParaRPr lang="ko-KR" sz="2200" kern="100" baseline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13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Stent thrombosis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 (0%)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 (1.2%)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0.586</a:t>
                      </a:r>
                      <a:endParaRPr lang="ko-KR" sz="2200" kern="100" baseline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13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Ischemic stroke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 (2.2%)</a:t>
                      </a:r>
                      <a:endParaRPr lang="ko-KR" sz="2200" kern="100" baseline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 (0.9%)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0.273</a:t>
                      </a:r>
                      <a:endParaRPr lang="ko-KR" sz="2200" kern="100" baseline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13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Hemorrhagic stroke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</a:t>
                      </a:r>
                      <a:endParaRPr lang="ko-KR" sz="2200" kern="100" baseline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en-US" sz="2200" kern="100" baseline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13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Decrease of </a:t>
                      </a:r>
                      <a:r>
                        <a:rPr lang="en-US" sz="2200" kern="1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Hb</a:t>
                      </a: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</a:t>
                      </a:r>
                      <a:r>
                        <a:rPr lang="en-US" sz="2200" kern="1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&gt; 5 </a:t>
                      </a: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g/</a:t>
                      </a:r>
                      <a:r>
                        <a:rPr lang="en-US" sz="2200" kern="1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dL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 (1.1%)</a:t>
                      </a:r>
                      <a:endParaRPr lang="ko-KR" sz="2200" kern="100" baseline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 (0.6%)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0.499</a:t>
                      </a:r>
                      <a:endParaRPr lang="ko-KR" sz="2200" kern="100" baseline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13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Decrease </a:t>
                      </a: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of </a:t>
                      </a:r>
                      <a:r>
                        <a:rPr lang="en-US" sz="2200" kern="10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Hct</a:t>
                      </a: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</a:t>
                      </a:r>
                      <a:r>
                        <a:rPr lang="en-US" sz="2200" kern="1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&gt; 15</a:t>
                      </a: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%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 (2.2%)</a:t>
                      </a:r>
                      <a:endParaRPr lang="ko-KR" sz="2200" kern="100" baseline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 (1.4%)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0.636</a:t>
                      </a:r>
                      <a:endParaRPr lang="ko-KR" sz="2200" kern="100" baseline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1340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Minor bleeding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 (2.2%)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16 (4.6%)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kern="1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0.549</a:t>
                      </a:r>
                      <a:endParaRPr lang="ko-KR" sz="2200" kern="100" baseline="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214282" y="6162280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Hb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hemoglobin,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Hct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hematocrit, HF; heart failure</a:t>
            </a:r>
            <a:endParaRPr lang="ko-KR" alt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3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67544" y="143422"/>
            <a:ext cx="8219256" cy="765298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Discharge Medications</a:t>
            </a:r>
            <a:endParaRPr lang="ko-KR" alt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123670"/>
              </p:ext>
            </p:extLst>
          </p:nvPr>
        </p:nvGraphicFramePr>
        <p:xfrm>
          <a:off x="325355" y="976681"/>
          <a:ext cx="8495117" cy="54046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49606"/>
                <a:gridCol w="1944216"/>
                <a:gridCol w="1944216"/>
                <a:gridCol w="1257079"/>
              </a:tblGrid>
              <a:tr h="635909">
                <a:tc>
                  <a:txBody>
                    <a:bodyPr/>
                    <a:lstStyle/>
                    <a:p>
                      <a:pPr latinLnBrk="1"/>
                      <a:endParaRPr lang="ko-KR" altLang="en-US" sz="2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Group 1 </a:t>
                      </a:r>
                      <a:endParaRPr lang="en-US" sz="2200" b="1" kern="1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2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 = 89)</a:t>
                      </a:r>
                      <a:endParaRPr lang="ko-KR" sz="22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Group 2 </a:t>
                      </a:r>
                      <a:endParaRPr lang="en-US" sz="2200" b="1" kern="1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2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 = 345)</a:t>
                      </a:r>
                      <a:endParaRPr lang="ko-KR" sz="22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 value</a:t>
                      </a:r>
                      <a:endParaRPr lang="ko-KR" sz="22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Aspirin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86 (96.6%)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344 (99.7%)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0.029</a:t>
                      </a:r>
                      <a:endParaRPr lang="ko-KR" sz="22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Clopidogrel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76 (85.4%)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298 (86.4%)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0.863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Prasugrel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 (4.5%)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36 (10.4%)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0.100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Ticagrelor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8 (9.0%)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38 (11.0%)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0.580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P2Y12 inhibitor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84 (94.4%)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338 (98.0%)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0.077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ASA + P2Y12 inhibitor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84 (94.4%)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338 (98.0%)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0.077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Cilostazol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 (10.1%)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50 (14.5%)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0.385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Abciximab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13 (14.6%)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62 (18.0%)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0.531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Calcium channel blockers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 (13.5%)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34 (9.9%)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0.335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Beta-blockers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65 (73.0%)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274 (79.4%)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0.198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ACE inhibitors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25 (28.1%)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148 (42.9%)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0.011</a:t>
                      </a:r>
                      <a:endParaRPr lang="ko-KR" sz="22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5447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ARB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43 (48.3%)</a:t>
                      </a:r>
                      <a:endParaRPr lang="ko-KR" sz="22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124 (35.9%)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0.038</a:t>
                      </a:r>
                      <a:endParaRPr lang="ko-KR" sz="22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B>
                      <a:noFill/>
                    </a:lnB>
                  </a:tcPr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ACE</a:t>
                      </a:r>
                      <a:r>
                        <a:rPr lang="en-US" sz="2200" kern="1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inhibitors</a:t>
                      </a:r>
                      <a:r>
                        <a:rPr lang="en-US" sz="22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</a:t>
                      </a: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or ARB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67 (75.3%)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271 (78.6%)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0.567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7955"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Statins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71 (79.8%)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305 (88.4%)</a:t>
                      </a:r>
                      <a:endParaRPr lang="ko-KR" sz="22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0.037</a:t>
                      </a:r>
                      <a:endParaRPr lang="ko-KR" sz="22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214282" y="6448032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kern="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ACE; </a:t>
            </a:r>
            <a:r>
              <a:rPr lang="en-US" altLang="ko-KR" sz="1800" kern="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angiotensin</a:t>
            </a:r>
            <a:r>
              <a:rPr lang="en-US" altLang="ko-KR" sz="1800" kern="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-converting enzyme, ARB; </a:t>
            </a:r>
            <a:r>
              <a:rPr lang="en-US" altLang="ko-KR" sz="1800" kern="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angiotension</a:t>
            </a:r>
            <a:r>
              <a:rPr lang="en-US" altLang="ko-KR" sz="1800" kern="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receptor blockers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129817" y="93727"/>
            <a:ext cx="8856984" cy="1463065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Kaplan-Meier Survival Curve of Clinical Events</a:t>
            </a:r>
          </a:p>
          <a:p>
            <a:pPr>
              <a:buClr>
                <a:srgbClr val="FF0000"/>
              </a:buClr>
              <a:buSzPct val="125000"/>
            </a:pP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Composite of Cardiac Death</a:t>
            </a:r>
            <a:r>
              <a:rPr lang="en-US" altLang="ko-K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MI, TVR, Admission </a:t>
            </a:r>
            <a:r>
              <a:rPr lang="en-US" altLang="ko-K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due to 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Heart Failure, </a:t>
            </a:r>
            <a:r>
              <a:rPr lang="en-US" altLang="ko-K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 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Stent Thrombosis</a:t>
            </a:r>
            <a:endParaRPr lang="ko-KR" alt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3" name="그룹 62"/>
          <p:cNvGrpSpPr/>
          <p:nvPr/>
        </p:nvGrpSpPr>
        <p:grpSpPr>
          <a:xfrm>
            <a:off x="1763688" y="1628800"/>
            <a:ext cx="5616624" cy="4946239"/>
            <a:chOff x="1475656" y="1867137"/>
            <a:chExt cx="5616624" cy="4946239"/>
          </a:xfrm>
        </p:grpSpPr>
        <p:sp>
          <p:nvSpPr>
            <p:cNvPr id="62" name="직사각형 61"/>
            <p:cNvSpPr/>
            <p:nvPr/>
          </p:nvSpPr>
          <p:spPr bwMode="auto">
            <a:xfrm>
              <a:off x="1475656" y="1867137"/>
              <a:ext cx="5616624" cy="494623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grpSp>
          <p:nvGrpSpPr>
            <p:cNvPr id="61" name="그룹 60"/>
            <p:cNvGrpSpPr/>
            <p:nvPr/>
          </p:nvGrpSpPr>
          <p:grpSpPr>
            <a:xfrm>
              <a:off x="1815677" y="1907540"/>
              <a:ext cx="4529824" cy="4905836"/>
              <a:chOff x="1815677" y="1907540"/>
              <a:chExt cx="4529824" cy="4905836"/>
            </a:xfrm>
          </p:grpSpPr>
          <p:pic>
            <p:nvPicPr>
              <p:cNvPr id="43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339752" y="2132856"/>
                <a:ext cx="3962400" cy="3924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57" name="그룹 56"/>
              <p:cNvGrpSpPr/>
              <p:nvPr/>
            </p:nvGrpSpPr>
            <p:grpSpPr>
              <a:xfrm>
                <a:off x="1815677" y="1907540"/>
                <a:ext cx="569387" cy="4089670"/>
                <a:chOff x="1815677" y="1907540"/>
                <a:chExt cx="569387" cy="4089670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1815677" y="2191516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800" dirty="0" smtClean="0">
                      <a:latin typeface="Arial" pitchFamily="34" charset="0"/>
                      <a:cs typeface="Arial" pitchFamily="34" charset="0"/>
                    </a:rPr>
                    <a:t>100</a:t>
                  </a:r>
                  <a:endParaRPr lang="ko-KR" altLang="en-US" sz="1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943918" y="3043670"/>
                  <a:ext cx="441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800" dirty="0" smtClean="0">
                      <a:latin typeface="Arial" pitchFamily="34" charset="0"/>
                      <a:cs typeface="Arial" pitchFamily="34" charset="0"/>
                    </a:rPr>
                    <a:t>90</a:t>
                  </a:r>
                  <a:endParaRPr lang="ko-KR" altLang="en-US" sz="1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943918" y="4763782"/>
                  <a:ext cx="441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800" dirty="0" smtClean="0">
                      <a:latin typeface="Arial" pitchFamily="34" charset="0"/>
                      <a:cs typeface="Arial" pitchFamily="34" charset="0"/>
                    </a:rPr>
                    <a:t>70</a:t>
                  </a:r>
                  <a:endParaRPr lang="ko-KR" altLang="en-US" sz="1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943918" y="5627878"/>
                  <a:ext cx="441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800" dirty="0" smtClean="0">
                      <a:latin typeface="Arial" pitchFamily="34" charset="0"/>
                      <a:cs typeface="Arial" pitchFamily="34" charset="0"/>
                    </a:rPr>
                    <a:t>60</a:t>
                  </a:r>
                  <a:endParaRPr lang="ko-KR" altLang="en-US" sz="1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1943918" y="3914973"/>
                  <a:ext cx="441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800" dirty="0" smtClean="0">
                      <a:latin typeface="Arial" pitchFamily="34" charset="0"/>
                      <a:cs typeface="Arial" pitchFamily="34" charset="0"/>
                    </a:rPr>
                    <a:t>80</a:t>
                  </a:r>
                  <a:endParaRPr lang="ko-KR" altLang="en-US" sz="1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1898023" y="1907540"/>
                  <a:ext cx="3898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800" dirty="0" smtClean="0">
                      <a:latin typeface="Arial" pitchFamily="34" charset="0"/>
                      <a:cs typeface="Arial" pitchFamily="34" charset="0"/>
                    </a:rPr>
                    <a:t>%</a:t>
                  </a:r>
                  <a:endParaRPr lang="ko-KR" altLang="en-US" sz="1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56" name="그룹 55"/>
              <p:cNvGrpSpPr/>
              <p:nvPr/>
            </p:nvGrpSpPr>
            <p:grpSpPr>
              <a:xfrm>
                <a:off x="2426930" y="6084004"/>
                <a:ext cx="3918571" cy="729372"/>
                <a:chOff x="2426930" y="6084004"/>
                <a:chExt cx="3918571" cy="729372"/>
              </a:xfrm>
            </p:grpSpPr>
            <p:sp>
              <p:nvSpPr>
                <p:cNvPr id="44" name="TextBox 43"/>
                <p:cNvSpPr txBox="1"/>
                <p:nvPr/>
              </p:nvSpPr>
              <p:spPr>
                <a:xfrm>
                  <a:off x="2426930" y="609329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800" dirty="0" smtClean="0">
                      <a:latin typeface="Arial" pitchFamily="34" charset="0"/>
                      <a:cs typeface="Arial" pitchFamily="34" charset="0"/>
                    </a:rPr>
                    <a:t>0</a:t>
                  </a:r>
                  <a:endParaRPr lang="ko-KR" altLang="en-US" sz="1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3165213" y="6084004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800" dirty="0" smtClean="0">
                      <a:latin typeface="Arial" pitchFamily="34" charset="0"/>
                      <a:cs typeface="Arial" pitchFamily="34" charset="0"/>
                    </a:rPr>
                    <a:t>100</a:t>
                  </a:r>
                  <a:endParaRPr lang="ko-KR" altLang="en-US" sz="1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4910612" y="6084004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800" dirty="0" smtClean="0">
                      <a:latin typeface="Arial" pitchFamily="34" charset="0"/>
                      <a:cs typeface="Arial" pitchFamily="34" charset="0"/>
                    </a:rPr>
                    <a:t>300</a:t>
                  </a:r>
                  <a:endParaRPr lang="ko-KR" altLang="en-US" sz="1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5776114" y="6084004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800" dirty="0" smtClean="0">
                      <a:latin typeface="Arial" pitchFamily="34" charset="0"/>
                      <a:cs typeface="Arial" pitchFamily="34" charset="0"/>
                    </a:rPr>
                    <a:t>400</a:t>
                  </a:r>
                  <a:endParaRPr lang="ko-KR" altLang="en-US" sz="1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034250" y="6084004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800" dirty="0" smtClean="0">
                      <a:latin typeface="Arial" pitchFamily="34" charset="0"/>
                      <a:cs typeface="Arial" pitchFamily="34" charset="0"/>
                    </a:rPr>
                    <a:t>200</a:t>
                  </a:r>
                  <a:endParaRPr lang="ko-KR" altLang="en-US" sz="18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3942544" y="6413266"/>
                  <a:ext cx="76976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000" dirty="0" smtClean="0">
                      <a:latin typeface="Arial" pitchFamily="34" charset="0"/>
                      <a:cs typeface="Arial" pitchFamily="34" charset="0"/>
                    </a:rPr>
                    <a:t>Days</a:t>
                  </a:r>
                  <a:endParaRPr lang="ko-KR" altLang="en-US" sz="20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4620473" y="2191516"/>
                <a:ext cx="12682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with OAC</a:t>
                </a:r>
                <a:endParaRPr lang="ko-KR" alt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451346" y="3284984"/>
                <a:ext cx="18488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without OAC</a:t>
                </a:r>
                <a:endParaRPr lang="ko-KR" altLang="en-US" sz="200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850660" y="5227768"/>
                <a:ext cx="12586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 smtClean="0">
                    <a:latin typeface="Arial" pitchFamily="34" charset="0"/>
                    <a:cs typeface="Arial" pitchFamily="34" charset="0"/>
                  </a:rPr>
                  <a:t>p = 0.052</a:t>
                </a:r>
                <a:endParaRPr lang="ko-KR" altLang="en-US" sz="2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02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1331640" y="557230"/>
            <a:ext cx="6480720" cy="1071570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Cox Proportional Hazard Analysis for Clinical Events* at 1-year</a:t>
            </a:r>
            <a:endParaRPr lang="ko-KR" altLang="en-US" sz="3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77614" y="5293657"/>
            <a:ext cx="8786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>
              <a:buClr>
                <a:srgbClr val="FF0000"/>
              </a:buClr>
              <a:buSzPct val="125000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ko-KR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Clinical events; cardiac death, myocardial infarction, target vessel  revascularization,  admission due to heart failure, or stent thrombosis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CI; confidence interval, HR; hazard ratio, OAC; oral anticoagulant</a:t>
            </a:r>
            <a:endParaRPr lang="ko-KR" alt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내용 개체 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2169317"/>
              </p:ext>
            </p:extLst>
          </p:nvPr>
        </p:nvGraphicFramePr>
        <p:xfrm>
          <a:off x="87377" y="1916832"/>
          <a:ext cx="8969246" cy="30959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8938"/>
                <a:gridCol w="700722"/>
                <a:gridCol w="1418272"/>
                <a:gridCol w="1026160"/>
                <a:gridCol w="700722"/>
                <a:gridCol w="1418272"/>
                <a:gridCol w="1026160"/>
              </a:tblGrid>
              <a:tr h="442278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b="1" kern="100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Univariate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 analysis</a:t>
                      </a:r>
                      <a:endParaRPr lang="ko-KR" sz="20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Multivariate analysis</a:t>
                      </a:r>
                      <a:endParaRPr lang="ko-KR" sz="20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42278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HR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95% CI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p value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HR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95% CI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p value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2278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OAC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0.27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0.06 - 1.12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0.071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0.20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0.05 - 0.84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0.029</a:t>
                      </a:r>
                      <a:endParaRPr lang="ko-KR" sz="20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2278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CHA</a:t>
                      </a:r>
                      <a:r>
                        <a:rPr lang="en-US" sz="2000" kern="100" baseline="-250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</a:t>
                      </a: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DS</a:t>
                      </a:r>
                      <a:r>
                        <a:rPr lang="en-US" sz="2000" kern="100" baseline="-250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</a:t>
                      </a: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-VASc </a:t>
                      </a:r>
                      <a:r>
                        <a:rPr lang="ko-KR" altLang="ko-KR" sz="2000" kern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≥</a:t>
                      </a:r>
                      <a:r>
                        <a:rPr lang="en-US" altLang="ko-KR" sz="2000" kern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1.37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1.12 - 1.67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0.002</a:t>
                      </a:r>
                      <a:endParaRPr lang="ko-KR" sz="20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1.39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1.00 - 1.94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0.052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2278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HAS-BLED </a:t>
                      </a:r>
                      <a:r>
                        <a:rPr lang="ko-KR" sz="2000" kern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≥</a:t>
                      </a:r>
                      <a:r>
                        <a:rPr lang="en-US" altLang="ko-KR" sz="2000" kern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2.66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1.17 - 6.02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0.020</a:t>
                      </a:r>
                      <a:endParaRPr lang="ko-KR" sz="20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1.25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0.41 - 3.83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0.694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2278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Age </a:t>
                      </a:r>
                      <a:r>
                        <a:rPr lang="ko-KR" sz="2000" kern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≥</a:t>
                      </a:r>
                      <a:r>
                        <a:rPr lang="en-US" altLang="ko-KR" sz="2000" kern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75 </a:t>
                      </a: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years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1.75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1.07 - 2.86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FF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0.025</a:t>
                      </a:r>
                      <a:endParaRPr lang="ko-KR" sz="2000" kern="100" dirty="0">
                        <a:solidFill>
                          <a:srgbClr val="FFFF00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1.01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0.50 - 2.02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0.981</a:t>
                      </a:r>
                      <a:endParaRPr lang="ko-KR" sz="2000" kern="10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2278"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Sex (male)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0.45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0.17 - 1.15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0.194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0.90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0.37 - 2.17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0.814</a:t>
                      </a:r>
                      <a:endParaRPr lang="ko-KR" sz="2000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1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395536" y="764704"/>
            <a:ext cx="8352928" cy="813860"/>
          </a:xfrm>
          <a:prstGeom prst="rect">
            <a:avLst/>
          </a:prstGeom>
        </p:spPr>
        <p:txBody>
          <a:bodyPr/>
          <a:lstStyle/>
          <a:p>
            <a:pPr algn="ctr" latinLnBrk="0"/>
            <a:r>
              <a:rPr kumimoji="1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Conclusion</a:t>
            </a:r>
            <a:endParaRPr kumimoji="1" lang="en-US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내용 개체 틀 2"/>
          <p:cNvSpPr txBox="1">
            <a:spLocks/>
          </p:cNvSpPr>
          <p:nvPr/>
        </p:nvSpPr>
        <p:spPr>
          <a:xfrm>
            <a:off x="750768" y="1988840"/>
            <a:ext cx="7630282" cy="3024336"/>
          </a:xfrm>
          <a:prstGeom prst="rect">
            <a:avLst/>
          </a:prstGeom>
        </p:spPr>
        <p:txBody>
          <a:bodyPr/>
          <a:lstStyle/>
          <a:p>
            <a:pPr indent="177800" latinLnBrk="0">
              <a:spcBef>
                <a:spcPts val="600"/>
              </a:spcBef>
            </a:pPr>
            <a:r>
              <a:rPr lang="en-US" altLang="ko-KR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Anticoagulation in selected patients with AMI who were presenting with atrial fibrillation improved 1-year clinical outcomes without increased major bleeding complications.</a:t>
            </a:r>
            <a:endParaRPr lang="en-US" altLang="ko-KR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user\My Documents\Hemodynamic monitoring\병원야간전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2178" y="-232565"/>
            <a:ext cx="10369152" cy="7109037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32" y="1052736"/>
            <a:ext cx="90958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/>
            <a:r>
              <a:rPr lang="en-US" altLang="ko-KR" sz="4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Thank</a:t>
            </a:r>
            <a:r>
              <a:rPr lang="ko-KR" altLang="en-US" sz="4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4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You for Your Attention!</a:t>
            </a:r>
            <a:endParaRPr lang="en-US" sz="4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685800" y="198579"/>
            <a:ext cx="7772400" cy="659160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Case; 86 year-old Male</a:t>
            </a:r>
            <a:endParaRPr lang="ko-KR" alt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51520" y="1109935"/>
            <a:ext cx="8391525" cy="4743450"/>
            <a:chOff x="376238" y="1057275"/>
            <a:chExt cx="8391525" cy="4743450"/>
          </a:xfrm>
        </p:grpSpPr>
        <p:pic>
          <p:nvPicPr>
            <p:cNvPr id="3" name="Picture -10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238" y="1057275"/>
              <a:ext cx="8391525" cy="474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95507" y="1109935"/>
              <a:ext cx="1762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2016-02-16</a:t>
              </a:r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711561" y="1988840"/>
            <a:ext cx="8401050" cy="4476750"/>
            <a:chOff x="711561" y="1988840"/>
            <a:chExt cx="8401050" cy="4476750"/>
          </a:xfrm>
        </p:grpSpPr>
        <p:pic>
          <p:nvPicPr>
            <p:cNvPr id="6" name="Picture -10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61" y="1988840"/>
              <a:ext cx="8401050" cy="447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71600" y="2780928"/>
              <a:ext cx="17391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2016-11-27</a:t>
              </a:r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83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685800" y="393576"/>
            <a:ext cx="7772400" cy="659160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Case; 86 year-old Male</a:t>
            </a:r>
            <a:endParaRPr lang="ko-KR" alt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RC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556792"/>
            <a:ext cx="4084983" cy="4084983"/>
          </a:xfrm>
          <a:prstGeom prst="rect">
            <a:avLst/>
          </a:prstGeom>
        </p:spPr>
      </p:pic>
      <p:pic>
        <p:nvPicPr>
          <p:cNvPr id="4" name="LAD pre-PCI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6" y="1556792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685800" y="753616"/>
            <a:ext cx="7772400" cy="659160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Case; 86 year-old Male</a:t>
            </a:r>
            <a:endParaRPr lang="ko-KR" alt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8454" y="5694347"/>
            <a:ext cx="6615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Prox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-to-mid LAD; Endeavor Onyx 3.0 x 34 mm 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Mid-to-</a:t>
            </a:r>
            <a:r>
              <a:rPr lang="en-US" altLang="ko-KR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LAD; Endeavor Onyx 2.75 x 22 mm</a:t>
            </a:r>
            <a:endParaRPr lang="ko-KR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LAD post-ballo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72" y="2019424"/>
            <a:ext cx="2993752" cy="2993752"/>
          </a:xfrm>
          <a:prstGeom prst="rect">
            <a:avLst/>
          </a:prstGeom>
        </p:spPr>
      </p:pic>
      <p:pic>
        <p:nvPicPr>
          <p:cNvPr id="5" name="LAD post-stent no reflow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8734" y="2009282"/>
            <a:ext cx="3002410" cy="3002410"/>
          </a:xfrm>
          <a:prstGeom prst="rect">
            <a:avLst/>
          </a:prstGeom>
        </p:spPr>
      </p:pic>
      <p:pic>
        <p:nvPicPr>
          <p:cNvPr id="6" name="LAD post-stent final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06094" y="2009282"/>
            <a:ext cx="3002410" cy="30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676064" y="445638"/>
            <a:ext cx="7772400" cy="751114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Case; 86 year-old Male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1043608" y="1708336"/>
            <a:ext cx="7056784" cy="3736888"/>
            <a:chOff x="1691680" y="1970522"/>
            <a:chExt cx="7056784" cy="3736888"/>
          </a:xfrm>
        </p:grpSpPr>
        <p:pic>
          <p:nvPicPr>
            <p:cNvPr id="3" name="Picture -10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970522"/>
              <a:ext cx="7056784" cy="3736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458051" y="1970522"/>
              <a:ext cx="1762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2016-12-01</a:t>
              </a:r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7544" y="1124744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ECG at 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Discharge</a:t>
            </a:r>
            <a:endParaRPr lang="ko-KR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904" y="5694347"/>
            <a:ext cx="8848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Anti-thrombotic medication at discharge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Aspirin 100 mg </a:t>
            </a:r>
            <a:r>
              <a:rPr lang="en-US" altLang="ko-KR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qd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clopidogrel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75 mg </a:t>
            </a:r>
            <a:r>
              <a:rPr lang="en-US" altLang="ko-KR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qd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rivaroxaban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mg </a:t>
            </a:r>
            <a:r>
              <a:rPr lang="en-US" altLang="ko-KR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qd</a:t>
            </a:r>
            <a:endParaRPr lang="ko-KR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395536" y="260648"/>
            <a:ext cx="8352928" cy="1656184"/>
          </a:xfrm>
          <a:prstGeom prst="rect">
            <a:avLst/>
          </a:prstGeom>
        </p:spPr>
        <p:txBody>
          <a:bodyPr/>
          <a:lstStyle/>
          <a:p>
            <a:r>
              <a:rPr lang="en-US" altLang="ko-KR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2015 ESC Guidelines for the management of ACS in patients presenting without persistent ST-segment elevation</a:t>
            </a:r>
            <a:endParaRPr lang="ko-KR" altLang="en-US" sz="3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350122"/>
              </p:ext>
            </p:extLst>
          </p:nvPr>
        </p:nvGraphicFramePr>
        <p:xfrm>
          <a:off x="157390" y="2132856"/>
          <a:ext cx="8820472" cy="36872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72808"/>
                <a:gridCol w="792088"/>
                <a:gridCol w="75557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ko-KR" b="0" dirty="0" smtClean="0">
                          <a:latin typeface="Arial" pitchFamily="34" charset="0"/>
                          <a:cs typeface="Arial" pitchFamily="34" charset="0"/>
                        </a:rPr>
                        <a:t>Recommendations</a:t>
                      </a:r>
                      <a:endParaRPr lang="ko-KR" altLang="en-US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>
                          <a:latin typeface="Arial" pitchFamily="34" charset="0"/>
                          <a:cs typeface="Arial" pitchFamily="34" charset="0"/>
                        </a:rPr>
                        <a:t>Class</a:t>
                      </a:r>
                      <a:endParaRPr lang="ko-KR" altLang="en-US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>
                          <a:latin typeface="Arial" pitchFamily="34" charset="0"/>
                          <a:cs typeface="Arial" pitchFamily="34" charset="0"/>
                        </a:rPr>
                        <a:t>Level</a:t>
                      </a:r>
                      <a:endParaRPr lang="ko-KR" altLang="en-US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213336">
                <a:tc>
                  <a:txBody>
                    <a:bodyPr/>
                    <a:lstStyle/>
                    <a:p>
                      <a:r>
                        <a:rPr lang="en-US" altLang="ko-KR" sz="1800" kern="1200" baseline="0" dirty="0" smtClean="0">
                          <a:latin typeface="Arial" pitchFamily="34" charset="0"/>
                          <a:cs typeface="Arial" pitchFamily="34" charset="0"/>
                        </a:rPr>
                        <a:t>In patients with a firm indication for OAC (e.g. </a:t>
                      </a:r>
                      <a:r>
                        <a:rPr lang="en-US" altLang="ko-KR" sz="1800" kern="1200" baseline="0" dirty="0" err="1" smtClean="0">
                          <a:latin typeface="Arial" pitchFamily="34" charset="0"/>
                          <a:cs typeface="Arial" pitchFamily="34" charset="0"/>
                        </a:rPr>
                        <a:t>atrial</a:t>
                      </a:r>
                      <a:r>
                        <a:rPr lang="en-US" altLang="ko-KR" sz="1800" kern="1200" baseline="0" dirty="0" smtClean="0">
                          <a:latin typeface="Arial" pitchFamily="34" charset="0"/>
                          <a:cs typeface="Arial" pitchFamily="34" charset="0"/>
                        </a:rPr>
                        <a:t> fibrillation with a CHA2DS2-VASc score ≥2, recent venous </a:t>
                      </a:r>
                      <a:r>
                        <a:rPr lang="en-US" altLang="ko-KR" sz="1800" kern="1200" baseline="0" dirty="0" err="1" smtClean="0">
                          <a:latin typeface="Arial" pitchFamily="34" charset="0"/>
                          <a:cs typeface="Arial" pitchFamily="34" charset="0"/>
                        </a:rPr>
                        <a:t>thromboembolism</a:t>
                      </a:r>
                      <a:r>
                        <a:rPr lang="en-US" altLang="ko-KR" sz="1800" kern="1200" baseline="0" dirty="0" smtClean="0">
                          <a:latin typeface="Arial" pitchFamily="34" charset="0"/>
                          <a:cs typeface="Arial" pitchFamily="34" charset="0"/>
                        </a:rPr>
                        <a:t>, LV thrombus or mechanical valve prosthesis), OAC is recommended in addition to </a:t>
                      </a:r>
                      <a:r>
                        <a:rPr lang="en-US" altLang="ko-KR" sz="1800" kern="1200" baseline="0" dirty="0" err="1" smtClean="0">
                          <a:latin typeface="Arial" pitchFamily="34" charset="0"/>
                          <a:cs typeface="Arial" pitchFamily="34" charset="0"/>
                        </a:rPr>
                        <a:t>antiplatelet</a:t>
                      </a:r>
                      <a:r>
                        <a:rPr lang="en-US" altLang="ko-KR" sz="1800" kern="1200" baseline="0" dirty="0" smtClean="0">
                          <a:latin typeface="Arial" pitchFamily="34" charset="0"/>
                          <a:cs typeface="Arial" pitchFamily="34" charset="0"/>
                        </a:rPr>
                        <a:t> therapy.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800" kern="1200" baseline="0" dirty="0" smtClean="0">
                          <a:latin typeface="Arial" pitchFamily="34" charset="0"/>
                          <a:cs typeface="Arial" pitchFamily="34" charset="0"/>
                        </a:rPr>
                        <a:t>If at low bleeding risk (HAS-BLED ≤2), triple therapy with OAC, aspirin and </a:t>
                      </a:r>
                      <a:r>
                        <a:rPr lang="en-US" altLang="ko-KR" sz="1800" kern="1200" baseline="0" dirty="0" err="1" smtClean="0">
                          <a:latin typeface="Arial" pitchFamily="34" charset="0"/>
                          <a:cs typeface="Arial" pitchFamily="34" charset="0"/>
                        </a:rPr>
                        <a:t>clopidogrel</a:t>
                      </a:r>
                      <a:r>
                        <a:rPr lang="en-US" altLang="ko-KR" sz="1800" kern="1200" baseline="0" dirty="0" smtClean="0">
                          <a:latin typeface="Arial" pitchFamily="34" charset="0"/>
                          <a:cs typeface="Arial" pitchFamily="34" charset="0"/>
                        </a:rPr>
                        <a:t> should be considered for 6 months, followed by OAC and aspirin or </a:t>
                      </a:r>
                      <a:r>
                        <a:rPr lang="en-US" altLang="ko-KR" sz="1800" kern="1200" baseline="0" dirty="0" err="1" smtClean="0">
                          <a:latin typeface="Arial" pitchFamily="34" charset="0"/>
                          <a:cs typeface="Arial" pitchFamily="34" charset="0"/>
                        </a:rPr>
                        <a:t>clopidogrel</a:t>
                      </a:r>
                      <a:r>
                        <a:rPr lang="en-US" altLang="ko-KR" sz="1800" kern="1200" baseline="0" dirty="0" smtClean="0">
                          <a:latin typeface="Arial" pitchFamily="34" charset="0"/>
                          <a:cs typeface="Arial" pitchFamily="34" charset="0"/>
                        </a:rPr>
                        <a:t> continued up to 12 months.</a:t>
                      </a:r>
                      <a:endParaRPr lang="ko-KR" altLang="en-US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 smtClean="0">
                          <a:latin typeface="Arial" pitchFamily="34" charset="0"/>
                          <a:cs typeface="Arial" pitchFamily="34" charset="0"/>
                        </a:rPr>
                        <a:t>IIa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800" kern="1200" baseline="0" dirty="0" smtClean="0">
                          <a:latin typeface="Arial" pitchFamily="34" charset="0"/>
                          <a:cs typeface="Arial" pitchFamily="34" charset="0"/>
                        </a:rPr>
                        <a:t>If at high bleeding risk (HAS-BLED ≥3), triple therapy with OAC, aspirin and </a:t>
                      </a:r>
                      <a:r>
                        <a:rPr lang="en-US" altLang="ko-KR" sz="1800" kern="1200" baseline="0" dirty="0" err="1" smtClean="0">
                          <a:latin typeface="Arial" pitchFamily="34" charset="0"/>
                          <a:cs typeface="Arial" pitchFamily="34" charset="0"/>
                        </a:rPr>
                        <a:t>clopidogrel</a:t>
                      </a:r>
                      <a:r>
                        <a:rPr lang="en-US" altLang="ko-KR" sz="1800" kern="1200" baseline="0" dirty="0" smtClean="0">
                          <a:latin typeface="Arial" pitchFamily="34" charset="0"/>
                          <a:cs typeface="Arial" pitchFamily="34" charset="0"/>
                        </a:rPr>
                        <a:t> should be considered for a duration of 1 month, followed by OAC and aspirin or </a:t>
                      </a:r>
                      <a:r>
                        <a:rPr lang="en-US" altLang="ko-KR" sz="1800" kern="1200" baseline="0" dirty="0" err="1" smtClean="0">
                          <a:latin typeface="Arial" pitchFamily="34" charset="0"/>
                          <a:cs typeface="Arial" pitchFamily="34" charset="0"/>
                        </a:rPr>
                        <a:t>clopidogrel</a:t>
                      </a:r>
                      <a:r>
                        <a:rPr lang="en-US" altLang="ko-KR" sz="1800" kern="1200" baseline="0" dirty="0" smtClean="0">
                          <a:latin typeface="Arial" pitchFamily="34" charset="0"/>
                          <a:cs typeface="Arial" pitchFamily="34" charset="0"/>
                        </a:rPr>
                        <a:t> continued up to 12 months irrespective of the stent type (BMS or new-generation DES).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 smtClean="0">
                          <a:latin typeface="Arial" pitchFamily="34" charset="0"/>
                          <a:cs typeface="Arial" pitchFamily="34" charset="0"/>
                        </a:rPr>
                        <a:t>IIa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08104" y="6456176"/>
            <a:ext cx="3595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Roffi</a:t>
            </a:r>
            <a:r>
              <a:rPr lang="en-US" altLang="ko-K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 et al. </a:t>
            </a:r>
            <a:r>
              <a:rPr lang="en-US" altLang="ko-KR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Heart J. 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2016;37:267-315</a:t>
            </a:r>
            <a:endParaRPr lang="ko-KR" alt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722" y="124006"/>
            <a:ext cx="7158288" cy="63356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6505599"/>
            <a:ext cx="9080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2015 ESC Guidelines for the management of ACS in patients presenting without persistent ST-segment elevation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474325"/>
              </p:ext>
            </p:extLst>
          </p:nvPr>
        </p:nvGraphicFramePr>
        <p:xfrm>
          <a:off x="395536" y="1881336"/>
          <a:ext cx="8352928" cy="4572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35292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ko-KR" sz="24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Assess ischemic and bleeding risks using validated risk predictors (</a:t>
                      </a:r>
                      <a:r>
                        <a:rPr lang="en-US" altLang="ko-KR" sz="2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eg</a:t>
                      </a:r>
                      <a:r>
                        <a:rPr lang="en-US" altLang="ko-KR" sz="24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CHA</a:t>
                      </a:r>
                      <a:r>
                        <a:rPr lang="en-US" altLang="ko-KR" sz="2400" b="0" i="0" u="none" strike="noStrike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24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DS</a:t>
                      </a:r>
                      <a:r>
                        <a:rPr lang="en-US" altLang="ko-KR" sz="2400" b="0" i="0" u="none" strike="noStrike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24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-VASc, HAS-BLED)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24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Keep triple therapy duration as short as possible; dual therapy only (oral anticoagulant and </a:t>
                      </a:r>
                      <a:r>
                        <a:rPr lang="en-US" altLang="ko-KR" sz="2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clopidogrel</a:t>
                      </a:r>
                      <a:r>
                        <a:rPr lang="en-US" altLang="ko-KR" sz="24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 may be considered in select patients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Consider a target INR of 2.0–2.5 when warfarin is used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Clopidogrel</a:t>
                      </a:r>
                      <a:r>
                        <a:rPr lang="en-US" altLang="ko-KR" sz="24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is the P2Y12 inhibitor of choice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Use low-dose (≤100 mg daily) aspirin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24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PPIs should be used in patients with a history of GI bleeding and are reasonable to use in patients with increased risk of</a:t>
                      </a:r>
                    </a:p>
                    <a:p>
                      <a:r>
                        <a:rPr lang="en-US" altLang="ko-KR" sz="2400" b="0" i="0" u="none" strike="noStrik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GI bleeding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4" name="제목 1"/>
          <p:cNvSpPr txBox="1">
            <a:spLocks/>
          </p:cNvSpPr>
          <p:nvPr/>
        </p:nvSpPr>
        <p:spPr>
          <a:xfrm>
            <a:off x="273833" y="116632"/>
            <a:ext cx="8568952" cy="172819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ko-KR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Recommendations </a:t>
            </a:r>
            <a:r>
              <a:rPr lang="en-US" altLang="ko-KR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altLang="ko-KR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Management </a:t>
            </a:r>
            <a:r>
              <a:rPr lang="en-US" altLang="ko-KR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of Patients Treated With </a:t>
            </a:r>
            <a:r>
              <a:rPr lang="en-US" altLang="ko-KR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Triple Therapy</a:t>
            </a:r>
          </a:p>
          <a:p>
            <a:pPr algn="ctr"/>
            <a:r>
              <a:rPr lang="en-US" altLang="ko-KR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2016 ACC/AHA Guideline 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altLang="ko-KR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Duration of Dual Antiplatelet Therapy 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 Patients </a:t>
            </a:r>
            <a:r>
              <a:rPr lang="en-US" altLang="ko-KR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altLang="ko-K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CAD</a:t>
            </a:r>
            <a:endParaRPr lang="ko-KR" alt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4217" y="6505872"/>
            <a:ext cx="3974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Levine 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GN et al</a:t>
            </a:r>
            <a:r>
              <a:rPr lang="en-US" altLang="ko-K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Circulation. 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2016;134:e123-55</a:t>
            </a:r>
            <a:endParaRPr lang="ko-KR" alt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0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6293</TotalTime>
  <Words>1910</Words>
  <Application>Microsoft Office PowerPoint</Application>
  <PresentationFormat>화면 슬라이드 쇼(4:3)</PresentationFormat>
  <Paragraphs>507</Paragraphs>
  <Slides>29</Slides>
  <Notes>0</Notes>
  <HiddenSlides>0</HiddenSlides>
  <MMClips>5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0" baseType="lpstr">
      <vt:lpstr>기본 디자인</vt:lpstr>
      <vt:lpstr>Anticoagulation in patients with  acute myocardial infarction who were presenting with atrial fibrillation improved clinical outcomes</vt:lpstr>
      <vt:lpstr>Case; 86 year-old Male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Samsung Electronics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Platelet Function Mechanism of Activation</dc:title>
  <dc:creator>SEC</dc:creator>
  <cp:lastModifiedBy>주승재</cp:lastModifiedBy>
  <cp:revision>385</cp:revision>
  <dcterms:created xsi:type="dcterms:W3CDTF">2007-11-27T12:02:43Z</dcterms:created>
  <dcterms:modified xsi:type="dcterms:W3CDTF">2016-12-08T10:14:37Z</dcterms:modified>
</cp:coreProperties>
</file>