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09" r:id="rId3"/>
    <p:sldId id="312" r:id="rId4"/>
    <p:sldId id="313" r:id="rId5"/>
    <p:sldId id="355" r:id="rId6"/>
    <p:sldId id="359" r:id="rId7"/>
    <p:sldId id="349" r:id="rId8"/>
    <p:sldId id="351" r:id="rId9"/>
    <p:sldId id="319" r:id="rId10"/>
    <p:sldId id="320" r:id="rId11"/>
    <p:sldId id="335" r:id="rId12"/>
    <p:sldId id="336" r:id="rId13"/>
    <p:sldId id="337" r:id="rId14"/>
    <p:sldId id="321" r:id="rId15"/>
    <p:sldId id="360" r:id="rId16"/>
    <p:sldId id="322" r:id="rId17"/>
    <p:sldId id="342" r:id="rId18"/>
    <p:sldId id="343" r:id="rId19"/>
    <p:sldId id="361" r:id="rId20"/>
    <p:sldId id="362" r:id="rId21"/>
    <p:sldId id="338" r:id="rId22"/>
    <p:sldId id="339" r:id="rId23"/>
    <p:sldId id="357" r:id="rId24"/>
    <p:sldId id="363" r:id="rId25"/>
    <p:sldId id="364" r:id="rId26"/>
    <p:sldId id="315" r:id="rId27"/>
    <p:sldId id="365" r:id="rId28"/>
    <p:sldId id="314" r:id="rId29"/>
    <p:sldId id="333" r:id="rId30"/>
    <p:sldId id="316" r:id="rId31"/>
    <p:sldId id="308" r:id="rId32"/>
    <p:sldId id="341" r:id="rId33"/>
    <p:sldId id="340" r:id="rId34"/>
    <p:sldId id="310" r:id="rId35"/>
    <p:sldId id="280" r:id="rId36"/>
    <p:sldId id="317" r:id="rId37"/>
    <p:sldId id="334" r:id="rId38"/>
    <p:sldId id="356" r:id="rId39"/>
    <p:sldId id="358" r:id="rId40"/>
    <p:sldId id="311" r:id="rId41"/>
  </p:sldIdLst>
  <p:sldSz cx="9144000" cy="6858000" type="screen4x3"/>
  <p:notesSz cx="6794500" cy="99314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9">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480" autoAdjust="0"/>
    <p:restoredTop sz="76102" autoAdjust="0"/>
  </p:normalViewPr>
  <p:slideViewPr>
    <p:cSldViewPr>
      <p:cViewPr varScale="1">
        <p:scale>
          <a:sx n="87" d="100"/>
          <a:sy n="87" d="100"/>
        </p:scale>
        <p:origin x="-2448" y="-10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952"/>
    </p:cViewPr>
  </p:sorterViewPr>
  <p:notesViewPr>
    <p:cSldViewPr>
      <p:cViewPr varScale="1">
        <p:scale>
          <a:sx n="88" d="100"/>
          <a:sy n="88" d="100"/>
        </p:scale>
        <p:origin x="-3786" y="-126"/>
      </p:cViewPr>
      <p:guideLst>
        <p:guide orient="horz" pos="3129"/>
        <p:guide pos="214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D8E79C20-8F83-4000-BB66-F74E5FAC5632}" type="datetimeFigureOut">
              <a:rPr lang="ko-KR" altLang="en-US" smtClean="0"/>
              <a:pPr/>
              <a:t>16. 12. 9.</a:t>
            </a:fld>
            <a:endParaRPr lang="ko-KR" altLang="en-US" dirty="0"/>
          </a:p>
        </p:txBody>
      </p:sp>
      <p:sp>
        <p:nvSpPr>
          <p:cNvPr id="4" name="슬라이드 이미지 개체 틀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슬라이드 노트 개체 틀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1" y="9433106"/>
            <a:ext cx="2944283" cy="496570"/>
          </a:xfrm>
          <a:prstGeom prst="rect">
            <a:avLst/>
          </a:prstGeom>
        </p:spPr>
        <p:txBody>
          <a:bodyPr vert="horz" lIns="91440" tIns="45720" rIns="91440" bIns="45720"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B09DD03A-CB06-4211-855E-E96DF24BA256}" type="slidenum">
              <a:rPr lang="ko-KR" altLang="en-US" smtClean="0"/>
              <a:pPr/>
              <a:t>‹#›</a:t>
            </a:fld>
            <a:endParaRPr lang="ko-KR" altLang="en-US" dirty="0"/>
          </a:p>
        </p:txBody>
      </p:sp>
    </p:spTree>
    <p:extLst>
      <p:ext uri="{BB962C8B-B14F-4D97-AF65-F5344CB8AC3E}">
        <p14:creationId xmlns:p14="http://schemas.microsoft.com/office/powerpoint/2010/main" val="369640992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1</a:t>
            </a:fld>
            <a:endParaRPr lang="ko-KR"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28600" indent="-228600">
              <a:buAutoNum type="alphaUcParenBoth"/>
            </a:pPr>
            <a:r>
              <a:rPr lang="en-US" altLang="ko-KR" dirty="0"/>
              <a:t>Comparison of PMP levels in patients with STEMI, NSTEMI, SA + PAD, and SA alone. </a:t>
            </a:r>
          </a:p>
          <a:p>
            <a:pPr marL="0" indent="0">
              <a:buNone/>
            </a:pPr>
            <a:r>
              <a:rPr lang="en-US" altLang="ko-KR" dirty="0"/>
              <a:t>PMP, platelet derived microparticles; NSTEMI, non ST elevation myocardial infarction; PAD, peripheral artery disease; SA, stable angina; STEMI, ST elevation myocardial infarction; *P&lt;0.05. </a:t>
            </a:r>
          </a:p>
          <a:p>
            <a:pPr marL="0" indent="0">
              <a:buNone/>
            </a:pPr>
            <a:r>
              <a:rPr lang="en-US" altLang="ko-KR" dirty="0"/>
              <a:t>(B) PMP release time course in ACS and SA patients.</a:t>
            </a:r>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10</a:t>
            </a:fld>
            <a:endParaRPr lang="ko-KR" altLang="en-US" dirty="0"/>
          </a:p>
        </p:txBody>
      </p:sp>
    </p:spTree>
    <p:extLst>
      <p:ext uri="{BB962C8B-B14F-4D97-AF65-F5344CB8AC3E}">
        <p14:creationId xmlns:p14="http://schemas.microsoft.com/office/powerpoint/2010/main" val="3616472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lnSpcReduction="10000"/>
          </a:bodyPr>
          <a:lstStyle/>
          <a:p>
            <a:r>
              <a:rPr lang="en-US" altLang="ko-KR" dirty="0"/>
              <a:t>Methods: The study population consisted of 45 patients with STEMI who underwent primary percutaneous</a:t>
            </a:r>
          </a:p>
          <a:p>
            <a:r>
              <a:rPr lang="en-US" altLang="ko-KR" dirty="0"/>
              <a:t>coronary intervention (PCI), and 16 control patients. Before and after PCI, blood samples were</a:t>
            </a:r>
          </a:p>
          <a:p>
            <a:r>
              <a:rPr lang="en-US" altLang="ko-KR" dirty="0"/>
              <a:t>collected from the femoral artery and from the culprit coronary arteries. In controls, only peripheral</a:t>
            </a:r>
          </a:p>
          <a:p>
            <a:r>
              <a:rPr lang="en-US" altLang="ko-KR" dirty="0"/>
              <a:t>blood was obtained. MPs were measured by a solid-phase capture assay using a commercial kit. The cell</a:t>
            </a:r>
          </a:p>
          <a:p>
            <a:r>
              <a:rPr lang="en-US" altLang="ko-KR" dirty="0"/>
              <a:t>origins of MPs were determined by antigenic capture with specific antibodies.</a:t>
            </a:r>
          </a:p>
          <a:p>
            <a:r>
              <a:rPr lang="en-US" altLang="ko-KR" dirty="0"/>
              <a:t>Results: Baseline levels of MPs in patients with STEMI were higher than in controls. Before PCI, the levels</a:t>
            </a:r>
          </a:p>
          <a:p>
            <a:r>
              <a:rPr lang="en-US" altLang="ko-KR" dirty="0"/>
              <a:t>of MPs were significantly higher in culprit coronary arteries than in peripheral arteries in STEMI patients</a:t>
            </a:r>
          </a:p>
          <a:p>
            <a:r>
              <a:rPr lang="en-US" altLang="ko-KR" dirty="0"/>
              <a:t>(20.7  15.5 vs. 14.6  15.4 </a:t>
            </a:r>
            <a:r>
              <a:rPr lang="en-US" altLang="ko-KR" dirty="0" err="1"/>
              <a:t>nM</a:t>
            </a:r>
            <a:r>
              <a:rPr lang="en-US" altLang="ko-KR" dirty="0"/>
              <a:t> phosphatidylserine (PS) equivalent, p ¼ 0.027). MPs from the culprit</a:t>
            </a:r>
          </a:p>
          <a:p>
            <a:r>
              <a:rPr lang="en-US" altLang="ko-KR" dirty="0"/>
              <a:t>coronary artery were significantly reduced after PCI (20.7  15.5 vs. 14.3  14.9 </a:t>
            </a:r>
            <a:r>
              <a:rPr lang="en-US" altLang="ko-KR" dirty="0" err="1"/>
              <a:t>nM</a:t>
            </a:r>
            <a:r>
              <a:rPr lang="en-US" altLang="ko-KR" dirty="0"/>
              <a:t> PS equivalent,</a:t>
            </a:r>
          </a:p>
          <a:p>
            <a:r>
              <a:rPr lang="en-US" altLang="ko-KR" dirty="0"/>
              <a:t>p ¼ 0.010). Similarly, the locally increased levels of endothelial- and platelet-derived MPs within the</a:t>
            </a:r>
          </a:p>
          <a:p>
            <a:r>
              <a:rPr lang="en-US" altLang="ko-KR" dirty="0"/>
              <a:t>culprit coronary arteries were significantly decreased after PCI.</a:t>
            </a:r>
          </a:p>
          <a:p>
            <a:r>
              <a:rPr lang="en-US" altLang="ko-KR" dirty="0"/>
              <a:t>Conclusion: Locally increased levels of MPs in culprit coronary arteries and their significant reduction</a:t>
            </a:r>
          </a:p>
          <a:p>
            <a:r>
              <a:rPr lang="en-US" altLang="ko-KR" dirty="0"/>
              <a:t>after successful PCI suggest a potential role in coronary </a:t>
            </a:r>
            <a:r>
              <a:rPr lang="en-US" altLang="ko-KR" dirty="0" err="1"/>
              <a:t>atherothrombosis</a:t>
            </a:r>
            <a:r>
              <a:rPr lang="en-US" altLang="ko-KR" dirty="0"/>
              <a:t> in the early period of STEMI.</a:t>
            </a:r>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11</a:t>
            </a:fld>
            <a:endParaRPr lang="ko-KR" altLang="en-US" dirty="0"/>
          </a:p>
        </p:txBody>
      </p:sp>
    </p:spTree>
    <p:extLst>
      <p:ext uri="{BB962C8B-B14F-4D97-AF65-F5344CB8AC3E}">
        <p14:creationId xmlns:p14="http://schemas.microsoft.com/office/powerpoint/2010/main" val="3276029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lnSpcReduction="10000"/>
          </a:bodyPr>
          <a:lstStyle/>
          <a:p>
            <a:r>
              <a:rPr lang="en-US" altLang="ko-KR" dirty="0"/>
              <a:t>Before PCI, the levels of MPs were significantly higher in culprit coronary arteries than in peripheral arteries in STEMI patients (20.7  15.5 vs. 14.6  15.4 </a:t>
            </a:r>
            <a:r>
              <a:rPr lang="en-US" altLang="ko-KR" dirty="0" err="1"/>
              <a:t>nM</a:t>
            </a:r>
            <a:r>
              <a:rPr lang="en-US" altLang="ko-KR" dirty="0"/>
              <a:t> phosphatidylserine (PS) equivalent, p ¼ 0.027). </a:t>
            </a:r>
          </a:p>
          <a:p>
            <a:r>
              <a:rPr lang="en-US" altLang="ko-KR" dirty="0"/>
              <a:t>MPs from the culprit coronary artery were significantly reduced after PCI (20.7  15.5 vs. 14.3  14.9 </a:t>
            </a:r>
            <a:r>
              <a:rPr lang="en-US" altLang="ko-KR" dirty="0" err="1"/>
              <a:t>nM</a:t>
            </a:r>
            <a:r>
              <a:rPr lang="en-US" altLang="ko-KR" dirty="0"/>
              <a:t> PS equivalent, p ¼ 0.010). </a:t>
            </a:r>
          </a:p>
          <a:p>
            <a:r>
              <a:rPr lang="en-US" altLang="ko-KR" dirty="0"/>
              <a:t>Similarly, the locally increased levels of endothelial- and platelet-derived MPs within the culprit coronary arteries were significantly decreased after PCI.</a:t>
            </a:r>
          </a:p>
          <a:p>
            <a:r>
              <a:rPr lang="en-US" altLang="ko-KR" dirty="0"/>
              <a:t>Conclusion: Locally increased levels of MPs in culprit coronary arteries and their significant reduction</a:t>
            </a:r>
          </a:p>
          <a:p>
            <a:r>
              <a:rPr lang="en-US" altLang="ko-KR" dirty="0"/>
              <a:t>after successful PCI suggest a potential role in coronary </a:t>
            </a:r>
            <a:r>
              <a:rPr lang="en-US" altLang="ko-KR" dirty="0" err="1"/>
              <a:t>atherothrombosis</a:t>
            </a:r>
            <a:r>
              <a:rPr lang="en-US" altLang="ko-KR" dirty="0"/>
              <a:t> in the early period of STEMI.</a:t>
            </a:r>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12</a:t>
            </a:fld>
            <a:endParaRPr lang="ko-KR" altLang="en-US" dirty="0"/>
          </a:p>
        </p:txBody>
      </p:sp>
    </p:spTree>
    <p:extLst>
      <p:ext uri="{BB962C8B-B14F-4D97-AF65-F5344CB8AC3E}">
        <p14:creationId xmlns:p14="http://schemas.microsoft.com/office/powerpoint/2010/main" val="3261637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Similarly, the locally increased levels of endothelial- and platelet-derived MPs within the culprit coronary arteries were significantly decreased after PCI.</a:t>
            </a:r>
          </a:p>
          <a:p>
            <a:r>
              <a:rPr lang="en-US" altLang="ko-KR" dirty="0"/>
              <a:t>Conclusion: Locally increased levels of MPs in culprit coronary arteries and their significant reduction</a:t>
            </a:r>
          </a:p>
          <a:p>
            <a:r>
              <a:rPr lang="en-US" altLang="ko-KR" dirty="0"/>
              <a:t>after successful PCI suggest a potential role in coronary </a:t>
            </a:r>
            <a:r>
              <a:rPr lang="en-US" altLang="ko-KR" dirty="0" err="1"/>
              <a:t>atherothrombosis</a:t>
            </a:r>
            <a:r>
              <a:rPr lang="en-US" altLang="ko-KR" dirty="0"/>
              <a:t> in the early period of STEMI.</a:t>
            </a:r>
          </a:p>
          <a:p>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13</a:t>
            </a:fld>
            <a:endParaRPr lang="ko-KR" altLang="en-US" dirty="0"/>
          </a:p>
        </p:txBody>
      </p:sp>
    </p:spTree>
    <p:extLst>
      <p:ext uri="{BB962C8B-B14F-4D97-AF65-F5344CB8AC3E}">
        <p14:creationId xmlns:p14="http://schemas.microsoft.com/office/powerpoint/2010/main" val="3859178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observation suggests potential</a:t>
            </a:r>
            <a:r>
              <a:rPr lang="en-US" altLang="ko-KR" baseline="0" dirty="0"/>
              <a:t> role of circulating MPs as biomarkers in </a:t>
            </a:r>
            <a:r>
              <a:rPr lang="en-US" altLang="ko-KR" baseline="0" dirty="0" err="1"/>
              <a:t>Dx</a:t>
            </a:r>
            <a:r>
              <a:rPr lang="en-US" altLang="ko-KR" baseline="0" dirty="0"/>
              <a:t> of atherosclerotic diseases.</a:t>
            </a:r>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14</a:t>
            </a:fld>
            <a:endParaRPr lang="ko-KR" altLang="en-US" dirty="0"/>
          </a:p>
        </p:txBody>
      </p:sp>
    </p:spTree>
    <p:extLst>
      <p:ext uri="{BB962C8B-B14F-4D97-AF65-F5344CB8AC3E}">
        <p14:creationId xmlns:p14="http://schemas.microsoft.com/office/powerpoint/2010/main" val="3070477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Quantification of MV of different cellular origin was acclaimed as a promising tool to improve risk stratification for future CV events.</a:t>
            </a:r>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15</a:t>
            </a:fld>
            <a:endParaRPr lang="ko-KR" altLang="en-US" dirty="0"/>
          </a:p>
        </p:txBody>
      </p:sp>
    </p:spTree>
    <p:extLst>
      <p:ext uri="{BB962C8B-B14F-4D97-AF65-F5344CB8AC3E}">
        <p14:creationId xmlns:p14="http://schemas.microsoft.com/office/powerpoint/2010/main" val="2905875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For example, in a group of 200 subjects with SCAD, an increased concentration of EMV positive for annexin and CD31 was an independent predictor of cardiovascular events, comprising cardiovascular death, the need for revascularization and the occurrence of a first major adverse</a:t>
            </a:r>
          </a:p>
          <a:p>
            <a:r>
              <a:rPr lang="en-US" altLang="ko-KR" dirty="0"/>
              <a:t>cardiovascular or cerebrovascular event (MACCE) during the observational period of 6 years [30]. </a:t>
            </a:r>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16</a:t>
            </a:fld>
            <a:endParaRPr lang="ko-KR" altLang="en-US" dirty="0"/>
          </a:p>
        </p:txBody>
      </p:sp>
    </p:spTree>
    <p:extLst>
      <p:ext uri="{BB962C8B-B14F-4D97-AF65-F5344CB8AC3E}">
        <p14:creationId xmlns:p14="http://schemas.microsoft.com/office/powerpoint/2010/main" val="44844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our study using VH-IVUS to evaluate the association between circulating MV and the composition of coronary plaque in SCAD patients increased levels of circulating PMV positive for CD31, CD42b and CD146 were associated with the amount of necrotic core in the target lesion.</a:t>
            </a:r>
          </a:p>
          <a:p>
            <a:endParaRPr lang="en-US" altLang="ko-KR" dirty="0"/>
          </a:p>
          <a:p>
            <a:r>
              <a:rPr lang="en-US" altLang="ko-KR" dirty="0"/>
              <a:t>However, it should be noted that in this study the concentrations of MV were measured using a solid phase capture assay combined with the </a:t>
            </a:r>
            <a:r>
              <a:rPr lang="en-US" altLang="ko-KR" dirty="0" err="1"/>
              <a:t>prothrombinase</a:t>
            </a:r>
            <a:r>
              <a:rPr lang="en-US" altLang="ko-KR" dirty="0"/>
              <a:t> assay to provide a functional assessment of the procoagulant potential of isolated circulating MV [34].</a:t>
            </a:r>
          </a:p>
          <a:p>
            <a:endParaRPr lang="en-US" altLang="ko-KR" dirty="0"/>
          </a:p>
          <a:p>
            <a:endParaRPr lang="en-US" altLang="ko-KR" dirty="0"/>
          </a:p>
          <a:p>
            <a:endParaRPr lang="en-US" altLang="ko-KR" dirty="0"/>
          </a:p>
          <a:p>
            <a:r>
              <a:rPr lang="en-US" altLang="ko-KR" dirty="0"/>
              <a:t>Fig 1. Comparison of the relative plaque composition between the two groups. The site of the minimum</a:t>
            </a:r>
          </a:p>
          <a:p>
            <a:r>
              <a:rPr lang="en-US" altLang="ko-KR" dirty="0"/>
              <a:t>luminal area (A), site of the largest necrotic core area (B), and target lesion volume of a 10-mm segment</a:t>
            </a:r>
          </a:p>
          <a:p>
            <a:r>
              <a:rPr lang="en-US" altLang="ko-KR" dirty="0"/>
              <a:t>centered on the minimal luminal area (C). Plaque compositions assessed by VH-IVUS were classified into 4</a:t>
            </a:r>
          </a:p>
          <a:p>
            <a:r>
              <a:rPr lang="en-US" altLang="ko-KR" dirty="0"/>
              <a:t>major components: FT, FF, NC, and DC. Data are shown as mean ± 95% confidence interval.</a:t>
            </a:r>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17</a:t>
            </a:fld>
            <a:endParaRPr lang="ko-KR" altLang="en-US" dirty="0"/>
          </a:p>
        </p:txBody>
      </p:sp>
    </p:spTree>
    <p:extLst>
      <p:ext uri="{BB962C8B-B14F-4D97-AF65-F5344CB8AC3E}">
        <p14:creationId xmlns:p14="http://schemas.microsoft.com/office/powerpoint/2010/main" val="3201781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Circulating MPs were positively correlated with the percentage of the NC area at the minimal luminal site (r = 0.491, p = 0.003) and the percentage of the NC volume (r = 0.496, p =0.002). </a:t>
            </a:r>
          </a:p>
          <a:p>
            <a:endParaRPr lang="en-US" altLang="ko-KR" dirty="0"/>
          </a:p>
          <a:p>
            <a:r>
              <a:rPr lang="en-US" altLang="ko-KR" dirty="0"/>
              <a:t>Elevated levels of circulating MPs were associated with the amount of NC in the target lesion in those with stable angina, suggesting a potential role of circulating MPs as a biomarker for detecting unstable plaque in patients with stable angina.</a:t>
            </a:r>
          </a:p>
          <a:p>
            <a:endParaRPr lang="en-US" altLang="ko-KR" dirty="0"/>
          </a:p>
          <a:p>
            <a:endParaRPr lang="en-US" altLang="ko-KR" dirty="0"/>
          </a:p>
          <a:p>
            <a:endParaRPr lang="en-US" altLang="ko-KR" dirty="0"/>
          </a:p>
          <a:p>
            <a:r>
              <a:rPr lang="en-US" altLang="ko-KR" dirty="0"/>
              <a:t>Fig 3. Correlation between the levels of circulating MPs and relative plaque components assessed by VH-IVUS analysis. The target lesion volume of a 10-mm segment centered on the following minimal luminal areas is shown: (A) FT, (B) FF, (C) NC, and (D) DC.</a:t>
            </a:r>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18</a:t>
            </a:fld>
            <a:endParaRPr lang="ko-KR" altLang="en-US" dirty="0"/>
          </a:p>
        </p:txBody>
      </p:sp>
    </p:spTree>
    <p:extLst>
      <p:ext uri="{BB962C8B-B14F-4D97-AF65-F5344CB8AC3E}">
        <p14:creationId xmlns:p14="http://schemas.microsoft.com/office/powerpoint/2010/main" val="3226169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Other</a:t>
            </a:r>
            <a:r>
              <a:rPr lang="en-US" altLang="ko-KR" baseline="0" dirty="0"/>
              <a:t> studies also suggested the potential role of circulating MPs in CV risk stratification.</a:t>
            </a:r>
          </a:p>
          <a:p>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19</a:t>
            </a:fld>
            <a:endParaRPr lang="ko-KR" altLang="en-US" dirty="0"/>
          </a:p>
        </p:txBody>
      </p:sp>
    </p:spTree>
    <p:extLst>
      <p:ext uri="{BB962C8B-B14F-4D97-AF65-F5344CB8AC3E}">
        <p14:creationId xmlns:p14="http://schemas.microsoft.com/office/powerpoint/2010/main" val="983603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a:t>
            </a:r>
            <a:r>
              <a:rPr lang="en-US" altLang="ko-KR" baseline="0" dirty="0"/>
              <a:t> extracellular vesicles contain a mixed population of circulating elements characterized by different sizes and including microparticles (or microvesicles), exosomes, and apoptotic bodies.</a:t>
            </a:r>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2</a:t>
            </a:fld>
            <a:endParaRPr lang="ko-KR" altLang="en-US" dirty="0"/>
          </a:p>
        </p:txBody>
      </p:sp>
    </p:spTree>
    <p:extLst>
      <p:ext uri="{BB962C8B-B14F-4D97-AF65-F5344CB8AC3E}">
        <p14:creationId xmlns:p14="http://schemas.microsoft.com/office/powerpoint/2010/main" val="2536583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20</a:t>
            </a:fld>
            <a:endParaRPr lang="ko-KR" altLang="en-US" dirty="0"/>
          </a:p>
        </p:txBody>
      </p:sp>
    </p:spTree>
    <p:extLst>
      <p:ext uri="{BB962C8B-B14F-4D97-AF65-F5344CB8AC3E}">
        <p14:creationId xmlns:p14="http://schemas.microsoft.com/office/powerpoint/2010/main" val="1019720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lnSpcReduction="10000"/>
          </a:bodyPr>
          <a:lstStyle/>
          <a:p>
            <a:r>
              <a:rPr lang="en-US" altLang="ko-KR" dirty="0"/>
              <a:t>In our study</a:t>
            </a:r>
            <a:r>
              <a:rPr lang="en-US" altLang="ko-KR" baseline="0" dirty="0"/>
              <a:t> performed in 86 STEMI patients, procoagulant circulating MPs levels were compared before and after PCI according to the use of abciximab during PCI.</a:t>
            </a:r>
          </a:p>
          <a:p>
            <a:endParaRPr lang="en-US" altLang="ko-KR" baseline="0" dirty="0"/>
          </a:p>
          <a:p>
            <a:r>
              <a:rPr lang="en-US" altLang="ko-KR" baseline="0" dirty="0"/>
              <a:t>In patients who had undergone PCI without abciximab, no significant change in the level of MPs was observed after PCI. </a:t>
            </a:r>
          </a:p>
          <a:p>
            <a:r>
              <a:rPr lang="en-US" altLang="ko-KR" baseline="0" dirty="0"/>
              <a:t>However, in the abciximab group, the level of circulating MPs was significantly decreased after PCI (12.0±10.7 </a:t>
            </a:r>
            <a:r>
              <a:rPr lang="en-US" altLang="ko-KR" baseline="0" dirty="0" err="1"/>
              <a:t>nM</a:t>
            </a:r>
            <a:r>
              <a:rPr lang="en-US" altLang="ko-KR" baseline="0" dirty="0"/>
              <a:t> vs. 7.8±11.7 </a:t>
            </a:r>
            <a:r>
              <a:rPr lang="en-US" altLang="ko-KR" baseline="0" dirty="0" err="1"/>
              <a:t>nM</a:t>
            </a:r>
            <a:r>
              <a:rPr lang="en-US" altLang="ko-KR" baseline="0" dirty="0"/>
              <a:t> PS </a:t>
            </a:r>
            <a:r>
              <a:rPr lang="en-US" altLang="ko-KR" baseline="0" dirty="0" err="1"/>
              <a:t>eq</a:t>
            </a:r>
            <a:r>
              <a:rPr lang="en-US" altLang="ko-KR" baseline="0" dirty="0"/>
              <a:t>, p=0.018). </a:t>
            </a:r>
            <a:endParaRPr lang="en-US" altLang="ko-KR" dirty="0"/>
          </a:p>
          <a:p>
            <a:endParaRPr lang="en-US" altLang="ko-KR" dirty="0"/>
          </a:p>
          <a:p>
            <a:r>
              <a:rPr lang="en-US" altLang="ko-KR" dirty="0"/>
              <a:t>Fig. 1. Comparison of levels of microparticles captured on immobilized annexin V before and after coronary intervention in patients with ST-segment elevation myocardial infarction who had undergone coronary intervention without abciximab (n=56) or with abciximab (n=30). The line within the box denotes the median. The box spans the Interquartile Range (IQR). The whiskers extend to the minimum or maximum values within 1.5 IQR. PS: phosphatidylserine, PCI: percutaneous coronary intervention.</a:t>
            </a:r>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21</a:t>
            </a:fld>
            <a:endParaRPr lang="ko-KR" altLang="en-US" dirty="0"/>
          </a:p>
        </p:txBody>
      </p:sp>
    </p:spTree>
    <p:extLst>
      <p:ext uri="{BB962C8B-B14F-4D97-AF65-F5344CB8AC3E}">
        <p14:creationId xmlns:p14="http://schemas.microsoft.com/office/powerpoint/2010/main" val="451626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Levels of CD31+</a:t>
            </a:r>
            <a:r>
              <a:rPr lang="en-US" altLang="ko-KR" baseline="0" dirty="0"/>
              <a:t>, CD146+, or CD42b+ </a:t>
            </a:r>
            <a:r>
              <a:rPr lang="en-US" altLang="ko-KR" dirty="0"/>
              <a:t>MPs also showed a significant reduction after PCI in the abciximab group.</a:t>
            </a:r>
          </a:p>
          <a:p>
            <a:endParaRPr lang="en-US" altLang="ko-KR" dirty="0"/>
          </a:p>
          <a:p>
            <a:r>
              <a:rPr lang="en-US" altLang="ko-KR" dirty="0"/>
              <a:t>Conclusion: Primary PCI with additional abciximab significantly reduced the level of procoagulant MPs in patients with STEMI.</a:t>
            </a:r>
          </a:p>
          <a:p>
            <a:endParaRPr lang="en-US" altLang="ko-KR" dirty="0"/>
          </a:p>
          <a:p>
            <a:endParaRPr lang="en-US" altLang="ko-KR" dirty="0"/>
          </a:p>
          <a:p>
            <a:endParaRPr lang="en-US" altLang="ko-KR" dirty="0"/>
          </a:p>
          <a:p>
            <a:r>
              <a:rPr lang="en-US" altLang="ko-KR" dirty="0"/>
              <a:t>Fig. 1. Comparison of levels of microparticles captured on immobilized annexin V before and after coronary intervention in patients with ST-segment elevation myocardial infarction who had undergone coronary intervention without abciximab (n=56) or with abciximab (n=30). The line within the box denotes the median. The box spans the Interquartile Range (IQR). The whiskers extend to the minimum or maximum values within 1.5 IQR. PS: phosphatidylserine, PCI: percutaneous coronary intervention.</a:t>
            </a:r>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22</a:t>
            </a:fld>
            <a:endParaRPr lang="ko-KR" altLang="en-US" dirty="0"/>
          </a:p>
        </p:txBody>
      </p:sp>
    </p:spTree>
    <p:extLst>
      <p:ext uri="{BB962C8B-B14F-4D97-AF65-F5344CB8AC3E}">
        <p14:creationId xmlns:p14="http://schemas.microsoft.com/office/powerpoint/2010/main" val="1515312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err="1"/>
              <a:t>Kafian</a:t>
            </a:r>
            <a:r>
              <a:rPr lang="en-US" altLang="ko-KR" dirty="0"/>
              <a:t> et al. investigated the association between patients' response to </a:t>
            </a:r>
            <a:r>
              <a:rPr lang="en-US" altLang="ko-KR" dirty="0" err="1"/>
              <a:t>clopidogrel</a:t>
            </a:r>
            <a:r>
              <a:rPr lang="en-US" altLang="ko-KR" dirty="0"/>
              <a:t>, assessed by whole blood impedance aggregometry, and</a:t>
            </a:r>
          </a:p>
          <a:p>
            <a:r>
              <a:rPr lang="en-US" altLang="ko-KR" dirty="0"/>
              <a:t>circulating PMV in 200 patients with ACS who had undergone PCI and received a loading dose of aspirin and </a:t>
            </a:r>
            <a:r>
              <a:rPr lang="en-US" altLang="ko-KR" dirty="0" err="1"/>
              <a:t>clopidogrel</a:t>
            </a:r>
            <a:r>
              <a:rPr lang="en-US" altLang="ko-KR" dirty="0"/>
              <a:t> before the procedure. This study revealed for the first time that levels of both CD42a- and CD62P positive PMV were almost two-fold higher in patients with high on</a:t>
            </a:r>
          </a:p>
          <a:p>
            <a:r>
              <a:rPr lang="en-US" altLang="ko-KR" dirty="0"/>
              <a:t>treatment platelet reactivity (HPR) compared with patients without HPR, which might have indicated ongoing platelet activation despite </a:t>
            </a:r>
            <a:r>
              <a:rPr lang="en-US" altLang="ko-KR" dirty="0" err="1"/>
              <a:t>clopidogrel</a:t>
            </a:r>
            <a:r>
              <a:rPr lang="en-US" altLang="ko-KR" dirty="0"/>
              <a:t> treatment. </a:t>
            </a:r>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23</a:t>
            </a:fld>
            <a:endParaRPr lang="ko-KR" altLang="en-US" dirty="0"/>
          </a:p>
        </p:txBody>
      </p:sp>
    </p:spTree>
    <p:extLst>
      <p:ext uri="{BB962C8B-B14F-4D97-AF65-F5344CB8AC3E}">
        <p14:creationId xmlns:p14="http://schemas.microsoft.com/office/powerpoint/2010/main" val="436663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a:t>Interestingly, patients with a documented lower platelet reactivity had significantly fewer PMV exposing CD62P than patients with HPR or those with adequate platelet reactivity to </a:t>
            </a:r>
            <a:r>
              <a:rPr lang="en-US" altLang="ko-KR" dirty="0" err="1"/>
              <a:t>clopidogrel</a:t>
            </a:r>
            <a:r>
              <a:rPr lang="en-US" altLang="ko-KR" dirty="0"/>
              <a:t> [43].</a:t>
            </a:r>
          </a:p>
          <a:p>
            <a:endParaRPr lang="en-US" altLang="ko-KR" dirty="0"/>
          </a:p>
          <a:p>
            <a:r>
              <a:rPr lang="en-US" altLang="ko-KR" dirty="0"/>
              <a:t>Taken together, these data suggest that PMVs are potential biomarkers of antiplatelet responses to </a:t>
            </a:r>
            <a:r>
              <a:rPr lang="en-US" altLang="ko-KR" dirty="0" err="1"/>
              <a:t>clopidogrel</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24</a:t>
            </a:fld>
            <a:endParaRPr lang="ko-KR" altLang="en-US" dirty="0"/>
          </a:p>
        </p:txBody>
      </p:sp>
    </p:spTree>
    <p:extLst>
      <p:ext uri="{BB962C8B-B14F-4D97-AF65-F5344CB8AC3E}">
        <p14:creationId xmlns:p14="http://schemas.microsoft.com/office/powerpoint/2010/main" val="3082674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Effect</a:t>
            </a:r>
            <a:r>
              <a:rPr lang="en-US" altLang="ko-KR" baseline="0" dirty="0"/>
              <a:t> of antiplatelet </a:t>
            </a:r>
            <a:r>
              <a:rPr lang="en-US" altLang="ko-KR" baseline="0" dirty="0" err="1"/>
              <a:t>Tx</a:t>
            </a:r>
            <a:r>
              <a:rPr lang="en-US" altLang="ko-KR" baseline="0" dirty="0"/>
              <a:t> on MP formation was tested in various in vitro and in vivo studies.</a:t>
            </a:r>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25</a:t>
            </a:fld>
            <a:endParaRPr lang="ko-KR" altLang="en-US" dirty="0"/>
          </a:p>
        </p:txBody>
      </p:sp>
    </p:spTree>
    <p:extLst>
      <p:ext uri="{BB962C8B-B14F-4D97-AF65-F5344CB8AC3E}">
        <p14:creationId xmlns:p14="http://schemas.microsoft.com/office/powerpoint/2010/main" val="1600756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Although the effect of</a:t>
            </a:r>
            <a:r>
              <a:rPr lang="en-US" altLang="ko-KR" baseline="0" dirty="0"/>
              <a:t> aspirin was controversial, b</a:t>
            </a:r>
            <a:r>
              <a:rPr lang="en-US" altLang="ko-KR" dirty="0"/>
              <a:t>oth P2Y12 antagonists and </a:t>
            </a:r>
            <a:r>
              <a:rPr lang="en-US" altLang="ko-KR" dirty="0" err="1"/>
              <a:t>GPIIb-IIIa</a:t>
            </a:r>
            <a:r>
              <a:rPr lang="en-US" altLang="ko-KR" dirty="0"/>
              <a:t> antagonists were shown to reduce the rate of MV generation.</a:t>
            </a:r>
          </a:p>
          <a:p>
            <a:endParaRPr lang="en-US" altLang="ko-KR" dirty="0"/>
          </a:p>
          <a:p>
            <a:r>
              <a:rPr lang="en-US" altLang="ko-KR" dirty="0"/>
              <a:t>Assessment</a:t>
            </a:r>
            <a:r>
              <a:rPr lang="en-US" altLang="ko-KR" baseline="0" dirty="0"/>
              <a:t> of MPs could possibly constitute another modality of assessment of individual response to antiplatelet therapy in the future.</a:t>
            </a:r>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26</a:t>
            </a:fld>
            <a:endParaRPr lang="ko-KR" altLang="en-US" dirty="0"/>
          </a:p>
        </p:txBody>
      </p:sp>
    </p:spTree>
    <p:extLst>
      <p:ext uri="{BB962C8B-B14F-4D97-AF65-F5344CB8AC3E}">
        <p14:creationId xmlns:p14="http://schemas.microsoft.com/office/powerpoint/2010/main" val="662059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clinical applications of EV have not been realized, because EV detection and isolation are challenging.</a:t>
            </a:r>
          </a:p>
          <a:p>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27</a:t>
            </a:fld>
            <a:endParaRPr lang="ko-KR" altLang="en-US" dirty="0"/>
          </a:p>
        </p:txBody>
      </p:sp>
    </p:spTree>
    <p:extLst>
      <p:ext uri="{BB962C8B-B14F-4D97-AF65-F5344CB8AC3E}">
        <p14:creationId xmlns:p14="http://schemas.microsoft.com/office/powerpoint/2010/main" val="196835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There is currently no consensus on the nomenclature and properties of different EV subtypes,</a:t>
            </a:r>
            <a:r>
              <a:rPr lang="en-US" altLang="ko-KR" baseline="0" dirty="0"/>
              <a:t> because</a:t>
            </a:r>
          </a:p>
          <a:p>
            <a:pPr marL="228600" indent="-228600">
              <a:buAutoNum type="arabicPeriod"/>
            </a:pPr>
            <a:r>
              <a:rPr lang="en-US" altLang="ko-KR" baseline="0" dirty="0"/>
              <a:t>The sizes of exosomes, MPs, and apoptotic bodies partially overlap</a:t>
            </a:r>
          </a:p>
          <a:p>
            <a:pPr marL="228600" indent="-228600">
              <a:buAutoNum type="arabicPeriod"/>
            </a:pPr>
            <a:r>
              <a:rPr lang="en-US" altLang="ko-KR" baseline="0" dirty="0"/>
              <a:t>They are released simultaneously from same cell types</a:t>
            </a:r>
          </a:p>
          <a:p>
            <a:pPr marL="228600" indent="-228600">
              <a:buAutoNum type="arabicPeriod"/>
            </a:pPr>
            <a:r>
              <a:rPr lang="en-US" altLang="ko-KR" baseline="0" dirty="0"/>
              <a:t>They have similar morphology when assessed with transmittance electron microscope</a:t>
            </a:r>
            <a:endParaRPr lang="en-US" altLang="ko-KR" dirty="0"/>
          </a:p>
          <a:p>
            <a:endParaRPr lang="en-US" altLang="ko-KR" dirty="0"/>
          </a:p>
          <a:p>
            <a:r>
              <a:rPr lang="en-US" altLang="ko-KR" dirty="0"/>
              <a:t>Fig. 2. A summary of extracellular vesicles' subtypes and the thresholds of currently available diagnostic modalities. </a:t>
            </a:r>
          </a:p>
          <a:p>
            <a:r>
              <a:rPr lang="en-US" altLang="ko-KR" dirty="0"/>
              <a:t>NTA — nanoparticle tracking analysis, </a:t>
            </a:r>
          </a:p>
          <a:p>
            <a:r>
              <a:rPr lang="en-US" altLang="ko-KR" dirty="0"/>
              <a:t>RPS — tunable resistive pulse sensing, </a:t>
            </a:r>
          </a:p>
          <a:p>
            <a:r>
              <a:rPr lang="en-US" altLang="ko-KR" dirty="0"/>
              <a:t>PS — phosphatidylserine; </a:t>
            </a:r>
          </a:p>
          <a:p>
            <a:r>
              <a:rPr lang="en-US" altLang="ko-KR" dirty="0"/>
              <a:t>CD — clusters of differentiation; </a:t>
            </a:r>
          </a:p>
          <a:p>
            <a:r>
              <a:rPr lang="en-US" altLang="ko-KR" dirty="0"/>
              <a:t>TF — tissue factor; </a:t>
            </a:r>
          </a:p>
          <a:p>
            <a:r>
              <a:rPr lang="en-US" altLang="ko-KR" dirty="0"/>
              <a:t>DNA — deoxyribonucleic acid; </a:t>
            </a:r>
          </a:p>
          <a:p>
            <a:r>
              <a:rPr lang="en-US" altLang="ko-KR" dirty="0"/>
              <a:t>mRNA — messenger ribonucleic acid</a:t>
            </a:r>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28</a:t>
            </a:fld>
            <a:endParaRPr lang="ko-KR" altLang="en-US" dirty="0"/>
          </a:p>
        </p:txBody>
      </p:sp>
    </p:spTree>
    <p:extLst>
      <p:ext uri="{BB962C8B-B14F-4D97-AF65-F5344CB8AC3E}">
        <p14:creationId xmlns:p14="http://schemas.microsoft.com/office/powerpoint/2010/main" val="178075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Moreover, other plasma particles, such as lipoprotein particles, overlap in size with EVs.</a:t>
            </a:r>
          </a:p>
          <a:p>
            <a:r>
              <a:rPr lang="en-US" altLang="ko-KR" dirty="0"/>
              <a:t>The</a:t>
            </a:r>
            <a:r>
              <a:rPr lang="en-US" altLang="ko-KR" baseline="0" dirty="0"/>
              <a:t> concentration of EV decreases because of centrifugation losses and aggregation of EV subpopulations.</a:t>
            </a:r>
          </a:p>
          <a:p>
            <a:r>
              <a:rPr lang="en-US" altLang="ko-KR" baseline="0" dirty="0"/>
              <a:t>Because EV may also bind to cells or be phagocytosed, the removal of cells during preparation may also results in the removal of EV subpopulations.</a:t>
            </a:r>
          </a:p>
          <a:p>
            <a:endParaRPr lang="en-US" altLang="ko-KR" baseline="0" dirty="0"/>
          </a:p>
          <a:p>
            <a:r>
              <a:rPr lang="en-US" altLang="ko-KR" baseline="0" dirty="0"/>
              <a:t>Therefore, perfect separation of EV from cells in body fluids, particularly blood, will never become feasible.</a:t>
            </a:r>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29</a:t>
            </a:fld>
            <a:endParaRPr lang="ko-KR" altLang="en-US" dirty="0"/>
          </a:p>
        </p:txBody>
      </p:sp>
    </p:spTree>
    <p:extLst>
      <p:ext uri="{BB962C8B-B14F-4D97-AF65-F5344CB8AC3E}">
        <p14:creationId xmlns:p14="http://schemas.microsoft.com/office/powerpoint/2010/main" val="832464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Microparticles or microvesicles bud directly from the plasma membrane, whereas exosomes are represented by small vesicles of different</a:t>
            </a:r>
            <a:r>
              <a:rPr lang="en-US" altLang="ko-KR" baseline="0" dirty="0"/>
              <a:t> sizes that are formed as the intraluminal vesicles by budding into early endosomes and </a:t>
            </a:r>
            <a:r>
              <a:rPr lang="en-US" altLang="ko-KR" baseline="0" dirty="0" err="1"/>
              <a:t>multivesicular</a:t>
            </a:r>
            <a:r>
              <a:rPr lang="en-US" altLang="ko-KR" baseline="0" dirty="0"/>
              <a:t> endosomes and are released by fusion of MVEs with the plasma membrane.</a:t>
            </a:r>
            <a:endParaRPr lang="en-US" altLang="ko-KR" dirty="0"/>
          </a:p>
          <a:p>
            <a:endParaRPr lang="en-US" altLang="ko-KR" dirty="0"/>
          </a:p>
          <a:p>
            <a:r>
              <a:rPr lang="en-US" altLang="ko-KR" dirty="0"/>
              <a:t>In particular, MPs represent</a:t>
            </a:r>
            <a:r>
              <a:rPr lang="en-US" altLang="ko-KR" baseline="0" dirty="0"/>
              <a:t> a heterogeneous population of small vesicles deriving from virtually all cell types developing by plasma membrane budding, and released by shedding, during cell growth, proliferation, activation.</a:t>
            </a:r>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3</a:t>
            </a:fld>
            <a:endParaRPr lang="ko-KR" altLang="en-US" dirty="0"/>
          </a:p>
        </p:txBody>
      </p:sp>
    </p:spTree>
    <p:extLst>
      <p:ext uri="{BB962C8B-B14F-4D97-AF65-F5344CB8AC3E}">
        <p14:creationId xmlns:p14="http://schemas.microsoft.com/office/powerpoint/2010/main" val="1879053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r>
              <a:rPr lang="en-US" altLang="ko-KR" sz="1200" b="0" i="0" u="none" strike="noStrike" baseline="0" dirty="0">
                <a:latin typeface="AdvTimes"/>
              </a:rPr>
              <a:t>The most well-known types of EV are probably microparticles and exosomes, but many more types of EV have been classified on the basis of various criteria. Figure 1 shows a list of common EV terms. </a:t>
            </a:r>
          </a:p>
          <a:p>
            <a:pPr algn="l"/>
            <a:endParaRPr lang="en-US" altLang="ko-KR" sz="1200" b="0" i="0" u="none" strike="noStrike" baseline="0" dirty="0">
              <a:latin typeface="AdvTimes"/>
            </a:endParaRPr>
          </a:p>
          <a:p>
            <a:pPr algn="l"/>
            <a:r>
              <a:rPr lang="en-US" altLang="ko-KR" sz="1200" b="0" i="0" u="none" strike="noStrike" baseline="0" dirty="0">
                <a:latin typeface="AdvTimes"/>
              </a:rPr>
              <a:t>As this plethora of terms is based on different criteria, </a:t>
            </a:r>
            <a:r>
              <a:rPr lang="en-US" altLang="ko-KR" sz="1200" b="0" i="0" u="none" strike="noStrike" baseline="0" dirty="0">
                <a:latin typeface="AdvTimes-i"/>
              </a:rPr>
              <a:t>in vitro </a:t>
            </a:r>
            <a:r>
              <a:rPr lang="en-US" altLang="ko-KR" sz="1200" b="0" i="0" u="none" strike="noStrike" baseline="0" dirty="0">
                <a:latin typeface="AdvTimes"/>
              </a:rPr>
              <a:t>studies, and outdated isolation and detection techniques, the single term ‘EV’ was introduced to avoid confusion and to improve the exchange of information between investigators and societies.</a:t>
            </a:r>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30</a:t>
            </a:fld>
            <a:endParaRPr lang="ko-KR" altLang="en-US" dirty="0"/>
          </a:p>
        </p:txBody>
      </p:sp>
    </p:spTree>
    <p:extLst>
      <p:ext uri="{BB962C8B-B14F-4D97-AF65-F5344CB8AC3E}">
        <p14:creationId xmlns:p14="http://schemas.microsoft.com/office/powerpoint/2010/main" val="2243582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lnSpcReduction="10000"/>
          </a:bodyPr>
          <a:lstStyle/>
          <a:p>
            <a:r>
              <a:rPr lang="en-US" altLang="ko-KR" dirty="0"/>
              <a:t>A large body of evidence supports the role of MPs at different steps of atherosclerosis</a:t>
            </a:r>
          </a:p>
          <a:p>
            <a:r>
              <a:rPr lang="en-US" altLang="ko-KR" dirty="0"/>
              <a:t>development, progression, and complications.</a:t>
            </a:r>
          </a:p>
          <a:p>
            <a:r>
              <a:rPr lang="en-US" altLang="ko-KR" dirty="0"/>
              <a:t>Figure. Implication of MPs in the development, progression, and complications of atherosclerotic plaques. </a:t>
            </a:r>
          </a:p>
          <a:p>
            <a:r>
              <a:rPr lang="en-US" altLang="ko-KR" dirty="0"/>
              <a:t>A, Lesion initiation. Circulating endothelial and leukocyte microparticles (MPs) are increased in patients with high atherothrombotic risk.</a:t>
            </a:r>
          </a:p>
          <a:p>
            <a:r>
              <a:rPr lang="en-US" altLang="ko-KR" dirty="0"/>
              <a:t>These MPs induce endothelial dysfunction by decreasing nitric oxide (NO) synthesis as the result of an inhibition of the endothelial nitric oxide synthase (eNOS) function and/or an increase in caveolin-1, increasing oxidative stress and production of endothelial superoxide anion (O2 -). The highly unstable O2-anion can uncouple the eNOS, thus decreasing NO production. Some MP subpopulations also can enhance thromboxane A2 (TXA2) production and thus vascular contraction. Opposite effects also have been reported with MPs derived from lymphocytes as they increase the inducible NO synthase (iNOS) and cyclooxygenase-2 (COX-2) enzymes expression in the smooth muscle cells, thus increasing vasodilatory mediators concentration within the media and decreasing contractile force.</a:t>
            </a:r>
          </a:p>
          <a:p>
            <a:r>
              <a:rPr lang="en-US" altLang="ko-KR" dirty="0"/>
              <a:t>B, Lesion progression. Human atherosclerotic plaques contain high levels of MPs. These MPs are in the vicinity of the immature and leaky neovessels contained in plaques. MPs harbor intercellular adhesion molecule (ICAM)-1 and transfer this adhesion molecule to endothelial</a:t>
            </a:r>
          </a:p>
          <a:p>
            <a:r>
              <a:rPr lang="en-US" altLang="ko-KR" dirty="0"/>
              <a:t>cell membrane, thus enhancing the recruitment of monocytes into plaques. Once transmigrated, monocytes differentiate into macrophages</a:t>
            </a:r>
          </a:p>
          <a:p>
            <a:r>
              <a:rPr lang="en-US" altLang="ko-KR" dirty="0"/>
              <a:t>and foam cells, leading to phagocytosis of modified low density lipoprotein (LDL, yellow triangles). MPs could contribute to macrophages and foam cells apoptosis, leading to the release of MPs and creating a vicious circle. </a:t>
            </a:r>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32</a:t>
            </a:fld>
            <a:endParaRPr lang="ko-KR" altLang="en-US" dirty="0"/>
          </a:p>
        </p:txBody>
      </p:sp>
    </p:spTree>
    <p:extLst>
      <p:ext uri="{BB962C8B-B14F-4D97-AF65-F5344CB8AC3E}">
        <p14:creationId xmlns:p14="http://schemas.microsoft.com/office/powerpoint/2010/main" val="4247083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a:t>A large body of evidence supports the role of MPs at different steps of atherosclerosis</a:t>
            </a:r>
          </a:p>
          <a:p>
            <a:r>
              <a:rPr lang="en-US" altLang="ko-KR" dirty="0"/>
              <a:t>development, progression, and complications.</a:t>
            </a:r>
          </a:p>
          <a:p>
            <a:endParaRPr lang="en-US" altLang="ko-KR" dirty="0"/>
          </a:p>
          <a:p>
            <a:endParaRPr lang="en-US" altLang="ko-KR" dirty="0"/>
          </a:p>
          <a:p>
            <a:r>
              <a:rPr lang="en-US" altLang="ko-KR" dirty="0"/>
              <a:t>Figure. Implication of MPs in the development, progression, and complications of atherosclerotic plaques. </a:t>
            </a:r>
          </a:p>
          <a:p>
            <a:r>
              <a:rPr lang="en-US" altLang="ko-KR" dirty="0"/>
              <a:t>C, Advanced lesions. Vulnerable atherosclerotic plaques prone to rupture are characterized by an increased number of vasa vasorum and frequent intraplaque hemorrhage. Plaque MPs express CD40 ligand (CD40L), stimulate endothelial cell proliferation after CD40 ligation, and promote angiogenesis. Therefore, plaque MPs likely contribute to the transition from stable to unstable plaques. </a:t>
            </a:r>
          </a:p>
          <a:p>
            <a:r>
              <a:rPr lang="en-US" altLang="ko-KR" dirty="0"/>
              <a:t>D, Plaque rupture. Plaque MPs expose at their surface phosphatidylserine (PS) and, frequently, tissue factor (TF), conferring MPs a high  procoagulant activity. At the time of plaque rupture, locally released plaque MPs stimulate thrombus formation. Platelet MPs are shed from</a:t>
            </a:r>
          </a:p>
          <a:p>
            <a:r>
              <a:rPr lang="en-US" altLang="ko-KR" dirty="0"/>
              <a:t>activated platelets and participate in thrombus. The interactions between P-selectin glycoprotein ligand-1 (PSGL-1) carried by leukocyte</a:t>
            </a:r>
          </a:p>
          <a:p>
            <a:r>
              <a:rPr lang="en-US" altLang="ko-KR" dirty="0"/>
              <a:t>MPs and platelet P-selectin are necessary to concentrate TF activity at the thrombus edge. Endothelial, leukocyte, smooth muscle</a:t>
            </a:r>
          </a:p>
          <a:p>
            <a:r>
              <a:rPr lang="en-US" altLang="ko-KR" dirty="0"/>
              <a:t>cell, erythrocyte, and platelet MPs are represented by pink, green, brown, red, and blue circles, respectively.</a:t>
            </a:r>
          </a:p>
          <a:p>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33</a:t>
            </a:fld>
            <a:endParaRPr lang="ko-KR" altLang="en-US" dirty="0"/>
          </a:p>
        </p:txBody>
      </p:sp>
    </p:spTree>
    <p:extLst>
      <p:ext uri="{BB962C8B-B14F-4D97-AF65-F5344CB8AC3E}">
        <p14:creationId xmlns:p14="http://schemas.microsoft.com/office/powerpoint/2010/main" val="3831457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Circulating EVs have become a subject of increasing interest in recent years as useful biomarkers or effectors in CVD</a:t>
            </a:r>
          </a:p>
          <a:p>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34</a:t>
            </a:fld>
            <a:endParaRPr lang="ko-KR" altLang="en-US" dirty="0"/>
          </a:p>
        </p:txBody>
      </p:sp>
    </p:spTree>
    <p:extLst>
      <p:ext uri="{BB962C8B-B14F-4D97-AF65-F5344CB8AC3E}">
        <p14:creationId xmlns:p14="http://schemas.microsoft.com/office/powerpoint/2010/main" val="2860948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35</a:t>
            </a:fld>
            <a:endParaRPr lang="ko-KR"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 breakthrough in the field was</a:t>
            </a:r>
            <a:r>
              <a:rPr lang="en-US" altLang="ko-KR" baseline="0" dirty="0"/>
              <a:t> made in 2007 when it was discovered that exosomes carry nucleic acids, namely mRNA and miRNA.</a:t>
            </a:r>
            <a:endParaRPr lang="en-US" altLang="ko-KR" dirty="0"/>
          </a:p>
          <a:p>
            <a:endParaRPr lang="en-US" altLang="ko-KR" dirty="0"/>
          </a:p>
          <a:p>
            <a:r>
              <a:rPr lang="en-US" altLang="ko-KR" dirty="0"/>
              <a:t>Valadi H, Ekstrom K, Bossios A, Sjostrand M, Lee JJ and Lotvall JO. Exosome-mediated transfer of mRNAs and microRNAs is a novel mechanism of genetic exchange between cells.</a:t>
            </a:r>
          </a:p>
          <a:p>
            <a:r>
              <a:rPr lang="en-US" altLang="ko-KR" dirty="0"/>
              <a:t>Nat Cell Biol 2007;9:654-9.</a:t>
            </a:r>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38</a:t>
            </a:fld>
            <a:endParaRPr lang="ko-KR" altLang="en-US" dirty="0"/>
          </a:p>
        </p:txBody>
      </p:sp>
    </p:spTree>
    <p:extLst>
      <p:ext uri="{BB962C8B-B14F-4D97-AF65-F5344CB8AC3E}">
        <p14:creationId xmlns:p14="http://schemas.microsoft.com/office/powerpoint/2010/main" val="3397546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85000" lnSpcReduction="20000"/>
          </a:bodyPr>
          <a:lstStyle/>
          <a:p>
            <a:r>
              <a:rPr lang="en-US" altLang="ko-KR" sz="1200" kern="1200" baseline="0" dirty="0">
                <a:solidFill>
                  <a:schemeClr val="tx1"/>
                </a:solidFill>
                <a:latin typeface="+mn-lt"/>
                <a:ea typeface="+mn-ea"/>
                <a:cs typeface="+mn-cs"/>
              </a:rPr>
              <a:t>Therefore, activated platelets may deliver, through the release of microparticles, mRNA regulatory Ago2-miR complexes to other cells and regulate expression of endogenous genes in recipient cells, such as endothelial cells.</a:t>
            </a:r>
          </a:p>
          <a:p>
            <a:endParaRPr lang="en-US" altLang="ko-KR" sz="1200" kern="1200" baseline="0" dirty="0">
              <a:solidFill>
                <a:schemeClr val="tx1"/>
              </a:solidFill>
              <a:latin typeface="+mn-lt"/>
              <a:ea typeface="+mn-ea"/>
              <a:cs typeface="+mn-cs"/>
            </a:endParaRPr>
          </a:p>
          <a:p>
            <a:r>
              <a:rPr lang="en-US" altLang="ko-KR" sz="1200" kern="1200" baseline="0" dirty="0">
                <a:solidFill>
                  <a:schemeClr val="tx1"/>
                </a:solidFill>
                <a:latin typeface="+mn-lt"/>
                <a:ea typeface="+mn-ea"/>
                <a:cs typeface="+mn-cs"/>
              </a:rPr>
              <a:t>Figure 6. Platelet MP-derived miR-223 can regulate HUVEC gene expression at the protein level. </a:t>
            </a:r>
          </a:p>
          <a:p>
            <a:pPr marL="228600" indent="-228600">
              <a:buNone/>
            </a:pPr>
            <a:r>
              <a:rPr lang="en-US" altLang="ko-KR" sz="1200" kern="1200" baseline="0" dirty="0">
                <a:solidFill>
                  <a:schemeClr val="tx1"/>
                </a:solidFill>
                <a:latin typeface="+mn-lt"/>
                <a:ea typeface="+mn-ea"/>
                <a:cs typeface="+mn-cs"/>
              </a:rPr>
              <a:t>(B) Proposed model for the intercellular transfer of functional Ago2•microRNA complexes between activated platelets and endothelial cells through the release of MPs. RNA pol II, RNA polymerase II. </a:t>
            </a:r>
            <a:endParaRPr lang="ko-KR" altLang="en-US" dirty="0"/>
          </a:p>
          <a:p>
            <a:endParaRPr lang="en-US" altLang="ko-KR" dirty="0"/>
          </a:p>
          <a:p>
            <a:endParaRPr lang="en-US" altLang="ko-KR" dirty="0"/>
          </a:p>
          <a:p>
            <a:r>
              <a:rPr lang="en-US" altLang="ko-KR" dirty="0"/>
              <a:t>Laffont et al. [45] demonstrated that platelet microparticles specifically containing AGO2/miR-223 complexes could regulate reporter gene expression in recipient endothelial cells.</a:t>
            </a:r>
          </a:p>
          <a:p>
            <a:r>
              <a:rPr lang="en-US" altLang="ko-KR" dirty="0"/>
              <a:t>Laffont B, Corduan A, Ple H, Duchez AC, Cloutier N, Boilard E et al. Activated platelets can deliver mRNA regulatory Ago2*microRNA complexes to endothelial cells via microparticles.</a:t>
            </a:r>
          </a:p>
          <a:p>
            <a:r>
              <a:rPr lang="en-US" altLang="ko-KR" dirty="0"/>
              <a:t>Blood 2013;122:253-61.</a:t>
            </a:r>
          </a:p>
          <a:p>
            <a:endParaRPr lang="en-US" altLang="ko-KR" dirty="0"/>
          </a:p>
          <a:p>
            <a:r>
              <a:rPr lang="en-US" altLang="ko-KR" dirty="0"/>
              <a:t>Jansen et al. [107] revealed that microvesicles from apoptotic endothelial cells promoted endothelial cell migration and proliferation in recipient endothelial cells. These authors found that miR-126 was predominantly expressed in these microvesicles, was transferred to recipient cells, and downregulated expression of direct target genes.</a:t>
            </a:r>
          </a:p>
          <a:p>
            <a:r>
              <a:rPr lang="en-US" altLang="ko-KR" dirty="0"/>
              <a:t>In correlation, administration of miR-126-enriched microvesicles promoted re-endothelialization after electrical denudation of the common carotid artery in wildtype mice, while treatment with miR-126-depleted microparticles abrogated such re-endothelialization.</a:t>
            </a:r>
          </a:p>
          <a:p>
            <a:r>
              <a:rPr lang="en-US" altLang="ko-KR" dirty="0"/>
              <a:t>Jansen F, Yang X, Hoelscher M, Cattelan A, Schmitz T, Proebsting S et al. Endothelial microparticle-mediated transfer of MicroRNA-126 promotes vascular endothelial cell repair</a:t>
            </a:r>
          </a:p>
          <a:p>
            <a:r>
              <a:rPr lang="en-US" altLang="ko-KR" dirty="0"/>
              <a:t>via SPRED1 and is abrogated in glucose-damaged endothelial microparticles. Circulation 2013;128:2026-38.</a:t>
            </a:r>
          </a:p>
          <a:p>
            <a:endParaRPr lang="ko-KR" altLang="en-US" dirty="0"/>
          </a:p>
        </p:txBody>
      </p:sp>
      <p:sp>
        <p:nvSpPr>
          <p:cNvPr id="4" name="슬라이드 번호 개체 틀 3"/>
          <p:cNvSpPr>
            <a:spLocks noGrp="1"/>
          </p:cNvSpPr>
          <p:nvPr>
            <p:ph type="sldNum" sz="quarter" idx="10"/>
          </p:nvPr>
        </p:nvSpPr>
        <p:spPr/>
        <p:txBody>
          <a:bodyPr/>
          <a:lstStyle/>
          <a:p>
            <a:fld id="{BAAD2C46-E634-4026-8829-6F40BC354DC2}" type="slidenum">
              <a:rPr lang="ko-KR" altLang="en-US" smtClean="0"/>
              <a:pPr/>
              <a:t>39</a:t>
            </a:fld>
            <a:endParaRPr lang="ko-KR" altLang="en-US" dirty="0"/>
          </a:p>
        </p:txBody>
      </p:sp>
    </p:spTree>
    <p:extLst>
      <p:ext uri="{BB962C8B-B14F-4D97-AF65-F5344CB8AC3E}">
        <p14:creationId xmlns:p14="http://schemas.microsoft.com/office/powerpoint/2010/main" val="35897260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Vesicles are referred</a:t>
            </a:r>
            <a:r>
              <a:rPr lang="en-US" altLang="ko-KR" baseline="0" dirty="0"/>
              <a:t> to as important mediators of intercellular communication thanks to their capacity to transfer proteins, lipids, and nucleic acids between cells, and thus, to influence various physiological and pathological processes both in parental and in recipient cells</a:t>
            </a:r>
            <a:endParaRPr lang="en-US" altLang="ko-KR" dirty="0"/>
          </a:p>
          <a:p>
            <a:endParaRPr lang="en-US" altLang="ko-KR" dirty="0"/>
          </a:p>
          <a:p>
            <a:r>
              <a:rPr lang="en-US" altLang="ko-KR" dirty="0"/>
              <a:t>Membrane-associated (triangles) and transmembrane proteins (rectangles) and RNAs (curved symbols) are selectively incorporated into the ILV of MVEs or into MVs budding from the plasma membrane. MVEs fuse with the plasma membrane to release exosomes into the extracellular milieu. MVs and exosomes may dock at the plasma membrane of a target cell (1). Bound vesicles may either fuse directly with the plasma membrane (2) or be endocytosed (3). Endocytosed vesicles may then fuse with the delimiting membrane of an endocytic compartment (4).</a:t>
            </a:r>
          </a:p>
          <a:p>
            <a:r>
              <a:rPr lang="en-US" altLang="ko-KR" dirty="0"/>
              <a:t>Both pathways result in the delivery of proteins and RNA into the membrane or cytosol of the target cell. </a:t>
            </a:r>
          </a:p>
          <a:p>
            <a:r>
              <a:rPr lang="en-US" altLang="ko-KR" dirty="0"/>
              <a:t>Fusion and endocytosis are only represented for exosomal vesicles, but plasma membrane–derived MVs may have similar fates.</a:t>
            </a:r>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40</a:t>
            </a:fld>
            <a:endParaRPr lang="ko-KR" altLang="en-US" dirty="0"/>
          </a:p>
        </p:txBody>
      </p:sp>
    </p:spTree>
    <p:extLst>
      <p:ext uri="{BB962C8B-B14F-4D97-AF65-F5344CB8AC3E}">
        <p14:creationId xmlns:p14="http://schemas.microsoft.com/office/powerpoint/2010/main" val="1008870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MPs are characterized by an integral plasma membrane, expressing </a:t>
            </a:r>
            <a:r>
              <a:rPr lang="en-US" altLang="ko-KR" baseline="0" dirty="0"/>
              <a:t>membrane proteins of their parent cells.</a:t>
            </a:r>
          </a:p>
          <a:p>
            <a:endParaRPr lang="en-US" altLang="ko-KR" baseline="0" dirty="0"/>
          </a:p>
          <a:p>
            <a:endParaRPr lang="en-US" altLang="ko-KR" baseline="0" dirty="0"/>
          </a:p>
          <a:p>
            <a:r>
              <a:rPr lang="en-US" altLang="ko-KR" baseline="0" dirty="0"/>
              <a:t>MP subsets expose PS, which can be detected by binding of Annexin V.</a:t>
            </a:r>
          </a:p>
          <a:p>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4</a:t>
            </a:fld>
            <a:endParaRPr lang="ko-KR" altLang="en-US" dirty="0"/>
          </a:p>
        </p:txBody>
      </p:sp>
    </p:spTree>
    <p:extLst>
      <p:ext uri="{BB962C8B-B14F-4D97-AF65-F5344CB8AC3E}">
        <p14:creationId xmlns:p14="http://schemas.microsoft.com/office/powerpoint/2010/main" val="1320389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 key feature of MPs is their procoagulant potential enabling them to play</a:t>
            </a:r>
            <a:r>
              <a:rPr lang="en-US" altLang="ko-KR" baseline="0" dirty="0"/>
              <a:t> a relevant role both in hemostasis and thrombosis.</a:t>
            </a:r>
          </a:p>
          <a:p>
            <a:r>
              <a:rPr lang="en-US" altLang="ko-KR" baseline="0" dirty="0"/>
              <a:t>Indeed, MPs can be accumulated in complicated atherosclerotic plaques and can also be exposed to circulation by plaque erosion or rupture, thus contributing to the pathogenesis of atherothrombotic diseases </a:t>
            </a:r>
          </a:p>
          <a:p>
            <a:r>
              <a:rPr lang="en-US" altLang="ko-KR" baseline="0" dirty="0"/>
              <a:t>by acting as a messenger linking thrombosis and inflammation.</a:t>
            </a:r>
          </a:p>
          <a:p>
            <a:endParaRPr lang="en-US" altLang="ko-KR" baseline="0" dirty="0"/>
          </a:p>
          <a:p>
            <a:r>
              <a:rPr lang="en-US" altLang="ko-KR" baseline="0" dirty="0"/>
              <a:t>Until now, numerous preclinical and clinical studies have suggested the potential role of circulating MPs in Dx of CVD and in CV risk stratification.</a:t>
            </a:r>
          </a:p>
          <a:p>
            <a:endParaRPr lang="en-US" altLang="ko-KR" baseline="0" dirty="0"/>
          </a:p>
          <a:p>
            <a:r>
              <a:rPr lang="en-US" altLang="ko-KR" baseline="0" dirty="0"/>
              <a:t>Recent studies suggested that MV levels not only are indicative of the severity of the disease, but also may contribute to the progression of both chronic and acute cardiovascular conditions.</a:t>
            </a:r>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5</a:t>
            </a:fld>
            <a:endParaRPr lang="ko-KR" altLang="en-US" dirty="0"/>
          </a:p>
        </p:txBody>
      </p:sp>
    </p:spTree>
    <p:extLst>
      <p:ext uri="{BB962C8B-B14F-4D97-AF65-F5344CB8AC3E}">
        <p14:creationId xmlns:p14="http://schemas.microsoft.com/office/powerpoint/2010/main" val="3676986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 correlation</a:t>
            </a:r>
            <a:r>
              <a:rPr lang="en-US" altLang="ko-KR" baseline="0" dirty="0"/>
              <a:t> between MP levels and the severity of CAD was observed in many studies so far.</a:t>
            </a:r>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6</a:t>
            </a:fld>
            <a:endParaRPr lang="ko-KR" altLang="en-US" dirty="0"/>
          </a:p>
        </p:txBody>
      </p:sp>
    </p:spTree>
    <p:extLst>
      <p:ext uri="{BB962C8B-B14F-4D97-AF65-F5344CB8AC3E}">
        <p14:creationId xmlns:p14="http://schemas.microsoft.com/office/powerpoint/2010/main" val="1006665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relation was first observed more than 10 years ago in a prospective, case-controlled study comparing patients with CAD and healthy volunteers.</a:t>
            </a:r>
          </a:p>
          <a:p>
            <a:r>
              <a:rPr lang="en-US" altLang="ko-KR" dirty="0"/>
              <a:t>EMV expressing CD31 were able to discriminate patients with CAD from control subjects, with 2.5-fold higher levels observed in the course of SCAD than in healthy volunteers and a further 12-fold increase in ACS.</a:t>
            </a:r>
          </a:p>
          <a:p>
            <a:r>
              <a:rPr lang="en-US" altLang="ko-KR" dirty="0"/>
              <a:t>In this subpopulation, EMV positive for CD31 were able to discriminate between MI and UA.</a:t>
            </a:r>
            <a:r>
              <a:rPr lang="en-US" altLang="ko-KR" baseline="0" dirty="0"/>
              <a:t> </a:t>
            </a:r>
          </a:p>
          <a:p>
            <a:r>
              <a:rPr lang="en-US" altLang="ko-KR" dirty="0"/>
              <a:t>Both EMV enumerating CD51 and PMV positive for CD42 were significantly higher in CAD population than in control subjects, however they failed to differentiate subgroups of CAD</a:t>
            </a:r>
          </a:p>
          <a:p>
            <a:r>
              <a:rPr lang="en-US" altLang="ko-KR" dirty="0"/>
              <a:t>(ACS, MI, UA, SCAD).</a:t>
            </a:r>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7</a:t>
            </a:fld>
            <a:endParaRPr lang="ko-KR" altLang="en-US" dirty="0"/>
          </a:p>
        </p:txBody>
      </p:sp>
    </p:spTree>
    <p:extLst>
      <p:ext uri="{BB962C8B-B14F-4D97-AF65-F5344CB8AC3E}">
        <p14:creationId xmlns:p14="http://schemas.microsoft.com/office/powerpoint/2010/main" val="2330745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Both EMV enumerating CD51 and PMV positive for CD42 were significantly higher in CAD population than in control subjects, however they failed to differentiate subgroups of CAD</a:t>
            </a:r>
          </a:p>
          <a:p>
            <a:r>
              <a:rPr lang="en-US" altLang="ko-KR" dirty="0"/>
              <a:t>(ACS, MI, UA, SCAD).</a:t>
            </a:r>
          </a:p>
          <a:p>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8</a:t>
            </a:fld>
            <a:endParaRPr lang="ko-KR" altLang="en-US" dirty="0"/>
          </a:p>
        </p:txBody>
      </p:sp>
    </p:spTree>
    <p:extLst>
      <p:ext uri="{BB962C8B-B14F-4D97-AF65-F5344CB8AC3E}">
        <p14:creationId xmlns:p14="http://schemas.microsoft.com/office/powerpoint/2010/main" val="2445115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more recent</a:t>
            </a:r>
            <a:r>
              <a:rPr lang="en-US" altLang="ko-KR" baseline="0" dirty="0"/>
              <a:t> study performed in CAD patients undergoing PCI with stenting, higher MP levels were observed in MI patients compared with SA patients.</a:t>
            </a:r>
          </a:p>
          <a:p>
            <a:r>
              <a:rPr lang="en-US" altLang="ko-KR" baseline="0" dirty="0"/>
              <a:t>Moreover, MP release time course was different between the two groups.</a:t>
            </a:r>
            <a:endParaRPr lang="en-US" altLang="ko-KR" dirty="0"/>
          </a:p>
          <a:p>
            <a:endParaRPr lang="en-US" altLang="ko-KR" dirty="0"/>
          </a:p>
          <a:p>
            <a:endParaRPr lang="en-US" altLang="ko-KR" dirty="0"/>
          </a:p>
          <a:p>
            <a:r>
              <a:rPr lang="en-US" altLang="ko-KR" dirty="0"/>
              <a:t>Figure 2. (A) Comparison of AMP levels in patients with STEMI, NSTEMI, SA + PAD, and SA alone. </a:t>
            </a:r>
          </a:p>
          <a:p>
            <a:r>
              <a:rPr lang="en-US" altLang="ko-KR" dirty="0"/>
              <a:t>AMP, Annexin V positive microparticles; MP, microparticles; NSTEMI, non ST elevation myocardial infarction; PAD, peripheral artery disease; SA, stable angina; STEMI, ST elevation myocardial infarction; *P&lt;0.05.</a:t>
            </a:r>
          </a:p>
          <a:p>
            <a:r>
              <a:rPr lang="en-US" altLang="ko-KR" dirty="0"/>
              <a:t>(B) AMP release time course in ACS and SA patients.</a:t>
            </a:r>
            <a:endParaRPr lang="ko-KR" altLang="en-US" dirty="0"/>
          </a:p>
        </p:txBody>
      </p:sp>
      <p:sp>
        <p:nvSpPr>
          <p:cNvPr id="4" name="슬라이드 번호 개체 틀 3"/>
          <p:cNvSpPr>
            <a:spLocks noGrp="1"/>
          </p:cNvSpPr>
          <p:nvPr>
            <p:ph type="sldNum" sz="quarter" idx="10"/>
          </p:nvPr>
        </p:nvSpPr>
        <p:spPr/>
        <p:txBody>
          <a:bodyPr/>
          <a:lstStyle/>
          <a:p>
            <a:fld id="{B09DD03A-CB06-4211-855E-E96DF24BA256}" type="slidenum">
              <a:rPr lang="ko-KR" altLang="en-US" smtClean="0"/>
              <a:pPr/>
              <a:t>9</a:t>
            </a:fld>
            <a:endParaRPr lang="ko-KR" altLang="en-US" dirty="0"/>
          </a:p>
        </p:txBody>
      </p:sp>
    </p:spTree>
    <p:extLst>
      <p:ext uri="{BB962C8B-B14F-4D97-AF65-F5344CB8AC3E}">
        <p14:creationId xmlns:p14="http://schemas.microsoft.com/office/powerpoint/2010/main" val="3447573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a:xfrm>
            <a:off x="457200" y="6356350"/>
            <a:ext cx="2133600" cy="365125"/>
          </a:xfrm>
          <a:prstGeom prst="rect">
            <a:avLst/>
          </a:prstGeom>
        </p:spPr>
        <p:txBody>
          <a:bodyPr/>
          <a:lstStyle/>
          <a:p>
            <a:fld id="{96CE5384-EB6D-46B8-AC66-A70EE0D26A8E}" type="datetimeFigureOut">
              <a:rPr lang="ko-KR" altLang="en-US" smtClean="0"/>
              <a:pPr/>
              <a:t>16. 12. 9.</a:t>
            </a:fld>
            <a:endParaRPr lang="ko-KR" altLang="en-US" dirty="0"/>
          </a:p>
        </p:txBody>
      </p:sp>
      <p:sp>
        <p:nvSpPr>
          <p:cNvPr id="5" name="바닥글 개체 틀 4"/>
          <p:cNvSpPr>
            <a:spLocks noGrp="1"/>
          </p:cNvSpPr>
          <p:nvPr>
            <p:ph type="ftr" sz="quarter" idx="11"/>
          </p:nvPr>
        </p:nvSpPr>
        <p:spPr>
          <a:xfrm>
            <a:off x="3124200" y="6356350"/>
            <a:ext cx="2895600" cy="365125"/>
          </a:xfrm>
          <a:prstGeom prst="rect">
            <a:avLst/>
          </a:prstGeom>
        </p:spPr>
        <p:txBody>
          <a:bodyPr/>
          <a:lstStyle/>
          <a:p>
            <a:endParaRPr lang="ko-KR" altLang="en-US" dirty="0"/>
          </a:p>
        </p:txBody>
      </p:sp>
      <p:sp>
        <p:nvSpPr>
          <p:cNvPr id="6" name="슬라이드 번호 개체 틀 5"/>
          <p:cNvSpPr>
            <a:spLocks noGrp="1"/>
          </p:cNvSpPr>
          <p:nvPr>
            <p:ph type="sldNum" sz="quarter" idx="12"/>
          </p:nvPr>
        </p:nvSpPr>
        <p:spPr>
          <a:xfrm>
            <a:off x="6553200" y="6356350"/>
            <a:ext cx="2133600" cy="365125"/>
          </a:xfrm>
          <a:prstGeom prst="rect">
            <a:avLst/>
          </a:prstGeom>
        </p:spPr>
        <p:txBody>
          <a:bodyPr/>
          <a:lstStyle/>
          <a:p>
            <a:fld id="{D3A6914B-6435-415B-AA20-11456E54D04E}" type="slidenum">
              <a:rPr lang="ko-KR" altLang="en-US" smtClean="0"/>
              <a:pPr/>
              <a:t>‹#›</a:t>
            </a:fld>
            <a:endParaRPr lang="ko-KR"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457200" y="6356350"/>
            <a:ext cx="2133600" cy="365125"/>
          </a:xfrm>
          <a:prstGeom prst="rect">
            <a:avLst/>
          </a:prstGeom>
        </p:spPr>
        <p:txBody>
          <a:bodyPr/>
          <a:lstStyle/>
          <a:p>
            <a:fld id="{96CE5384-EB6D-46B8-AC66-A70EE0D26A8E}" type="datetimeFigureOut">
              <a:rPr lang="ko-KR" altLang="en-US" smtClean="0"/>
              <a:pPr/>
              <a:t>16. 12. 9.</a:t>
            </a:fld>
            <a:endParaRPr lang="ko-KR" altLang="en-US" dirty="0"/>
          </a:p>
        </p:txBody>
      </p:sp>
      <p:sp>
        <p:nvSpPr>
          <p:cNvPr id="5" name="바닥글 개체 틀 4"/>
          <p:cNvSpPr>
            <a:spLocks noGrp="1"/>
          </p:cNvSpPr>
          <p:nvPr>
            <p:ph type="ftr" sz="quarter" idx="11"/>
          </p:nvPr>
        </p:nvSpPr>
        <p:spPr>
          <a:xfrm>
            <a:off x="3124200" y="6356350"/>
            <a:ext cx="2895600" cy="365125"/>
          </a:xfrm>
          <a:prstGeom prst="rect">
            <a:avLst/>
          </a:prstGeom>
        </p:spPr>
        <p:txBody>
          <a:bodyPr/>
          <a:lstStyle/>
          <a:p>
            <a:endParaRPr lang="ko-KR" altLang="en-US" dirty="0"/>
          </a:p>
        </p:txBody>
      </p:sp>
      <p:sp>
        <p:nvSpPr>
          <p:cNvPr id="6" name="슬라이드 번호 개체 틀 5"/>
          <p:cNvSpPr>
            <a:spLocks noGrp="1"/>
          </p:cNvSpPr>
          <p:nvPr>
            <p:ph type="sldNum" sz="quarter" idx="12"/>
          </p:nvPr>
        </p:nvSpPr>
        <p:spPr>
          <a:xfrm>
            <a:off x="6553200" y="6356350"/>
            <a:ext cx="2133600" cy="365125"/>
          </a:xfrm>
          <a:prstGeom prst="rect">
            <a:avLst/>
          </a:prstGeom>
        </p:spPr>
        <p:txBody>
          <a:bodyPr/>
          <a:lstStyle/>
          <a:p>
            <a:fld id="{D3A6914B-6435-415B-AA20-11456E54D04E}" type="slidenum">
              <a:rPr lang="ko-KR" altLang="en-US" smtClean="0"/>
              <a:pPr/>
              <a:t>‹#›</a:t>
            </a:fld>
            <a:endParaRPr lang="ko-KR"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457200" y="6356350"/>
            <a:ext cx="2133600" cy="365125"/>
          </a:xfrm>
          <a:prstGeom prst="rect">
            <a:avLst/>
          </a:prstGeom>
        </p:spPr>
        <p:txBody>
          <a:bodyPr/>
          <a:lstStyle/>
          <a:p>
            <a:fld id="{96CE5384-EB6D-46B8-AC66-A70EE0D26A8E}" type="datetimeFigureOut">
              <a:rPr lang="ko-KR" altLang="en-US" smtClean="0"/>
              <a:pPr/>
              <a:t>16. 12. 9.</a:t>
            </a:fld>
            <a:endParaRPr lang="ko-KR" altLang="en-US" dirty="0"/>
          </a:p>
        </p:txBody>
      </p:sp>
      <p:sp>
        <p:nvSpPr>
          <p:cNvPr id="5" name="바닥글 개체 틀 4"/>
          <p:cNvSpPr>
            <a:spLocks noGrp="1"/>
          </p:cNvSpPr>
          <p:nvPr>
            <p:ph type="ftr" sz="quarter" idx="11"/>
          </p:nvPr>
        </p:nvSpPr>
        <p:spPr>
          <a:xfrm>
            <a:off x="3124200" y="6356350"/>
            <a:ext cx="2895600" cy="365125"/>
          </a:xfrm>
          <a:prstGeom prst="rect">
            <a:avLst/>
          </a:prstGeom>
        </p:spPr>
        <p:txBody>
          <a:bodyPr/>
          <a:lstStyle/>
          <a:p>
            <a:endParaRPr lang="ko-KR" altLang="en-US" dirty="0"/>
          </a:p>
        </p:txBody>
      </p:sp>
      <p:sp>
        <p:nvSpPr>
          <p:cNvPr id="6" name="슬라이드 번호 개체 틀 5"/>
          <p:cNvSpPr>
            <a:spLocks noGrp="1"/>
          </p:cNvSpPr>
          <p:nvPr>
            <p:ph type="sldNum" sz="quarter" idx="12"/>
          </p:nvPr>
        </p:nvSpPr>
        <p:spPr>
          <a:xfrm>
            <a:off x="6553200" y="6356350"/>
            <a:ext cx="2133600" cy="365125"/>
          </a:xfrm>
          <a:prstGeom prst="rect">
            <a:avLst/>
          </a:prstGeom>
        </p:spPr>
        <p:txBody>
          <a:bodyPr/>
          <a:lstStyle/>
          <a:p>
            <a:fld id="{D3A6914B-6435-415B-AA20-11456E54D04E}" type="slidenum">
              <a:rPr lang="ko-KR" altLang="en-US" smtClean="0"/>
              <a:pPr/>
              <a:t>‹#›</a:t>
            </a:fld>
            <a:endParaRPr lang="ko-K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530407"/>
            <a:ext cx="8229600" cy="684015"/>
          </a:xfrm>
        </p:spPr>
        <p:txBody>
          <a:bodyPr/>
          <a:lstStyle>
            <a:lvl1pPr>
              <a:defRPr spc="0" baseline="0"/>
            </a:lvl1pPr>
          </a:lstStyle>
          <a:p>
            <a:r>
              <a:rPr lang="ko-KR" altLang="en-US" dirty="0"/>
              <a:t>마스터 제목 스타일 편집</a:t>
            </a:r>
          </a:p>
        </p:txBody>
      </p:sp>
      <p:sp>
        <p:nvSpPr>
          <p:cNvPr id="3" name="내용 개체 틀 2"/>
          <p:cNvSpPr>
            <a:spLocks noGrp="1"/>
          </p:cNvSpPr>
          <p:nvPr>
            <p:ph idx="1"/>
          </p:nvPr>
        </p:nvSpPr>
        <p:spPr>
          <a:xfrm>
            <a:off x="457200" y="1641704"/>
            <a:ext cx="8229600" cy="3721770"/>
          </a:xfrm>
        </p:spPr>
        <p:txBody>
          <a:bodyPr/>
          <a:lstStyle>
            <a:lvl1pPr>
              <a:lnSpc>
                <a:spcPct val="150000"/>
              </a:lnSpc>
              <a:buClr>
                <a:srgbClr val="FFC000"/>
              </a:buClr>
              <a:defRPr/>
            </a:lvl1pPr>
            <a:lvl2pPr>
              <a:lnSpc>
                <a:spcPct val="150000"/>
              </a:lnSpc>
              <a:buClr>
                <a:srgbClr val="FFC000"/>
              </a:buClr>
              <a:defRPr/>
            </a:lvl2pPr>
            <a:lvl3pPr>
              <a:lnSpc>
                <a:spcPct val="150000"/>
              </a:lnSpc>
              <a:buClr>
                <a:srgbClr val="FFC000"/>
              </a:buClr>
              <a:defRPr/>
            </a:lvl3pPr>
            <a:lvl4pPr>
              <a:lnSpc>
                <a:spcPct val="150000"/>
              </a:lnSpc>
              <a:buClr>
                <a:srgbClr val="FFC000"/>
              </a:buClr>
              <a:defRPr/>
            </a:lvl4pPr>
            <a:lvl5pPr>
              <a:lnSpc>
                <a:spcPct val="150000"/>
              </a:lnSpc>
              <a:buClr>
                <a:srgbClr val="FFC000"/>
              </a:buClr>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10"/>
          </p:nvPr>
        </p:nvSpPr>
        <p:spPr>
          <a:xfrm>
            <a:off x="457200" y="6356350"/>
            <a:ext cx="2133600" cy="365125"/>
          </a:xfrm>
          <a:prstGeom prst="rect">
            <a:avLst/>
          </a:prstGeom>
        </p:spPr>
        <p:txBody>
          <a:bodyPr/>
          <a:lstStyle/>
          <a:p>
            <a:fld id="{96CE5384-EB6D-46B8-AC66-A70EE0D26A8E}" type="datetimeFigureOut">
              <a:rPr lang="ko-KR" altLang="en-US" smtClean="0"/>
              <a:pPr/>
              <a:t>16. 12. 9.</a:t>
            </a:fld>
            <a:endParaRPr lang="ko-KR" altLang="en-US" dirty="0"/>
          </a:p>
        </p:txBody>
      </p:sp>
      <p:sp>
        <p:nvSpPr>
          <p:cNvPr id="5" name="바닥글 개체 틀 4"/>
          <p:cNvSpPr>
            <a:spLocks noGrp="1"/>
          </p:cNvSpPr>
          <p:nvPr>
            <p:ph type="ftr" sz="quarter" idx="11"/>
          </p:nvPr>
        </p:nvSpPr>
        <p:spPr>
          <a:xfrm>
            <a:off x="3124200" y="6356350"/>
            <a:ext cx="2895600" cy="365125"/>
          </a:xfrm>
          <a:prstGeom prst="rect">
            <a:avLst/>
          </a:prstGeom>
        </p:spPr>
        <p:txBody>
          <a:bodyPr/>
          <a:lstStyle/>
          <a:p>
            <a:endParaRPr lang="ko-KR" altLang="en-US" dirty="0"/>
          </a:p>
        </p:txBody>
      </p:sp>
      <p:sp>
        <p:nvSpPr>
          <p:cNvPr id="6" name="슬라이드 번호 개체 틀 5"/>
          <p:cNvSpPr>
            <a:spLocks noGrp="1"/>
          </p:cNvSpPr>
          <p:nvPr>
            <p:ph type="sldNum" sz="quarter" idx="12"/>
          </p:nvPr>
        </p:nvSpPr>
        <p:spPr>
          <a:xfrm>
            <a:off x="6553200" y="6356350"/>
            <a:ext cx="2133600" cy="365125"/>
          </a:xfrm>
          <a:prstGeom prst="rect">
            <a:avLst/>
          </a:prstGeom>
        </p:spPr>
        <p:txBody>
          <a:bodyPr/>
          <a:lstStyle/>
          <a:p>
            <a:fld id="{D3A6914B-6435-415B-AA20-11456E54D04E}" type="slidenum">
              <a:rPr lang="ko-KR" altLang="en-US" smtClean="0"/>
              <a:pPr/>
              <a:t>‹#›</a:t>
            </a:fld>
            <a:endParaRPr lang="ko-KR"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a:xfrm>
            <a:off x="457200" y="6356350"/>
            <a:ext cx="2133600" cy="365125"/>
          </a:xfrm>
          <a:prstGeom prst="rect">
            <a:avLst/>
          </a:prstGeom>
        </p:spPr>
        <p:txBody>
          <a:bodyPr/>
          <a:lstStyle/>
          <a:p>
            <a:fld id="{96CE5384-EB6D-46B8-AC66-A70EE0D26A8E}" type="datetimeFigureOut">
              <a:rPr lang="ko-KR" altLang="en-US" smtClean="0"/>
              <a:pPr/>
              <a:t>16. 12. 9.</a:t>
            </a:fld>
            <a:endParaRPr lang="ko-KR" altLang="en-US" dirty="0"/>
          </a:p>
        </p:txBody>
      </p:sp>
      <p:sp>
        <p:nvSpPr>
          <p:cNvPr id="5" name="바닥글 개체 틀 4"/>
          <p:cNvSpPr>
            <a:spLocks noGrp="1"/>
          </p:cNvSpPr>
          <p:nvPr>
            <p:ph type="ftr" sz="quarter" idx="11"/>
          </p:nvPr>
        </p:nvSpPr>
        <p:spPr>
          <a:xfrm>
            <a:off x="3124200" y="6356350"/>
            <a:ext cx="2895600" cy="365125"/>
          </a:xfrm>
          <a:prstGeom prst="rect">
            <a:avLst/>
          </a:prstGeom>
        </p:spPr>
        <p:txBody>
          <a:bodyPr/>
          <a:lstStyle/>
          <a:p>
            <a:endParaRPr lang="ko-KR" altLang="en-US" dirty="0"/>
          </a:p>
        </p:txBody>
      </p:sp>
      <p:sp>
        <p:nvSpPr>
          <p:cNvPr id="6" name="슬라이드 번호 개체 틀 5"/>
          <p:cNvSpPr>
            <a:spLocks noGrp="1"/>
          </p:cNvSpPr>
          <p:nvPr>
            <p:ph type="sldNum" sz="quarter" idx="12"/>
          </p:nvPr>
        </p:nvSpPr>
        <p:spPr>
          <a:xfrm>
            <a:off x="6553200" y="6356350"/>
            <a:ext cx="2133600" cy="365125"/>
          </a:xfrm>
          <a:prstGeom prst="rect">
            <a:avLst/>
          </a:prstGeom>
        </p:spPr>
        <p:txBody>
          <a:bodyPr/>
          <a:lstStyle/>
          <a:p>
            <a:fld id="{D3A6914B-6435-415B-AA20-11456E54D04E}" type="slidenum">
              <a:rPr lang="ko-KR" altLang="en-US" smtClean="0"/>
              <a:pPr/>
              <a:t>‹#›</a:t>
            </a:fld>
            <a:endParaRPr lang="ko-KR"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a:xfrm>
            <a:off x="457200" y="6356350"/>
            <a:ext cx="2133600" cy="365125"/>
          </a:xfrm>
          <a:prstGeom prst="rect">
            <a:avLst/>
          </a:prstGeom>
        </p:spPr>
        <p:txBody>
          <a:bodyPr/>
          <a:lstStyle/>
          <a:p>
            <a:fld id="{96CE5384-EB6D-46B8-AC66-A70EE0D26A8E}" type="datetimeFigureOut">
              <a:rPr lang="ko-KR" altLang="en-US" smtClean="0"/>
              <a:pPr/>
              <a:t>16. 12. 9.</a:t>
            </a:fld>
            <a:endParaRPr lang="ko-KR" altLang="en-US" dirty="0"/>
          </a:p>
        </p:txBody>
      </p:sp>
      <p:sp>
        <p:nvSpPr>
          <p:cNvPr id="6" name="바닥글 개체 틀 5"/>
          <p:cNvSpPr>
            <a:spLocks noGrp="1"/>
          </p:cNvSpPr>
          <p:nvPr>
            <p:ph type="ftr" sz="quarter" idx="11"/>
          </p:nvPr>
        </p:nvSpPr>
        <p:spPr>
          <a:xfrm>
            <a:off x="3124200" y="6356350"/>
            <a:ext cx="2895600" cy="365125"/>
          </a:xfrm>
          <a:prstGeom prst="rect">
            <a:avLst/>
          </a:prstGeom>
        </p:spPr>
        <p:txBody>
          <a:bodyPr/>
          <a:lstStyle/>
          <a:p>
            <a:endParaRPr lang="ko-KR" altLang="en-US" dirty="0"/>
          </a:p>
        </p:txBody>
      </p:sp>
      <p:sp>
        <p:nvSpPr>
          <p:cNvPr id="7" name="슬라이드 번호 개체 틀 6"/>
          <p:cNvSpPr>
            <a:spLocks noGrp="1"/>
          </p:cNvSpPr>
          <p:nvPr>
            <p:ph type="sldNum" sz="quarter" idx="12"/>
          </p:nvPr>
        </p:nvSpPr>
        <p:spPr>
          <a:xfrm>
            <a:off x="6553200" y="6356350"/>
            <a:ext cx="2133600" cy="365125"/>
          </a:xfrm>
          <a:prstGeom prst="rect">
            <a:avLst/>
          </a:prstGeom>
        </p:spPr>
        <p:txBody>
          <a:bodyPr/>
          <a:lstStyle/>
          <a:p>
            <a:fld id="{D3A6914B-6435-415B-AA20-11456E54D04E}" type="slidenum">
              <a:rPr lang="ko-KR" altLang="en-US" smtClean="0"/>
              <a:pPr/>
              <a:t>‹#›</a:t>
            </a:fld>
            <a:endParaRPr lang="ko-KR"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457200" y="6356350"/>
            <a:ext cx="2133600" cy="365125"/>
          </a:xfrm>
          <a:prstGeom prst="rect">
            <a:avLst/>
          </a:prstGeom>
        </p:spPr>
        <p:txBody>
          <a:bodyPr/>
          <a:lstStyle/>
          <a:p>
            <a:fld id="{96CE5384-EB6D-46B8-AC66-A70EE0D26A8E}" type="datetimeFigureOut">
              <a:rPr lang="ko-KR" altLang="en-US" smtClean="0"/>
              <a:pPr/>
              <a:t>16. 12. 9.</a:t>
            </a:fld>
            <a:endParaRPr lang="ko-KR" altLang="en-US" dirty="0"/>
          </a:p>
        </p:txBody>
      </p:sp>
      <p:sp>
        <p:nvSpPr>
          <p:cNvPr id="8" name="바닥글 개체 틀 7"/>
          <p:cNvSpPr>
            <a:spLocks noGrp="1"/>
          </p:cNvSpPr>
          <p:nvPr>
            <p:ph type="ftr" sz="quarter" idx="11"/>
          </p:nvPr>
        </p:nvSpPr>
        <p:spPr>
          <a:xfrm>
            <a:off x="3124200" y="6356350"/>
            <a:ext cx="2895600" cy="365125"/>
          </a:xfrm>
          <a:prstGeom prst="rect">
            <a:avLst/>
          </a:prstGeom>
        </p:spPr>
        <p:txBody>
          <a:bodyPr/>
          <a:lstStyle/>
          <a:p>
            <a:endParaRPr lang="ko-KR" altLang="en-US" dirty="0"/>
          </a:p>
        </p:txBody>
      </p:sp>
      <p:sp>
        <p:nvSpPr>
          <p:cNvPr id="9" name="슬라이드 번호 개체 틀 8"/>
          <p:cNvSpPr>
            <a:spLocks noGrp="1"/>
          </p:cNvSpPr>
          <p:nvPr>
            <p:ph type="sldNum" sz="quarter" idx="12"/>
          </p:nvPr>
        </p:nvSpPr>
        <p:spPr>
          <a:xfrm>
            <a:off x="6553200" y="6356350"/>
            <a:ext cx="2133600" cy="365125"/>
          </a:xfrm>
          <a:prstGeom prst="rect">
            <a:avLst/>
          </a:prstGeom>
        </p:spPr>
        <p:txBody>
          <a:bodyPr/>
          <a:lstStyle/>
          <a:p>
            <a:fld id="{D3A6914B-6435-415B-AA20-11456E54D04E}" type="slidenum">
              <a:rPr lang="ko-KR" altLang="en-US" smtClean="0"/>
              <a:pPr/>
              <a:t>‹#›</a:t>
            </a:fld>
            <a:endParaRPr lang="ko-KR"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a:xfrm>
            <a:off x="457200" y="6356350"/>
            <a:ext cx="2133600" cy="365125"/>
          </a:xfrm>
          <a:prstGeom prst="rect">
            <a:avLst/>
          </a:prstGeom>
        </p:spPr>
        <p:txBody>
          <a:bodyPr/>
          <a:lstStyle/>
          <a:p>
            <a:fld id="{96CE5384-EB6D-46B8-AC66-A70EE0D26A8E}" type="datetimeFigureOut">
              <a:rPr lang="ko-KR" altLang="en-US" smtClean="0"/>
              <a:pPr/>
              <a:t>16. 12. 9.</a:t>
            </a:fld>
            <a:endParaRPr lang="ko-KR" altLang="en-US" dirty="0"/>
          </a:p>
        </p:txBody>
      </p:sp>
      <p:sp>
        <p:nvSpPr>
          <p:cNvPr id="4" name="바닥글 개체 틀 3"/>
          <p:cNvSpPr>
            <a:spLocks noGrp="1"/>
          </p:cNvSpPr>
          <p:nvPr>
            <p:ph type="ftr" sz="quarter" idx="11"/>
          </p:nvPr>
        </p:nvSpPr>
        <p:spPr>
          <a:xfrm>
            <a:off x="3124200" y="6356350"/>
            <a:ext cx="2895600" cy="365125"/>
          </a:xfrm>
          <a:prstGeom prst="rect">
            <a:avLst/>
          </a:prstGeom>
        </p:spPr>
        <p:txBody>
          <a:bodyPr/>
          <a:lstStyle/>
          <a:p>
            <a:endParaRPr lang="ko-KR" altLang="en-US" dirty="0"/>
          </a:p>
        </p:txBody>
      </p:sp>
      <p:sp>
        <p:nvSpPr>
          <p:cNvPr id="5" name="슬라이드 번호 개체 틀 4"/>
          <p:cNvSpPr>
            <a:spLocks noGrp="1"/>
          </p:cNvSpPr>
          <p:nvPr>
            <p:ph type="sldNum" sz="quarter" idx="12"/>
          </p:nvPr>
        </p:nvSpPr>
        <p:spPr>
          <a:xfrm>
            <a:off x="6553200" y="6356350"/>
            <a:ext cx="2133600" cy="365125"/>
          </a:xfrm>
          <a:prstGeom prst="rect">
            <a:avLst/>
          </a:prstGeom>
        </p:spPr>
        <p:txBody>
          <a:bodyPr/>
          <a:lstStyle/>
          <a:p>
            <a:fld id="{D3A6914B-6435-415B-AA20-11456E54D04E}" type="slidenum">
              <a:rPr lang="ko-KR" altLang="en-US" smtClean="0"/>
              <a:pPr/>
              <a:t>‹#›</a:t>
            </a:fld>
            <a:endParaRPr lang="ko-KR"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457200" y="6356350"/>
            <a:ext cx="2133600" cy="365125"/>
          </a:xfrm>
          <a:prstGeom prst="rect">
            <a:avLst/>
          </a:prstGeom>
        </p:spPr>
        <p:txBody>
          <a:bodyPr/>
          <a:lstStyle/>
          <a:p>
            <a:fld id="{96CE5384-EB6D-46B8-AC66-A70EE0D26A8E}" type="datetimeFigureOut">
              <a:rPr lang="ko-KR" altLang="en-US" smtClean="0"/>
              <a:pPr/>
              <a:t>16. 12. 9.</a:t>
            </a:fld>
            <a:endParaRPr lang="ko-KR" altLang="en-US" dirty="0"/>
          </a:p>
        </p:txBody>
      </p:sp>
      <p:sp>
        <p:nvSpPr>
          <p:cNvPr id="3" name="바닥글 개체 틀 2"/>
          <p:cNvSpPr>
            <a:spLocks noGrp="1"/>
          </p:cNvSpPr>
          <p:nvPr>
            <p:ph type="ftr" sz="quarter" idx="11"/>
          </p:nvPr>
        </p:nvSpPr>
        <p:spPr>
          <a:xfrm>
            <a:off x="3124200" y="6356350"/>
            <a:ext cx="2895600" cy="365125"/>
          </a:xfrm>
          <a:prstGeom prst="rect">
            <a:avLst/>
          </a:prstGeom>
        </p:spPr>
        <p:txBody>
          <a:bodyPr/>
          <a:lstStyle/>
          <a:p>
            <a:endParaRPr lang="ko-KR" altLang="en-US" dirty="0"/>
          </a:p>
        </p:txBody>
      </p:sp>
      <p:sp>
        <p:nvSpPr>
          <p:cNvPr id="4" name="슬라이드 번호 개체 틀 3"/>
          <p:cNvSpPr>
            <a:spLocks noGrp="1"/>
          </p:cNvSpPr>
          <p:nvPr>
            <p:ph type="sldNum" sz="quarter" idx="12"/>
          </p:nvPr>
        </p:nvSpPr>
        <p:spPr>
          <a:xfrm>
            <a:off x="6553200" y="6356350"/>
            <a:ext cx="2133600" cy="365125"/>
          </a:xfrm>
          <a:prstGeom prst="rect">
            <a:avLst/>
          </a:prstGeom>
        </p:spPr>
        <p:txBody>
          <a:bodyPr/>
          <a:lstStyle/>
          <a:p>
            <a:fld id="{D3A6914B-6435-415B-AA20-11456E54D04E}" type="slidenum">
              <a:rPr lang="ko-KR" altLang="en-US" smtClean="0"/>
              <a:pPr/>
              <a:t>‹#›</a:t>
            </a:fld>
            <a:endParaRPr lang="ko-KR"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a:xfrm>
            <a:off x="457200" y="6356350"/>
            <a:ext cx="2133600" cy="365125"/>
          </a:xfrm>
          <a:prstGeom prst="rect">
            <a:avLst/>
          </a:prstGeom>
        </p:spPr>
        <p:txBody>
          <a:bodyPr/>
          <a:lstStyle/>
          <a:p>
            <a:fld id="{96CE5384-EB6D-46B8-AC66-A70EE0D26A8E}" type="datetimeFigureOut">
              <a:rPr lang="ko-KR" altLang="en-US" smtClean="0"/>
              <a:pPr/>
              <a:t>16. 12. 9.</a:t>
            </a:fld>
            <a:endParaRPr lang="ko-KR" altLang="en-US" dirty="0"/>
          </a:p>
        </p:txBody>
      </p:sp>
      <p:sp>
        <p:nvSpPr>
          <p:cNvPr id="6" name="바닥글 개체 틀 5"/>
          <p:cNvSpPr>
            <a:spLocks noGrp="1"/>
          </p:cNvSpPr>
          <p:nvPr>
            <p:ph type="ftr" sz="quarter" idx="11"/>
          </p:nvPr>
        </p:nvSpPr>
        <p:spPr>
          <a:xfrm>
            <a:off x="3124200" y="6356350"/>
            <a:ext cx="2895600" cy="365125"/>
          </a:xfrm>
          <a:prstGeom prst="rect">
            <a:avLst/>
          </a:prstGeom>
        </p:spPr>
        <p:txBody>
          <a:bodyPr/>
          <a:lstStyle/>
          <a:p>
            <a:endParaRPr lang="ko-KR" altLang="en-US" dirty="0"/>
          </a:p>
        </p:txBody>
      </p:sp>
      <p:sp>
        <p:nvSpPr>
          <p:cNvPr id="7" name="슬라이드 번호 개체 틀 6"/>
          <p:cNvSpPr>
            <a:spLocks noGrp="1"/>
          </p:cNvSpPr>
          <p:nvPr>
            <p:ph type="sldNum" sz="quarter" idx="12"/>
          </p:nvPr>
        </p:nvSpPr>
        <p:spPr>
          <a:xfrm>
            <a:off x="6553200" y="6356350"/>
            <a:ext cx="2133600" cy="365125"/>
          </a:xfrm>
          <a:prstGeom prst="rect">
            <a:avLst/>
          </a:prstGeom>
        </p:spPr>
        <p:txBody>
          <a:bodyPr/>
          <a:lstStyle/>
          <a:p>
            <a:fld id="{D3A6914B-6435-415B-AA20-11456E54D04E}" type="slidenum">
              <a:rPr lang="ko-KR" altLang="en-US" smtClean="0"/>
              <a:pPr/>
              <a:t>‹#›</a:t>
            </a:fld>
            <a:endParaRPr lang="ko-KR"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a:xfrm>
            <a:off x="457200" y="6356350"/>
            <a:ext cx="2133600" cy="365125"/>
          </a:xfrm>
          <a:prstGeom prst="rect">
            <a:avLst/>
          </a:prstGeom>
        </p:spPr>
        <p:txBody>
          <a:bodyPr/>
          <a:lstStyle/>
          <a:p>
            <a:fld id="{96CE5384-EB6D-46B8-AC66-A70EE0D26A8E}" type="datetimeFigureOut">
              <a:rPr lang="ko-KR" altLang="en-US" smtClean="0"/>
              <a:pPr/>
              <a:t>16. 12. 9.</a:t>
            </a:fld>
            <a:endParaRPr lang="ko-KR" altLang="en-US" dirty="0"/>
          </a:p>
        </p:txBody>
      </p:sp>
      <p:sp>
        <p:nvSpPr>
          <p:cNvPr id="6" name="바닥글 개체 틀 5"/>
          <p:cNvSpPr>
            <a:spLocks noGrp="1"/>
          </p:cNvSpPr>
          <p:nvPr>
            <p:ph type="ftr" sz="quarter" idx="11"/>
          </p:nvPr>
        </p:nvSpPr>
        <p:spPr>
          <a:xfrm>
            <a:off x="3124200" y="6356350"/>
            <a:ext cx="2895600" cy="365125"/>
          </a:xfrm>
          <a:prstGeom prst="rect">
            <a:avLst/>
          </a:prstGeom>
        </p:spPr>
        <p:txBody>
          <a:bodyPr/>
          <a:lstStyle/>
          <a:p>
            <a:endParaRPr lang="ko-KR" altLang="en-US" dirty="0"/>
          </a:p>
        </p:txBody>
      </p:sp>
      <p:sp>
        <p:nvSpPr>
          <p:cNvPr id="7" name="슬라이드 번호 개체 틀 6"/>
          <p:cNvSpPr>
            <a:spLocks noGrp="1"/>
          </p:cNvSpPr>
          <p:nvPr>
            <p:ph type="sldNum" sz="quarter" idx="12"/>
          </p:nvPr>
        </p:nvSpPr>
        <p:spPr>
          <a:xfrm>
            <a:off x="6553200" y="6356350"/>
            <a:ext cx="2133600" cy="365125"/>
          </a:xfrm>
          <a:prstGeom prst="rect">
            <a:avLst/>
          </a:prstGeom>
        </p:spPr>
        <p:txBody>
          <a:bodyPr/>
          <a:lstStyle/>
          <a:p>
            <a:fld id="{D3A6914B-6435-415B-AA20-11456E54D04E}" type="slidenum">
              <a:rPr lang="ko-KR" altLang="en-US" smtClean="0"/>
              <a:pPr/>
              <a:t>‹#›</a:t>
            </a:fld>
            <a:endParaRPr lang="ko-K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bg2">
            <a:lumMod val="75000"/>
          </a:schemeClr>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553490"/>
            <a:ext cx="8229600" cy="637849"/>
          </a:xfrm>
          <a:prstGeom prst="rect">
            <a:avLst/>
          </a:prstGeom>
          <a:noFill/>
          <a:ln>
            <a:noFill/>
          </a:ln>
          <a:effectLst/>
          <a:scene3d>
            <a:camera prst="orthographicFront"/>
            <a:lightRig rig="threePt" dir="t"/>
          </a:scene3d>
          <a:sp3d prstMaterial="matte"/>
        </p:spPr>
        <p:txBody>
          <a:bodyPr vert="horz" lIns="91440" tIns="72000" rIns="91440" bIns="72000" numCol="1" spcCol="72000" rtlCol="0" anchor="ctr">
            <a:spAutoFit/>
          </a:bodyPr>
          <a:lstStyle/>
          <a:p>
            <a:r>
              <a:rPr lang="ko-KR" altLang="en-US" dirty="0"/>
              <a:t>마스터 제목 스타일 편집</a:t>
            </a:r>
          </a:p>
        </p:txBody>
      </p:sp>
      <p:sp>
        <p:nvSpPr>
          <p:cNvPr id="3" name="텍스트 개체 틀 2"/>
          <p:cNvSpPr>
            <a:spLocks noGrp="1"/>
          </p:cNvSpPr>
          <p:nvPr>
            <p:ph type="body" idx="1"/>
          </p:nvPr>
        </p:nvSpPr>
        <p:spPr>
          <a:xfrm>
            <a:off x="457200" y="1641704"/>
            <a:ext cx="8229600" cy="2644552"/>
          </a:xfrm>
          <a:prstGeom prst="rect">
            <a:avLst/>
          </a:prstGeom>
        </p:spPr>
        <p:txBody>
          <a:bodyPr vert="horz" lIns="91440" tIns="72000" rIns="91440" bIns="72000" rtlCol="0">
            <a:sp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8" name="TextBox 7"/>
          <p:cNvSpPr txBox="1"/>
          <p:nvPr userDrawn="1"/>
        </p:nvSpPr>
        <p:spPr>
          <a:xfrm>
            <a:off x="5976632" y="44624"/>
            <a:ext cx="3131872" cy="261610"/>
          </a:xfrm>
          <a:prstGeom prst="rect">
            <a:avLst/>
          </a:prstGeom>
          <a:noFill/>
        </p:spPr>
        <p:txBody>
          <a:bodyPr wrap="square" rtlCol="0">
            <a:spAutoFit/>
          </a:bodyPr>
          <a:lstStyle/>
          <a:p>
            <a:pPr algn="r"/>
            <a:r>
              <a:rPr lang="en-US" altLang="ko-KR" sz="1100" b="1" i="1" dirty="0">
                <a:solidFill>
                  <a:schemeClr val="bg2">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JCR 2016</a:t>
            </a:r>
            <a:endParaRPr lang="ko-KR" altLang="en-US" sz="1100" b="1" i="1" dirty="0">
              <a:solidFill>
                <a:schemeClr val="bg2">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3200" b="1" i="0" kern="1200" cap="none" spc="100" baseline="0">
          <a:solidFill>
            <a:srgbClr val="FFFF66"/>
          </a:solidFill>
          <a:effectLst>
            <a:outerShdw blurRad="38100" dist="38100" dir="2700000" algn="tl">
              <a:srgbClr val="000000">
                <a:alpha val="43137"/>
              </a:srgbClr>
            </a:outerShdw>
          </a:effectLst>
          <a:latin typeface="Verdana" pitchFamily="34" charset="0"/>
          <a:ea typeface="맑은 고딕" pitchFamily="50" charset="-127"/>
          <a:cs typeface="+mj-cs"/>
        </a:defRPr>
      </a:lvl1pPr>
    </p:titleStyle>
    <p:bodyStyle>
      <a:lvl1pPr marL="342900" indent="-342900" algn="l" defTabSz="914400" rtl="0" eaLnBrk="1" latinLnBrk="1" hangingPunct="1">
        <a:spcBef>
          <a:spcPct val="20000"/>
        </a:spcBef>
        <a:buFont typeface="Arial" pitchFamily="34" charset="0"/>
        <a:buChar char="•"/>
        <a:defRPr sz="2800" b="1" i="0" kern="1200" baseline="0">
          <a:solidFill>
            <a:schemeClr val="tx1"/>
          </a:solidFill>
          <a:effectLst>
            <a:outerShdw blurRad="38100" dist="38100" dir="2700000" algn="tl">
              <a:srgbClr val="000000">
                <a:alpha val="43137"/>
              </a:srgbClr>
            </a:outerShdw>
          </a:effectLst>
          <a:latin typeface="Arial" pitchFamily="34" charset="0"/>
          <a:ea typeface="맑은 고딕" pitchFamily="50" charset="-127"/>
          <a:cs typeface="+mn-cs"/>
        </a:defRPr>
      </a:lvl1pPr>
      <a:lvl2pPr marL="742950" indent="-285750" algn="l" defTabSz="914400" rtl="0" eaLnBrk="1" latinLnBrk="1" hangingPunct="1">
        <a:spcBef>
          <a:spcPct val="20000"/>
        </a:spcBef>
        <a:buFont typeface="Arial" pitchFamily="34" charset="0"/>
        <a:buChar char="–"/>
        <a:defRPr sz="2800" b="1" i="0" kern="1200" baseline="0">
          <a:solidFill>
            <a:schemeClr val="tx1"/>
          </a:solidFill>
          <a:effectLst>
            <a:outerShdw blurRad="38100" dist="38100" dir="2700000" algn="tl">
              <a:srgbClr val="000000">
                <a:alpha val="43137"/>
              </a:srgbClr>
            </a:outerShdw>
          </a:effectLst>
          <a:latin typeface="Arial" pitchFamily="34" charset="0"/>
          <a:ea typeface="맑은 고딕" pitchFamily="50" charset="-127"/>
          <a:cs typeface="+mn-cs"/>
        </a:defRPr>
      </a:lvl2pPr>
      <a:lvl3pPr marL="1143000" indent="-228600" algn="l" defTabSz="914400" rtl="0" eaLnBrk="1" latinLnBrk="1" hangingPunct="1">
        <a:spcBef>
          <a:spcPct val="20000"/>
        </a:spcBef>
        <a:buFont typeface="Arial" pitchFamily="34" charset="0"/>
        <a:buChar char="•"/>
        <a:defRPr sz="2800" b="1" i="0" kern="1200" baseline="0">
          <a:solidFill>
            <a:schemeClr val="tx1"/>
          </a:solidFill>
          <a:effectLst>
            <a:outerShdw blurRad="38100" dist="38100" dir="2700000" algn="tl">
              <a:srgbClr val="000000">
                <a:alpha val="43137"/>
              </a:srgbClr>
            </a:outerShdw>
          </a:effectLst>
          <a:latin typeface="Arial" pitchFamily="34" charset="0"/>
          <a:ea typeface="맑은 고딕" pitchFamily="50" charset="-127"/>
          <a:cs typeface="+mn-cs"/>
        </a:defRPr>
      </a:lvl3pPr>
      <a:lvl4pPr marL="1600200" indent="-228600" algn="l" defTabSz="914400" rtl="0" eaLnBrk="1" latinLnBrk="1" hangingPunct="1">
        <a:spcBef>
          <a:spcPct val="20000"/>
        </a:spcBef>
        <a:buFont typeface="Arial" pitchFamily="34" charset="0"/>
        <a:buChar char="–"/>
        <a:defRPr sz="2800" b="1" i="0" kern="1200" baseline="0">
          <a:solidFill>
            <a:schemeClr val="tx1"/>
          </a:solidFill>
          <a:effectLst>
            <a:outerShdw blurRad="38100" dist="38100" dir="2700000" algn="tl">
              <a:srgbClr val="000000">
                <a:alpha val="43137"/>
              </a:srgbClr>
            </a:outerShdw>
          </a:effectLst>
          <a:latin typeface="Arial" pitchFamily="34" charset="0"/>
          <a:ea typeface="맑은 고딕" pitchFamily="50" charset="-127"/>
          <a:cs typeface="+mn-cs"/>
        </a:defRPr>
      </a:lvl4pPr>
      <a:lvl5pPr marL="2057400" indent="-228600" algn="l" defTabSz="914400" rtl="0" eaLnBrk="1" latinLnBrk="1" hangingPunct="1">
        <a:spcBef>
          <a:spcPct val="20000"/>
        </a:spcBef>
        <a:buFont typeface="Arial" pitchFamily="34" charset="0"/>
        <a:buChar char="»"/>
        <a:defRPr sz="2800" b="1" i="0" kern="1200" baseline="0">
          <a:solidFill>
            <a:schemeClr val="tx1"/>
          </a:solidFill>
          <a:effectLst>
            <a:outerShdw blurRad="38100" dist="38100" dir="2700000" algn="tl">
              <a:srgbClr val="000000">
                <a:alpha val="43137"/>
              </a:srgbClr>
            </a:outerShdw>
          </a:effectLst>
          <a:latin typeface="Arial" pitchFamily="34" charset="0"/>
          <a:ea typeface="맑은 고딕" pitchFamily="50" charset="-127"/>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6"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2.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4.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wmf"/></Relationships>
</file>

<file path=ppt/slides/_rels/slide38.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5" Type="http://schemas.openxmlformats.org/officeDocument/2006/relationships/image" Target="../media/image39.em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w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323528" y="1153706"/>
            <a:ext cx="8496944" cy="1364586"/>
          </a:xfrm>
        </p:spPr>
        <p:txBody>
          <a:bodyPr/>
          <a:lstStyle/>
          <a:p>
            <a:pPr>
              <a:lnSpc>
                <a:spcPct val="150000"/>
              </a:lnSpc>
            </a:pPr>
            <a:r>
              <a:rPr lang="en-US" altLang="ko-KR" sz="2800" dirty="0">
                <a:latin typeface="Copperplate Gothic Bold" pitchFamily="34" charset="0"/>
                <a:cs typeface="Tahoma" pitchFamily="34" charset="0"/>
              </a:rPr>
              <a:t>Role of Circulating Microparticles in Atherothrombotic Disease</a:t>
            </a:r>
            <a:endParaRPr lang="ko-KR" altLang="en-US" sz="2800" dirty="0">
              <a:latin typeface="Copperplate Gothic Bold" pitchFamily="34" charset="0"/>
              <a:cs typeface="Tahoma" pitchFamily="34" charset="0"/>
            </a:endParaRPr>
          </a:p>
        </p:txBody>
      </p:sp>
      <p:sp>
        <p:nvSpPr>
          <p:cNvPr id="3" name="부제목 2"/>
          <p:cNvSpPr>
            <a:spLocks noGrp="1"/>
          </p:cNvSpPr>
          <p:nvPr>
            <p:ph type="subTitle" idx="1"/>
          </p:nvPr>
        </p:nvSpPr>
        <p:spPr>
          <a:xfrm>
            <a:off x="1357290" y="3565293"/>
            <a:ext cx="6400800" cy="514738"/>
          </a:xfrm>
        </p:spPr>
        <p:txBody>
          <a:bodyPr/>
          <a:lstStyle/>
          <a:p>
            <a:r>
              <a:rPr lang="en-US" altLang="ko-KR" sz="2400" dirty="0">
                <a:latin typeface="Book Antiqua" pitchFamily="18" charset="0"/>
              </a:rPr>
              <a:t>Pil-Ki Min, MD, PhD</a:t>
            </a:r>
            <a:endParaRPr lang="ko-KR" altLang="en-US" sz="2400" dirty="0">
              <a:latin typeface="Book Antiqua" pitchFamily="18" charset="0"/>
            </a:endParaRPr>
          </a:p>
        </p:txBody>
      </p:sp>
      <p:sp>
        <p:nvSpPr>
          <p:cNvPr id="4" name="TextBox 3"/>
          <p:cNvSpPr txBox="1"/>
          <p:nvPr/>
        </p:nvSpPr>
        <p:spPr>
          <a:xfrm>
            <a:off x="785786" y="4708301"/>
            <a:ext cx="7572428" cy="1200329"/>
          </a:xfrm>
          <a:prstGeom prst="rect">
            <a:avLst/>
          </a:prstGeom>
          <a:noFill/>
        </p:spPr>
        <p:txBody>
          <a:bodyPr wrap="square" rtlCol="0">
            <a:spAutoFit/>
          </a:bodyPr>
          <a:lstStyle/>
          <a:p>
            <a:pPr algn="ctr"/>
            <a:r>
              <a:rPr lang="en-US" altLang="ko-KR" sz="2400" b="1" dirty="0">
                <a:solidFill>
                  <a:schemeClr val="bg2">
                    <a:lumMod val="20000"/>
                    <a:lumOff val="80000"/>
                  </a:schemeClr>
                </a:solidFill>
                <a:effectLst>
                  <a:outerShdw blurRad="38100" dist="38100" dir="2700000" algn="tl">
                    <a:srgbClr val="000000">
                      <a:alpha val="43137"/>
                    </a:srgbClr>
                  </a:outerShdw>
                </a:effectLst>
                <a:latin typeface="Book Antiqua" pitchFamily="18" charset="0"/>
              </a:rPr>
              <a:t>Cardiology Division, </a:t>
            </a:r>
          </a:p>
          <a:p>
            <a:pPr algn="ctr"/>
            <a:r>
              <a:rPr lang="en-US" altLang="ko-KR" sz="2400" b="1" dirty="0">
                <a:solidFill>
                  <a:schemeClr val="bg2">
                    <a:lumMod val="20000"/>
                    <a:lumOff val="80000"/>
                  </a:schemeClr>
                </a:solidFill>
                <a:effectLst>
                  <a:outerShdw blurRad="38100" dist="38100" dir="2700000" algn="tl">
                    <a:srgbClr val="000000">
                      <a:alpha val="43137"/>
                    </a:srgbClr>
                  </a:outerShdw>
                </a:effectLst>
                <a:latin typeface="Book Antiqua" pitchFamily="18" charset="0"/>
              </a:rPr>
              <a:t>Gangnam Severance Hospital, </a:t>
            </a:r>
          </a:p>
          <a:p>
            <a:pPr algn="ctr"/>
            <a:r>
              <a:rPr lang="en-US" altLang="ko-KR" sz="2400" b="1" dirty="0">
                <a:solidFill>
                  <a:schemeClr val="bg2">
                    <a:lumMod val="20000"/>
                    <a:lumOff val="80000"/>
                  </a:schemeClr>
                </a:solidFill>
                <a:effectLst>
                  <a:outerShdw blurRad="38100" dist="38100" dir="2700000" algn="tl">
                    <a:srgbClr val="000000">
                      <a:alpha val="43137"/>
                    </a:srgbClr>
                  </a:outerShdw>
                </a:effectLst>
                <a:latin typeface="Book Antiqua" pitchFamily="18" charset="0"/>
              </a:rPr>
              <a:t>Yonsei University College of Medicine</a:t>
            </a:r>
            <a:endParaRPr lang="ko-KR" altLang="en-US" sz="2400" b="1" dirty="0">
              <a:solidFill>
                <a:schemeClr val="bg2">
                  <a:lumMod val="20000"/>
                  <a:lumOff val="80000"/>
                </a:schemeClr>
              </a:solidFill>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553490"/>
            <a:ext cx="8229600" cy="637849"/>
          </a:xfrm>
        </p:spPr>
        <p:txBody>
          <a:bodyPr/>
          <a:lstStyle/>
          <a:p>
            <a:r>
              <a:rPr lang="en-US" altLang="ko-KR" dirty="0"/>
              <a:t>PMP in ACS vs SA</a:t>
            </a:r>
            <a:endParaRPr lang="ko-KR" altLang="en-US" dirty="0"/>
          </a:p>
        </p:txBody>
      </p:sp>
      <p:pic>
        <p:nvPicPr>
          <p:cNvPr id="4" name="그림 3"/>
          <p:cNvPicPr>
            <a:picLocks noChangeAspect="1"/>
          </p:cNvPicPr>
          <p:nvPr/>
        </p:nvPicPr>
        <p:blipFill>
          <a:blip r:embed="rId3"/>
          <a:stretch>
            <a:fillRect/>
          </a:stretch>
        </p:blipFill>
        <p:spPr>
          <a:xfrm>
            <a:off x="107503" y="2564904"/>
            <a:ext cx="4426561" cy="3096344"/>
          </a:xfrm>
          <a:prstGeom prst="rect">
            <a:avLst/>
          </a:prstGeom>
        </p:spPr>
      </p:pic>
      <p:pic>
        <p:nvPicPr>
          <p:cNvPr id="5" name="그림 4"/>
          <p:cNvPicPr>
            <a:picLocks noChangeAspect="1"/>
          </p:cNvPicPr>
          <p:nvPr/>
        </p:nvPicPr>
        <p:blipFill>
          <a:blip r:embed="rId4"/>
          <a:stretch>
            <a:fillRect/>
          </a:stretch>
        </p:blipFill>
        <p:spPr>
          <a:xfrm>
            <a:off x="4644008" y="2553895"/>
            <a:ext cx="4322211" cy="3099313"/>
          </a:xfrm>
          <a:prstGeom prst="rect">
            <a:avLst/>
          </a:prstGeom>
        </p:spPr>
      </p:pic>
      <p:sp>
        <p:nvSpPr>
          <p:cNvPr id="6" name="Text Box 4"/>
          <p:cNvSpPr txBox="1">
            <a:spLocks noChangeArrowheads="1"/>
          </p:cNvSpPr>
          <p:nvPr/>
        </p:nvSpPr>
        <p:spPr bwMode="auto">
          <a:xfrm>
            <a:off x="1981200" y="6508750"/>
            <a:ext cx="7127875" cy="304800"/>
          </a:xfrm>
          <a:prstGeom prst="rect">
            <a:avLst/>
          </a:prstGeom>
          <a:noFill/>
        </p:spPr>
        <p:txBody>
          <a:bodyPr wrap="square" rtlCol="0">
            <a:spAutoFit/>
          </a:bodyPr>
          <a:lstStyle>
            <a:defPPr>
              <a:defRPr lang="ko-KR"/>
            </a:defPPr>
            <a:lvl1pPr algn="r">
              <a:defRPr sz="1400" b="1" i="1">
                <a:solidFill>
                  <a:schemeClr val="accent5">
                    <a:lumMod val="60000"/>
                    <a:lumOff val="40000"/>
                  </a:schemeClr>
                </a:solidFill>
                <a:latin typeface="Times New Roman" pitchFamily="18" charset="0"/>
                <a:cs typeface="Times New Roman" pitchFamily="18" charset="0"/>
              </a:defRPr>
            </a:lvl1pPr>
          </a:lstStyle>
          <a:p>
            <a:r>
              <a:rPr lang="en-US" altLang="ko-KR" dirty="0"/>
              <a:t>Biasucci LM, et al. Circ J 2012;76:2174</a:t>
            </a:r>
          </a:p>
        </p:txBody>
      </p:sp>
      <p:sp>
        <p:nvSpPr>
          <p:cNvPr id="7" name="Rectangle 3"/>
          <p:cNvSpPr txBox="1">
            <a:spLocks noChangeArrowheads="1"/>
          </p:cNvSpPr>
          <p:nvPr/>
        </p:nvSpPr>
        <p:spPr>
          <a:xfrm>
            <a:off x="457200" y="1606793"/>
            <a:ext cx="8229600" cy="576293"/>
          </a:xfrm>
          <a:prstGeom prst="rect">
            <a:avLst/>
          </a:prstGeom>
        </p:spPr>
        <p:txBody>
          <a:bodyPr vert="horz" lIns="91440" tIns="72000" rIns="91440" bIns="72000" rtlCol="0">
            <a:spAutoFit/>
          </a:bodyPr>
          <a:lstStyle>
            <a:lvl1pPr marL="342900" indent="-342900" algn="l" defTabSz="914400" rtl="0" eaLnBrk="1" latinLnBrk="1" hangingPunct="1">
              <a:lnSpc>
                <a:spcPct val="150000"/>
              </a:lnSpc>
              <a:spcBef>
                <a:spcPct val="20000"/>
              </a:spcBef>
              <a:buClr>
                <a:srgbClr val="FFC000"/>
              </a:buClr>
              <a:buFont typeface="Arial" pitchFamily="34" charset="0"/>
              <a:buChar char="•"/>
              <a:defRPr sz="2800" b="1" i="0" kern="1200" baseline="0">
                <a:solidFill>
                  <a:schemeClr val="tx1"/>
                </a:solidFill>
                <a:effectLst>
                  <a:outerShdw blurRad="38100" dist="38100" dir="2700000" algn="tl">
                    <a:srgbClr val="000000">
                      <a:alpha val="43137"/>
                    </a:srgbClr>
                  </a:outerShdw>
                </a:effectLst>
                <a:latin typeface="Arial" pitchFamily="34" charset="0"/>
                <a:ea typeface="맑은 고딕" pitchFamily="50" charset="-127"/>
                <a:cs typeface="+mn-cs"/>
              </a:defRPr>
            </a:lvl1pPr>
            <a:lvl2pPr marL="742950" indent="-285750" algn="l" defTabSz="914400" rtl="0" eaLnBrk="1" latinLnBrk="1" hangingPunct="1">
              <a:lnSpc>
                <a:spcPct val="150000"/>
              </a:lnSpc>
              <a:spcBef>
                <a:spcPct val="20000"/>
              </a:spcBef>
              <a:buClr>
                <a:srgbClr val="FFC000"/>
              </a:buClr>
              <a:buFont typeface="Arial" pitchFamily="34" charset="0"/>
              <a:buChar char="–"/>
              <a:defRPr sz="2800" b="1" i="0" kern="1200" baseline="0">
                <a:solidFill>
                  <a:schemeClr val="tx1"/>
                </a:solidFill>
                <a:effectLst>
                  <a:outerShdw blurRad="38100" dist="38100" dir="2700000" algn="tl">
                    <a:srgbClr val="000000">
                      <a:alpha val="43137"/>
                    </a:srgbClr>
                  </a:outerShdw>
                </a:effectLst>
                <a:latin typeface="Arial" pitchFamily="34" charset="0"/>
                <a:ea typeface="맑은 고딕" pitchFamily="50" charset="-127"/>
                <a:cs typeface="+mn-cs"/>
              </a:defRPr>
            </a:lvl2pPr>
            <a:lvl3pPr marL="1143000" indent="-228600" algn="l" defTabSz="914400" rtl="0" eaLnBrk="1" latinLnBrk="1" hangingPunct="1">
              <a:lnSpc>
                <a:spcPct val="150000"/>
              </a:lnSpc>
              <a:spcBef>
                <a:spcPct val="20000"/>
              </a:spcBef>
              <a:buClr>
                <a:srgbClr val="FFC000"/>
              </a:buClr>
              <a:buFont typeface="Arial" pitchFamily="34" charset="0"/>
              <a:buChar char="•"/>
              <a:defRPr sz="2800" b="1" i="0" kern="1200" baseline="0">
                <a:solidFill>
                  <a:schemeClr val="tx1"/>
                </a:solidFill>
                <a:effectLst>
                  <a:outerShdw blurRad="38100" dist="38100" dir="2700000" algn="tl">
                    <a:srgbClr val="000000">
                      <a:alpha val="43137"/>
                    </a:srgbClr>
                  </a:outerShdw>
                </a:effectLst>
                <a:latin typeface="Arial" pitchFamily="34" charset="0"/>
                <a:ea typeface="맑은 고딕" pitchFamily="50" charset="-127"/>
                <a:cs typeface="+mn-cs"/>
              </a:defRPr>
            </a:lvl3pPr>
            <a:lvl4pPr marL="1600200" indent="-228600" algn="l" defTabSz="914400" rtl="0" eaLnBrk="1" latinLnBrk="1" hangingPunct="1">
              <a:lnSpc>
                <a:spcPct val="150000"/>
              </a:lnSpc>
              <a:spcBef>
                <a:spcPct val="20000"/>
              </a:spcBef>
              <a:buClr>
                <a:srgbClr val="FFC000"/>
              </a:buClr>
              <a:buFont typeface="Arial" pitchFamily="34" charset="0"/>
              <a:buChar char="–"/>
              <a:defRPr sz="2800" b="1" i="0" kern="1200" baseline="0">
                <a:solidFill>
                  <a:schemeClr val="tx1"/>
                </a:solidFill>
                <a:effectLst>
                  <a:outerShdw blurRad="38100" dist="38100" dir="2700000" algn="tl">
                    <a:srgbClr val="000000">
                      <a:alpha val="43137"/>
                    </a:srgbClr>
                  </a:outerShdw>
                </a:effectLst>
                <a:latin typeface="Arial" pitchFamily="34" charset="0"/>
                <a:ea typeface="맑은 고딕" pitchFamily="50" charset="-127"/>
                <a:cs typeface="+mn-cs"/>
              </a:defRPr>
            </a:lvl4pPr>
            <a:lvl5pPr marL="2057400" indent="-228600" algn="l" defTabSz="914400" rtl="0" eaLnBrk="1" latinLnBrk="1" hangingPunct="1">
              <a:lnSpc>
                <a:spcPct val="150000"/>
              </a:lnSpc>
              <a:spcBef>
                <a:spcPct val="20000"/>
              </a:spcBef>
              <a:buClr>
                <a:srgbClr val="FFC000"/>
              </a:buClr>
              <a:buFont typeface="Arial" pitchFamily="34" charset="0"/>
              <a:buChar char="»"/>
              <a:defRPr sz="2800" b="1" i="0" kern="1200" baseline="0">
                <a:solidFill>
                  <a:schemeClr val="tx1"/>
                </a:solidFill>
                <a:effectLst>
                  <a:outerShdw blurRad="38100" dist="38100" dir="2700000" algn="tl">
                    <a:srgbClr val="000000">
                      <a:alpha val="43137"/>
                    </a:srgbClr>
                  </a:outerShdw>
                </a:effectLst>
                <a:latin typeface="Arial" pitchFamily="34" charset="0"/>
                <a:ea typeface="맑은 고딕" pitchFamily="50" charset="-127"/>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ct val="0"/>
              </a:spcBef>
            </a:pPr>
            <a:r>
              <a:rPr lang="en-US" altLang="ko-KR" dirty="0"/>
              <a:t>33 patients with SA vs 43 patients with ACS</a:t>
            </a:r>
          </a:p>
        </p:txBody>
      </p:sp>
    </p:spTree>
    <p:extLst>
      <p:ext uri="{BB962C8B-B14F-4D97-AF65-F5344CB8AC3E}">
        <p14:creationId xmlns:p14="http://schemas.microsoft.com/office/powerpoint/2010/main" val="4180063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376063"/>
            <a:ext cx="9144000" cy="1068736"/>
          </a:xfrm>
        </p:spPr>
        <p:txBody>
          <a:bodyPr/>
          <a:lstStyle/>
          <a:p>
            <a:r>
              <a:rPr lang="en-US" altLang="ko-KR" dirty="0"/>
              <a:t>Circulating procoagulant MPs</a:t>
            </a:r>
            <a:br>
              <a:rPr lang="en-US" altLang="ko-KR" dirty="0"/>
            </a:br>
            <a:r>
              <a:rPr lang="en-US" altLang="ko-KR" sz="2800" dirty="0">
                <a:solidFill>
                  <a:srgbClr val="FFCC00"/>
                </a:solidFill>
              </a:rPr>
              <a:t>AMI (n=45) vs Control (n=16)</a:t>
            </a:r>
          </a:p>
        </p:txBody>
      </p:sp>
      <p:sp>
        <p:nvSpPr>
          <p:cNvPr id="14343" name="Text Box 7"/>
          <p:cNvSpPr txBox="1">
            <a:spLocks noChangeArrowheads="1"/>
          </p:cNvSpPr>
          <p:nvPr/>
        </p:nvSpPr>
        <p:spPr bwMode="auto">
          <a:xfrm>
            <a:off x="107950" y="1601788"/>
            <a:ext cx="8928100" cy="1477328"/>
          </a:xfrm>
          <a:prstGeom prst="rect">
            <a:avLst/>
          </a:prstGeom>
          <a:noFill/>
          <a:ln w="9525">
            <a:noFill/>
            <a:miter lim="800000"/>
            <a:headEnd/>
            <a:tailEnd/>
          </a:ln>
          <a:effectLst/>
        </p:spPr>
        <p:txBody>
          <a:bodyPr>
            <a:spAutoFit/>
          </a:bodyPr>
          <a:lstStyle/>
          <a:p>
            <a:pPr marL="176213" indent="-176213">
              <a:lnSpc>
                <a:spcPct val="110000"/>
              </a:lnSpc>
              <a:spcBef>
                <a:spcPct val="10000"/>
              </a:spcBef>
              <a:buFontTx/>
              <a:buChar char="•"/>
            </a:pPr>
            <a:r>
              <a:rPr lang="en-US" altLang="ko-KR" sz="2000" b="1" dirty="0">
                <a:effectLst>
                  <a:outerShdw blurRad="38100" dist="38100" dir="2700000" algn="tl">
                    <a:srgbClr val="000000"/>
                  </a:outerShdw>
                </a:effectLst>
                <a:latin typeface="Arial" charset="0"/>
              </a:rPr>
              <a:t>Baseline individual values of circulating procoagulant MPs captured onto annexin A5</a:t>
            </a:r>
          </a:p>
          <a:p>
            <a:pPr marL="176213" indent="-176213">
              <a:lnSpc>
                <a:spcPct val="110000"/>
              </a:lnSpc>
              <a:spcBef>
                <a:spcPct val="10000"/>
              </a:spcBef>
              <a:buFontTx/>
              <a:buChar char="•"/>
            </a:pPr>
            <a:r>
              <a:rPr lang="en-US" altLang="ko-KR" sz="2000" b="1" dirty="0">
                <a:effectLst>
                  <a:outerShdw blurRad="38100" dist="38100" dir="2700000" algn="tl">
                    <a:srgbClr val="000000"/>
                  </a:outerShdw>
                </a:effectLst>
                <a:latin typeface="Arial" charset="0"/>
              </a:rPr>
              <a:t>MPs in AMI was higher than control (14.6</a:t>
            </a:r>
            <a:r>
              <a:rPr lang="en-US" altLang="ko-KR" sz="2000" b="1" dirty="0">
                <a:effectLst>
                  <a:outerShdw blurRad="38100" dist="38100" dir="2700000" algn="tl">
                    <a:srgbClr val="000000"/>
                  </a:outerShdw>
                </a:effectLst>
                <a:latin typeface="Arial" charset="0"/>
                <a:cs typeface="Arial" charset="0"/>
              </a:rPr>
              <a:t>±15.4 vs. 3.9±5.7 nM PS eq, p&lt;0.001) * Especially in CD42b</a:t>
            </a:r>
            <a:r>
              <a:rPr lang="en-US" altLang="ko-KR" sz="2000" b="1" baseline="30000" dirty="0">
                <a:effectLst>
                  <a:outerShdw blurRad="38100" dist="38100" dir="2700000" algn="tl">
                    <a:srgbClr val="000000"/>
                  </a:outerShdw>
                </a:effectLst>
                <a:latin typeface="Arial" charset="0"/>
                <a:cs typeface="Arial" charset="0"/>
              </a:rPr>
              <a:t>+</a:t>
            </a:r>
            <a:r>
              <a:rPr lang="en-US" altLang="ko-KR" sz="2000" b="1" dirty="0">
                <a:effectLst>
                  <a:outerShdw blurRad="38100" dist="38100" dir="2700000" algn="tl">
                    <a:srgbClr val="000000"/>
                  </a:outerShdw>
                </a:effectLst>
                <a:latin typeface="Arial" charset="0"/>
                <a:cs typeface="Arial" charset="0"/>
              </a:rPr>
              <a:t> MPs or CD146</a:t>
            </a:r>
            <a:r>
              <a:rPr lang="en-US" altLang="ko-KR" sz="2000" b="1" baseline="30000" dirty="0">
                <a:effectLst>
                  <a:outerShdw blurRad="38100" dist="38100" dir="2700000" algn="tl">
                    <a:srgbClr val="000000"/>
                  </a:outerShdw>
                </a:effectLst>
                <a:latin typeface="Arial" charset="0"/>
                <a:cs typeface="Arial" charset="0"/>
              </a:rPr>
              <a:t>+</a:t>
            </a:r>
            <a:r>
              <a:rPr lang="en-US" altLang="ko-KR" sz="2000" b="1" dirty="0">
                <a:effectLst>
                  <a:outerShdw blurRad="38100" dist="38100" dir="2700000" algn="tl">
                    <a:srgbClr val="000000"/>
                  </a:outerShdw>
                </a:effectLst>
                <a:latin typeface="Arial" charset="0"/>
                <a:cs typeface="Arial" charset="0"/>
              </a:rPr>
              <a:t> MPs</a:t>
            </a:r>
          </a:p>
        </p:txBody>
      </p:sp>
      <p:pic>
        <p:nvPicPr>
          <p:cNvPr id="15" name="그림 14" descr="포맷변환_Fig_1.jpg"/>
          <p:cNvPicPr>
            <a:picLocks noChangeAspect="1"/>
          </p:cNvPicPr>
          <p:nvPr/>
        </p:nvPicPr>
        <p:blipFill>
          <a:blip r:embed="rId3" cstate="print"/>
          <a:stretch>
            <a:fillRect/>
          </a:stretch>
        </p:blipFill>
        <p:spPr>
          <a:xfrm>
            <a:off x="2389336" y="3060935"/>
            <a:ext cx="4365328" cy="3384376"/>
          </a:xfrm>
          <a:prstGeom prst="rect">
            <a:avLst/>
          </a:prstGeom>
          <a:effectLst>
            <a:softEdge rad="127000"/>
          </a:effectLst>
        </p:spPr>
      </p:pic>
      <p:sp>
        <p:nvSpPr>
          <p:cNvPr id="5" name="TextBox 4"/>
          <p:cNvSpPr txBox="1"/>
          <p:nvPr/>
        </p:nvSpPr>
        <p:spPr>
          <a:xfrm>
            <a:off x="2627784" y="6525344"/>
            <a:ext cx="6516216" cy="307777"/>
          </a:xfrm>
          <a:prstGeom prst="rect">
            <a:avLst/>
          </a:prstGeom>
          <a:noFill/>
        </p:spPr>
        <p:txBody>
          <a:bodyPr wrap="square" rtlCol="0">
            <a:spAutoFit/>
          </a:bodyPr>
          <a:lstStyle/>
          <a:p>
            <a:pPr algn="r"/>
            <a:r>
              <a:rPr lang="en-US" altLang="ko-KR" sz="1400" b="1" i="1" dirty="0">
                <a:solidFill>
                  <a:schemeClr val="accent5">
                    <a:lumMod val="60000"/>
                    <a:lumOff val="40000"/>
                  </a:schemeClr>
                </a:solidFill>
                <a:latin typeface="Times New Roman" pitchFamily="18" charset="0"/>
                <a:cs typeface="Times New Roman" pitchFamily="18" charset="0"/>
              </a:rPr>
              <a:t>Min PK, et al. Atherosclerosis 2013;227:323</a:t>
            </a:r>
            <a:endParaRPr lang="ko-KR" altLang="en-US" sz="1400" b="1" i="1" dirty="0">
              <a:solidFill>
                <a:schemeClr val="accent5">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734532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60648"/>
            <a:ext cx="9144000" cy="1098550"/>
          </a:xfrm>
        </p:spPr>
        <p:txBody>
          <a:bodyPr/>
          <a:lstStyle/>
          <a:p>
            <a:r>
              <a:rPr lang="en-US" altLang="ko-KR" dirty="0"/>
              <a:t>Procoagulant MPs</a:t>
            </a:r>
            <a:br>
              <a:rPr lang="en-US" altLang="ko-KR" dirty="0"/>
            </a:br>
            <a:r>
              <a:rPr lang="en-US" altLang="ko-KR" sz="2400" dirty="0">
                <a:solidFill>
                  <a:srgbClr val="FFCC00"/>
                </a:solidFill>
              </a:rPr>
              <a:t>Pre PCI vs Post PCI, Coronary vs Peripheral</a:t>
            </a:r>
          </a:p>
        </p:txBody>
      </p:sp>
      <p:sp>
        <p:nvSpPr>
          <p:cNvPr id="16388" name="Text Box 4"/>
          <p:cNvSpPr txBox="1">
            <a:spLocks noChangeArrowheads="1"/>
          </p:cNvSpPr>
          <p:nvPr/>
        </p:nvSpPr>
        <p:spPr bwMode="auto">
          <a:xfrm>
            <a:off x="107950" y="1412776"/>
            <a:ext cx="8928100" cy="404663"/>
          </a:xfrm>
          <a:prstGeom prst="rect">
            <a:avLst/>
          </a:prstGeom>
          <a:noFill/>
          <a:ln w="9525">
            <a:noFill/>
            <a:miter lim="800000"/>
            <a:headEnd/>
            <a:tailEnd/>
          </a:ln>
          <a:effectLst/>
        </p:spPr>
        <p:txBody>
          <a:bodyPr>
            <a:spAutoFit/>
          </a:bodyPr>
          <a:lstStyle/>
          <a:p>
            <a:pPr marL="176213" indent="-176213">
              <a:lnSpc>
                <a:spcPct val="110000"/>
              </a:lnSpc>
              <a:spcBef>
                <a:spcPct val="10000"/>
              </a:spcBef>
              <a:buFontTx/>
              <a:buChar char="•"/>
            </a:pPr>
            <a:r>
              <a:rPr lang="en-US" altLang="ko-KR" sz="2000" b="1" dirty="0">
                <a:effectLst>
                  <a:outerShdw blurRad="38100" dist="38100" dir="2700000" algn="tl">
                    <a:srgbClr val="000000"/>
                  </a:outerShdw>
                </a:effectLst>
                <a:latin typeface="Arial" charset="0"/>
              </a:rPr>
              <a:t>Circulating procoagulant MPs captured onto annexin A5</a:t>
            </a:r>
          </a:p>
        </p:txBody>
      </p:sp>
      <p:pic>
        <p:nvPicPr>
          <p:cNvPr id="27" name="그림 26" descr="포맷변환_Fig_2.jpg"/>
          <p:cNvPicPr>
            <a:picLocks noChangeAspect="1"/>
          </p:cNvPicPr>
          <p:nvPr/>
        </p:nvPicPr>
        <p:blipFill>
          <a:blip r:embed="rId3" cstate="print"/>
          <a:stretch>
            <a:fillRect/>
          </a:stretch>
        </p:blipFill>
        <p:spPr>
          <a:xfrm>
            <a:off x="899592" y="1801586"/>
            <a:ext cx="7272808" cy="4507734"/>
          </a:xfrm>
          <a:prstGeom prst="rect">
            <a:avLst/>
          </a:prstGeom>
          <a:effectLst>
            <a:softEdge rad="127000"/>
          </a:effectLst>
        </p:spPr>
      </p:pic>
      <p:sp>
        <p:nvSpPr>
          <p:cNvPr id="5" name="TextBox 4"/>
          <p:cNvSpPr txBox="1"/>
          <p:nvPr/>
        </p:nvSpPr>
        <p:spPr>
          <a:xfrm>
            <a:off x="2627784" y="6525344"/>
            <a:ext cx="6516216" cy="307777"/>
          </a:xfrm>
          <a:prstGeom prst="rect">
            <a:avLst/>
          </a:prstGeom>
          <a:noFill/>
        </p:spPr>
        <p:txBody>
          <a:bodyPr wrap="square" rtlCol="0">
            <a:spAutoFit/>
          </a:bodyPr>
          <a:lstStyle/>
          <a:p>
            <a:pPr algn="r"/>
            <a:r>
              <a:rPr lang="en-US" altLang="ko-KR" sz="1400" b="1" i="1" dirty="0">
                <a:solidFill>
                  <a:schemeClr val="accent5">
                    <a:lumMod val="60000"/>
                    <a:lumOff val="40000"/>
                  </a:schemeClr>
                </a:solidFill>
                <a:latin typeface="Times New Roman" pitchFamily="18" charset="0"/>
                <a:cs typeface="Times New Roman" pitchFamily="18" charset="0"/>
              </a:rPr>
              <a:t>Min PK, et al. Atherosclerosis 2013;227:323</a:t>
            </a:r>
            <a:endParaRPr lang="ko-KR" altLang="en-US" sz="1400" b="1" i="1" dirty="0">
              <a:solidFill>
                <a:schemeClr val="accent5">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753649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188640"/>
            <a:ext cx="9144000" cy="1098550"/>
          </a:xfrm>
        </p:spPr>
        <p:txBody>
          <a:bodyPr/>
          <a:lstStyle/>
          <a:p>
            <a:r>
              <a:rPr lang="en-US" altLang="ko-KR" dirty="0"/>
              <a:t>Impact of PCI on MPs</a:t>
            </a:r>
            <a:br>
              <a:rPr lang="en-US" altLang="ko-KR" dirty="0"/>
            </a:br>
            <a:r>
              <a:rPr lang="en-US" altLang="ko-KR" sz="2400" dirty="0">
                <a:solidFill>
                  <a:srgbClr val="FFCC00"/>
                </a:solidFill>
              </a:rPr>
              <a:t>according to cellular origin</a:t>
            </a:r>
          </a:p>
        </p:txBody>
      </p:sp>
      <p:pic>
        <p:nvPicPr>
          <p:cNvPr id="23" name="그림 22" descr="포맷변환_Fig_3.jpg"/>
          <p:cNvPicPr>
            <a:picLocks noChangeAspect="1"/>
          </p:cNvPicPr>
          <p:nvPr/>
        </p:nvPicPr>
        <p:blipFill>
          <a:blip r:embed="rId3" cstate="print"/>
          <a:stretch>
            <a:fillRect/>
          </a:stretch>
        </p:blipFill>
        <p:spPr>
          <a:xfrm>
            <a:off x="611560" y="1325362"/>
            <a:ext cx="7920880" cy="5055966"/>
          </a:xfrm>
          <a:prstGeom prst="rect">
            <a:avLst/>
          </a:prstGeom>
          <a:effectLst>
            <a:softEdge rad="63500"/>
          </a:effectLst>
        </p:spPr>
      </p:pic>
      <p:sp>
        <p:nvSpPr>
          <p:cNvPr id="4" name="TextBox 3"/>
          <p:cNvSpPr txBox="1"/>
          <p:nvPr/>
        </p:nvSpPr>
        <p:spPr>
          <a:xfrm>
            <a:off x="2627784" y="6525344"/>
            <a:ext cx="6516216" cy="307777"/>
          </a:xfrm>
          <a:prstGeom prst="rect">
            <a:avLst/>
          </a:prstGeom>
          <a:noFill/>
        </p:spPr>
        <p:txBody>
          <a:bodyPr wrap="square" rtlCol="0">
            <a:spAutoFit/>
          </a:bodyPr>
          <a:lstStyle/>
          <a:p>
            <a:pPr algn="r"/>
            <a:r>
              <a:rPr lang="en-US" altLang="ko-KR" sz="1400" b="1" i="1" dirty="0">
                <a:solidFill>
                  <a:schemeClr val="accent5">
                    <a:lumMod val="60000"/>
                    <a:lumOff val="40000"/>
                  </a:schemeClr>
                </a:solidFill>
                <a:latin typeface="Times New Roman" pitchFamily="18" charset="0"/>
                <a:cs typeface="Times New Roman" pitchFamily="18" charset="0"/>
              </a:rPr>
              <a:t>Min PK, et al. Atherosclerosis 2013;227:323</a:t>
            </a:r>
            <a:endParaRPr lang="ko-KR" altLang="en-US" sz="1400" b="1" i="1" dirty="0">
              <a:solidFill>
                <a:schemeClr val="accent5">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18427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584268"/>
            <a:ext cx="8229600" cy="576293"/>
          </a:xfrm>
        </p:spPr>
        <p:txBody>
          <a:bodyPr/>
          <a:lstStyle/>
          <a:p>
            <a:r>
              <a:rPr lang="en-US" altLang="ko-KR" sz="2800" dirty="0"/>
              <a:t>MPs in Dx of Atherosclerotic Diseases</a:t>
            </a:r>
            <a:endParaRPr lang="ko-KR" altLang="en-US" sz="2800" dirty="0"/>
          </a:p>
        </p:txBody>
      </p:sp>
      <p:sp>
        <p:nvSpPr>
          <p:cNvPr id="3" name="내용 개체 틀 2"/>
          <p:cNvSpPr>
            <a:spLocks noGrp="1"/>
          </p:cNvSpPr>
          <p:nvPr>
            <p:ph idx="1"/>
          </p:nvPr>
        </p:nvSpPr>
        <p:spPr/>
        <p:txBody>
          <a:bodyPr/>
          <a:lstStyle/>
          <a:p>
            <a:endParaRPr lang="ko-KR" altLang="en-US" dirty="0"/>
          </a:p>
        </p:txBody>
      </p:sp>
      <p:pic>
        <p:nvPicPr>
          <p:cNvPr id="4" name="그림 3"/>
          <p:cNvPicPr>
            <a:picLocks noChangeAspect="1"/>
          </p:cNvPicPr>
          <p:nvPr/>
        </p:nvPicPr>
        <p:blipFill>
          <a:blip r:embed="rId3"/>
          <a:stretch>
            <a:fillRect/>
          </a:stretch>
        </p:blipFill>
        <p:spPr>
          <a:xfrm>
            <a:off x="16099" y="1641704"/>
            <a:ext cx="9144000" cy="4444826"/>
          </a:xfrm>
          <a:prstGeom prst="rect">
            <a:avLst/>
          </a:prstGeom>
        </p:spPr>
      </p:pic>
      <p:sp>
        <p:nvSpPr>
          <p:cNvPr id="5" name="TextBox 4"/>
          <p:cNvSpPr txBox="1"/>
          <p:nvPr/>
        </p:nvSpPr>
        <p:spPr>
          <a:xfrm>
            <a:off x="2627784" y="6525344"/>
            <a:ext cx="6516216" cy="307777"/>
          </a:xfrm>
          <a:prstGeom prst="rect">
            <a:avLst/>
          </a:prstGeom>
          <a:noFill/>
        </p:spPr>
        <p:txBody>
          <a:bodyPr wrap="square" rtlCol="0">
            <a:spAutoFit/>
          </a:bodyPr>
          <a:lstStyle/>
          <a:p>
            <a:pPr algn="r"/>
            <a:r>
              <a:rPr lang="en-US" altLang="ko-KR" sz="1400" b="1" i="1" dirty="0">
                <a:solidFill>
                  <a:schemeClr val="accent5">
                    <a:lumMod val="60000"/>
                    <a:lumOff val="40000"/>
                  </a:schemeClr>
                </a:solidFill>
                <a:latin typeface="Times New Roman" pitchFamily="18" charset="0"/>
                <a:cs typeface="Times New Roman" pitchFamily="18" charset="0"/>
              </a:rPr>
              <a:t>Tomaniak M, et al. IJC 2017;226:93</a:t>
            </a:r>
            <a:endParaRPr lang="ko-KR" altLang="en-US" sz="1400" b="1" i="1" dirty="0">
              <a:solidFill>
                <a:schemeClr val="accent5">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480275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1491332"/>
            <a:ext cx="8229600" cy="1694420"/>
          </a:xfrm>
        </p:spPr>
        <p:txBody>
          <a:bodyPr/>
          <a:lstStyle/>
          <a:p>
            <a:pPr>
              <a:lnSpc>
                <a:spcPct val="150000"/>
              </a:lnSpc>
            </a:pPr>
            <a:r>
              <a:rPr lang="en-US" altLang="ko-KR" sz="3600" dirty="0">
                <a:latin typeface="Tahoma" pitchFamily="34" charset="0"/>
                <a:cs typeface="Tahoma" pitchFamily="34" charset="0"/>
              </a:rPr>
              <a:t>Circulating MPs </a:t>
            </a:r>
            <a:br>
              <a:rPr lang="en-US" altLang="ko-KR" sz="3600" dirty="0">
                <a:latin typeface="Tahoma" pitchFamily="34" charset="0"/>
                <a:cs typeface="Tahoma" pitchFamily="34" charset="0"/>
              </a:rPr>
            </a:br>
            <a:r>
              <a:rPr lang="en-US" altLang="ko-KR" sz="3600" dirty="0">
                <a:latin typeface="Tahoma" pitchFamily="34" charset="0"/>
                <a:cs typeface="Tahoma" pitchFamily="34" charset="0"/>
              </a:rPr>
              <a:t>in CV risk Assessment</a:t>
            </a:r>
            <a:endParaRPr lang="ko-KR" altLang="en-US" sz="3600" dirty="0">
              <a:latin typeface="Tahoma" pitchFamily="34" charset="0"/>
              <a:cs typeface="Tahoma" pitchFamily="34" charset="0"/>
            </a:endParaRPr>
          </a:p>
        </p:txBody>
      </p:sp>
    </p:spTree>
    <p:extLst>
      <p:ext uri="{BB962C8B-B14F-4D97-AF65-F5344CB8AC3E}">
        <p14:creationId xmlns:p14="http://schemas.microsoft.com/office/powerpoint/2010/main" val="789124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155371"/>
            <a:ext cx="8229600" cy="1807400"/>
          </a:xfrm>
        </p:spPr>
        <p:txBody>
          <a:bodyPr/>
          <a:lstStyle/>
          <a:p>
            <a:pPr>
              <a:lnSpc>
                <a:spcPct val="150000"/>
              </a:lnSpc>
            </a:pPr>
            <a:r>
              <a:rPr lang="en-US" altLang="ko-KR" dirty="0"/>
              <a:t>MACE vs CD31</a:t>
            </a:r>
            <a:r>
              <a:rPr lang="en-US" altLang="ko-KR" baseline="30000" dirty="0"/>
              <a:t>+</a:t>
            </a:r>
            <a:r>
              <a:rPr lang="en-US" altLang="ko-KR" dirty="0"/>
              <a:t>/Annexin V</a:t>
            </a:r>
            <a:r>
              <a:rPr lang="en-US" altLang="ko-KR" baseline="30000" dirty="0"/>
              <a:t>+</a:t>
            </a:r>
            <a:r>
              <a:rPr lang="en-US" altLang="ko-KR" dirty="0"/>
              <a:t> MPs</a:t>
            </a:r>
            <a:br>
              <a:rPr lang="en-US" altLang="ko-KR" dirty="0"/>
            </a:br>
            <a:r>
              <a:rPr lang="en-US" altLang="ko-KR" sz="2000" dirty="0">
                <a:solidFill>
                  <a:schemeClr val="tx1"/>
                </a:solidFill>
              </a:rPr>
              <a:t>200 patients with stable CAD </a:t>
            </a:r>
            <a:br>
              <a:rPr lang="en-US" altLang="ko-KR" sz="2000" dirty="0">
                <a:solidFill>
                  <a:schemeClr val="tx1"/>
                </a:solidFill>
              </a:rPr>
            </a:br>
            <a:r>
              <a:rPr lang="en-US" altLang="ko-KR" sz="2000" dirty="0">
                <a:solidFill>
                  <a:schemeClr val="tx1"/>
                </a:solidFill>
              </a:rPr>
              <a:t>MACCE: MI, PCI or CABG, Stroke, CV death</a:t>
            </a:r>
            <a:endParaRPr lang="ko-KR" altLang="en-US" sz="2000" dirty="0">
              <a:solidFill>
                <a:schemeClr val="tx1"/>
              </a:solidFill>
            </a:endParaRPr>
          </a:p>
        </p:txBody>
      </p:sp>
      <p:pic>
        <p:nvPicPr>
          <p:cNvPr id="4" name="그림 3"/>
          <p:cNvPicPr>
            <a:picLocks noChangeAspect="1"/>
          </p:cNvPicPr>
          <p:nvPr/>
        </p:nvPicPr>
        <p:blipFill>
          <a:blip r:embed="rId3"/>
          <a:stretch>
            <a:fillRect/>
          </a:stretch>
        </p:blipFill>
        <p:spPr>
          <a:xfrm>
            <a:off x="107504" y="2001744"/>
            <a:ext cx="4652834" cy="4451592"/>
          </a:xfrm>
          <a:prstGeom prst="rect">
            <a:avLst/>
          </a:prstGeom>
        </p:spPr>
      </p:pic>
      <p:pic>
        <p:nvPicPr>
          <p:cNvPr id="5" name="그림 4"/>
          <p:cNvPicPr>
            <a:picLocks noChangeAspect="1"/>
          </p:cNvPicPr>
          <p:nvPr/>
        </p:nvPicPr>
        <p:blipFill>
          <a:blip r:embed="rId4"/>
          <a:stretch>
            <a:fillRect/>
          </a:stretch>
        </p:blipFill>
        <p:spPr>
          <a:xfrm>
            <a:off x="4910590" y="1988840"/>
            <a:ext cx="4125906" cy="4464496"/>
          </a:xfrm>
          <a:prstGeom prst="rect">
            <a:avLst/>
          </a:prstGeom>
        </p:spPr>
      </p:pic>
      <p:sp>
        <p:nvSpPr>
          <p:cNvPr id="6" name="TextBox 5"/>
          <p:cNvSpPr txBox="1"/>
          <p:nvPr/>
        </p:nvSpPr>
        <p:spPr>
          <a:xfrm>
            <a:off x="2627784" y="6525344"/>
            <a:ext cx="6516216" cy="307777"/>
          </a:xfrm>
          <a:prstGeom prst="rect">
            <a:avLst/>
          </a:prstGeom>
          <a:noFill/>
        </p:spPr>
        <p:txBody>
          <a:bodyPr wrap="square" rtlCol="0">
            <a:spAutoFit/>
          </a:bodyPr>
          <a:lstStyle/>
          <a:p>
            <a:pPr algn="r"/>
            <a:r>
              <a:rPr lang="en-US" altLang="ko-KR" sz="1400" b="1" i="1" dirty="0">
                <a:solidFill>
                  <a:schemeClr val="accent5">
                    <a:lumMod val="60000"/>
                    <a:lumOff val="40000"/>
                  </a:schemeClr>
                </a:solidFill>
                <a:latin typeface="Times New Roman" pitchFamily="18" charset="0"/>
                <a:cs typeface="Times New Roman" pitchFamily="18" charset="0"/>
              </a:rPr>
              <a:t>Sinning JM, et al. Eur Heart J 2011;32:2034</a:t>
            </a:r>
            <a:endParaRPr lang="ko-KR" altLang="en-US" sz="1400" b="1" i="1" dirty="0">
              <a:solidFill>
                <a:schemeClr val="accent5">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681095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39543" y="240674"/>
            <a:ext cx="8229600" cy="884070"/>
          </a:xfrm>
        </p:spPr>
        <p:txBody>
          <a:bodyPr/>
          <a:lstStyle/>
          <a:p>
            <a:r>
              <a:rPr lang="en-US" altLang="ko-KR" sz="2400" dirty="0"/>
              <a:t>Coronary Plaque Component by VH-IVUS</a:t>
            </a:r>
            <a:br>
              <a:rPr lang="en-US" altLang="ko-KR" sz="2400" dirty="0"/>
            </a:br>
            <a:r>
              <a:rPr lang="en-US" altLang="ko-KR" sz="2400" dirty="0"/>
              <a:t>in target lesion in stable angina (n=35)</a:t>
            </a:r>
            <a:endParaRPr lang="ko-KR" altLang="en-US" sz="2400" dirty="0"/>
          </a:p>
        </p:txBody>
      </p:sp>
      <p:sp>
        <p:nvSpPr>
          <p:cNvPr id="3" name="내용 개체 틀 2"/>
          <p:cNvSpPr>
            <a:spLocks noGrp="1"/>
          </p:cNvSpPr>
          <p:nvPr>
            <p:ph idx="1"/>
          </p:nvPr>
        </p:nvSpPr>
        <p:spPr/>
        <p:txBody>
          <a:bodyPr/>
          <a:lstStyle/>
          <a:p>
            <a:endParaRPr lang="ko-KR" altLang="en-US" dirty="0"/>
          </a:p>
        </p:txBody>
      </p:sp>
      <p:pic>
        <p:nvPicPr>
          <p:cNvPr id="4" name="그림 3"/>
          <p:cNvPicPr>
            <a:picLocks noChangeAspect="1"/>
          </p:cNvPicPr>
          <p:nvPr/>
        </p:nvPicPr>
        <p:blipFill>
          <a:blip r:embed="rId3"/>
          <a:stretch>
            <a:fillRect/>
          </a:stretch>
        </p:blipFill>
        <p:spPr>
          <a:xfrm>
            <a:off x="457200" y="1428063"/>
            <a:ext cx="3650272" cy="2544022"/>
          </a:xfrm>
          <a:prstGeom prst="rect">
            <a:avLst/>
          </a:prstGeom>
        </p:spPr>
      </p:pic>
      <p:pic>
        <p:nvPicPr>
          <p:cNvPr id="5" name="그림 4"/>
          <p:cNvPicPr>
            <a:picLocks noChangeAspect="1"/>
          </p:cNvPicPr>
          <p:nvPr/>
        </p:nvPicPr>
        <p:blipFill>
          <a:blip r:embed="rId4"/>
          <a:stretch>
            <a:fillRect/>
          </a:stretch>
        </p:blipFill>
        <p:spPr>
          <a:xfrm>
            <a:off x="457200" y="4100783"/>
            <a:ext cx="3650272" cy="2504956"/>
          </a:xfrm>
          <a:prstGeom prst="rect">
            <a:avLst/>
          </a:prstGeom>
        </p:spPr>
      </p:pic>
      <p:pic>
        <p:nvPicPr>
          <p:cNvPr id="6" name="그림 5"/>
          <p:cNvPicPr>
            <a:picLocks noChangeAspect="1"/>
          </p:cNvPicPr>
          <p:nvPr/>
        </p:nvPicPr>
        <p:blipFill>
          <a:blip r:embed="rId5"/>
          <a:stretch>
            <a:fillRect/>
          </a:stretch>
        </p:blipFill>
        <p:spPr>
          <a:xfrm>
            <a:off x="4427984" y="2326942"/>
            <a:ext cx="4608512" cy="3250173"/>
          </a:xfrm>
          <a:prstGeom prst="rect">
            <a:avLst/>
          </a:prstGeom>
        </p:spPr>
      </p:pic>
      <p:pic>
        <p:nvPicPr>
          <p:cNvPr id="7" name="그림 6"/>
          <p:cNvPicPr>
            <a:picLocks noChangeAspect="1"/>
          </p:cNvPicPr>
          <p:nvPr/>
        </p:nvPicPr>
        <p:blipFill>
          <a:blip r:embed="rId6"/>
          <a:stretch>
            <a:fillRect/>
          </a:stretch>
        </p:blipFill>
        <p:spPr>
          <a:xfrm>
            <a:off x="6156176" y="1428063"/>
            <a:ext cx="1656184" cy="759508"/>
          </a:xfrm>
          <a:prstGeom prst="rect">
            <a:avLst/>
          </a:prstGeom>
        </p:spPr>
      </p:pic>
      <p:sp>
        <p:nvSpPr>
          <p:cNvPr id="8" name="TextBox 7"/>
          <p:cNvSpPr txBox="1"/>
          <p:nvPr/>
        </p:nvSpPr>
        <p:spPr>
          <a:xfrm>
            <a:off x="2627784" y="6525344"/>
            <a:ext cx="6516216" cy="307777"/>
          </a:xfrm>
          <a:prstGeom prst="rect">
            <a:avLst/>
          </a:prstGeom>
          <a:noFill/>
        </p:spPr>
        <p:txBody>
          <a:bodyPr wrap="square" rtlCol="0">
            <a:spAutoFit/>
          </a:bodyPr>
          <a:lstStyle/>
          <a:p>
            <a:pPr algn="r"/>
            <a:r>
              <a:rPr lang="en-US" altLang="ko-KR" sz="1400" b="1" i="1" dirty="0">
                <a:solidFill>
                  <a:schemeClr val="accent5">
                    <a:lumMod val="60000"/>
                    <a:lumOff val="40000"/>
                  </a:schemeClr>
                </a:solidFill>
                <a:latin typeface="Times New Roman" pitchFamily="18" charset="0"/>
                <a:cs typeface="Times New Roman" pitchFamily="18" charset="0"/>
              </a:rPr>
              <a:t>Min PK, et al. PLoS ONE 2016;11:e0148128</a:t>
            </a:r>
            <a:endParaRPr lang="ko-KR" altLang="en-US" sz="1400" b="1" i="1" dirty="0">
              <a:solidFill>
                <a:schemeClr val="accent5">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177423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39543" y="425340"/>
            <a:ext cx="8229600" cy="514738"/>
          </a:xfrm>
        </p:spPr>
        <p:txBody>
          <a:bodyPr/>
          <a:lstStyle/>
          <a:p>
            <a:r>
              <a:rPr lang="en-US" altLang="ko-KR" sz="2400" dirty="0"/>
              <a:t>Circulating MPs vs Relative Plaque Component</a:t>
            </a:r>
            <a:endParaRPr lang="ko-KR" altLang="en-US" sz="2400" dirty="0"/>
          </a:p>
        </p:txBody>
      </p:sp>
      <p:sp>
        <p:nvSpPr>
          <p:cNvPr id="3" name="내용 개체 틀 2"/>
          <p:cNvSpPr>
            <a:spLocks noGrp="1"/>
          </p:cNvSpPr>
          <p:nvPr>
            <p:ph idx="1"/>
          </p:nvPr>
        </p:nvSpPr>
        <p:spPr/>
        <p:txBody>
          <a:bodyPr/>
          <a:lstStyle/>
          <a:p>
            <a:endParaRPr lang="ko-KR" altLang="en-US" dirty="0"/>
          </a:p>
        </p:txBody>
      </p:sp>
      <p:sp>
        <p:nvSpPr>
          <p:cNvPr id="8" name="TextBox 7"/>
          <p:cNvSpPr txBox="1"/>
          <p:nvPr/>
        </p:nvSpPr>
        <p:spPr>
          <a:xfrm>
            <a:off x="2627784" y="6525344"/>
            <a:ext cx="6516216" cy="307777"/>
          </a:xfrm>
          <a:prstGeom prst="rect">
            <a:avLst/>
          </a:prstGeom>
          <a:noFill/>
        </p:spPr>
        <p:txBody>
          <a:bodyPr wrap="square" rtlCol="0">
            <a:spAutoFit/>
          </a:bodyPr>
          <a:lstStyle/>
          <a:p>
            <a:pPr algn="r"/>
            <a:r>
              <a:rPr lang="en-US" altLang="ko-KR" sz="1400" b="1" i="1" dirty="0">
                <a:solidFill>
                  <a:schemeClr val="accent5">
                    <a:lumMod val="60000"/>
                    <a:lumOff val="40000"/>
                  </a:schemeClr>
                </a:solidFill>
                <a:latin typeface="Times New Roman" pitchFamily="18" charset="0"/>
                <a:cs typeface="Times New Roman" pitchFamily="18" charset="0"/>
              </a:rPr>
              <a:t>Min PK, et al. PLoS ONE 2016;11:e0148128</a:t>
            </a:r>
            <a:endParaRPr lang="ko-KR" altLang="en-US" sz="1400" b="1" i="1" dirty="0">
              <a:solidFill>
                <a:schemeClr val="accent5">
                  <a:lumMod val="60000"/>
                  <a:lumOff val="40000"/>
                </a:schemeClr>
              </a:solidFill>
              <a:latin typeface="Times New Roman" pitchFamily="18" charset="0"/>
              <a:cs typeface="Times New Roman" pitchFamily="18" charset="0"/>
            </a:endParaRPr>
          </a:p>
        </p:txBody>
      </p:sp>
      <p:pic>
        <p:nvPicPr>
          <p:cNvPr id="9" name="그림 8"/>
          <p:cNvPicPr>
            <a:picLocks noChangeAspect="1"/>
          </p:cNvPicPr>
          <p:nvPr/>
        </p:nvPicPr>
        <p:blipFill>
          <a:blip r:embed="rId3"/>
          <a:stretch>
            <a:fillRect/>
          </a:stretch>
        </p:blipFill>
        <p:spPr>
          <a:xfrm>
            <a:off x="971600" y="1058896"/>
            <a:ext cx="7211957" cy="5466448"/>
          </a:xfrm>
          <a:prstGeom prst="rect">
            <a:avLst/>
          </a:prstGeom>
        </p:spPr>
      </p:pic>
    </p:spTree>
    <p:extLst>
      <p:ext uri="{BB962C8B-B14F-4D97-AF65-F5344CB8AC3E}">
        <p14:creationId xmlns:p14="http://schemas.microsoft.com/office/powerpoint/2010/main" val="2609643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584268"/>
            <a:ext cx="8229600" cy="576293"/>
          </a:xfrm>
        </p:spPr>
        <p:txBody>
          <a:bodyPr/>
          <a:lstStyle/>
          <a:p>
            <a:r>
              <a:rPr lang="en-US" altLang="ko-KR" sz="2800" dirty="0"/>
              <a:t>MP in CV Risk Stratification</a:t>
            </a:r>
            <a:endParaRPr lang="ko-KR" altLang="en-US" sz="2800" dirty="0"/>
          </a:p>
        </p:txBody>
      </p:sp>
      <p:sp>
        <p:nvSpPr>
          <p:cNvPr id="3" name="내용 개체 틀 2"/>
          <p:cNvSpPr>
            <a:spLocks noGrp="1"/>
          </p:cNvSpPr>
          <p:nvPr>
            <p:ph idx="1"/>
          </p:nvPr>
        </p:nvSpPr>
        <p:spPr/>
        <p:txBody>
          <a:bodyPr/>
          <a:lstStyle/>
          <a:p>
            <a:endParaRPr lang="ko-KR" altLang="en-US" dirty="0"/>
          </a:p>
        </p:txBody>
      </p:sp>
      <p:sp>
        <p:nvSpPr>
          <p:cNvPr id="5" name="TextBox 4"/>
          <p:cNvSpPr txBox="1"/>
          <p:nvPr/>
        </p:nvSpPr>
        <p:spPr>
          <a:xfrm>
            <a:off x="2627784" y="6525344"/>
            <a:ext cx="6516216" cy="307777"/>
          </a:xfrm>
          <a:prstGeom prst="rect">
            <a:avLst/>
          </a:prstGeom>
          <a:noFill/>
        </p:spPr>
        <p:txBody>
          <a:bodyPr wrap="square" rtlCol="0">
            <a:spAutoFit/>
          </a:bodyPr>
          <a:lstStyle/>
          <a:p>
            <a:pPr algn="r"/>
            <a:r>
              <a:rPr lang="en-US" altLang="ko-KR" sz="1400" b="1" i="1" dirty="0">
                <a:solidFill>
                  <a:schemeClr val="accent5">
                    <a:lumMod val="60000"/>
                    <a:lumOff val="40000"/>
                  </a:schemeClr>
                </a:solidFill>
                <a:latin typeface="Times New Roman" pitchFamily="18" charset="0"/>
                <a:cs typeface="Times New Roman" pitchFamily="18" charset="0"/>
              </a:rPr>
              <a:t>Tomaniak M, et al. IJC 2017;226:93</a:t>
            </a:r>
            <a:endParaRPr lang="ko-KR" altLang="en-US" sz="1400" b="1" i="1" dirty="0">
              <a:solidFill>
                <a:schemeClr val="accent5">
                  <a:lumMod val="60000"/>
                  <a:lumOff val="40000"/>
                </a:schemeClr>
              </a:solidFill>
              <a:latin typeface="Times New Roman" pitchFamily="18" charset="0"/>
              <a:cs typeface="Times New Roman" pitchFamily="18" charset="0"/>
            </a:endParaRPr>
          </a:p>
        </p:txBody>
      </p:sp>
      <p:pic>
        <p:nvPicPr>
          <p:cNvPr id="6" name="그림 5"/>
          <p:cNvPicPr>
            <a:picLocks noChangeAspect="1"/>
          </p:cNvPicPr>
          <p:nvPr/>
        </p:nvPicPr>
        <p:blipFill>
          <a:blip r:embed="rId3"/>
          <a:stretch>
            <a:fillRect/>
          </a:stretch>
        </p:blipFill>
        <p:spPr>
          <a:xfrm>
            <a:off x="0" y="1641704"/>
            <a:ext cx="9144000" cy="4019543"/>
          </a:xfrm>
          <a:prstGeom prst="rect">
            <a:avLst/>
          </a:prstGeom>
        </p:spPr>
      </p:pic>
    </p:spTree>
    <p:extLst>
      <p:ext uri="{BB962C8B-B14F-4D97-AF65-F5344CB8AC3E}">
        <p14:creationId xmlns:p14="http://schemas.microsoft.com/office/powerpoint/2010/main" val="15316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553490"/>
            <a:ext cx="8229600" cy="637849"/>
          </a:xfrm>
        </p:spPr>
        <p:txBody>
          <a:bodyPr/>
          <a:lstStyle/>
          <a:p>
            <a:r>
              <a:rPr lang="en-US" altLang="ko-KR" dirty="0"/>
              <a:t>Extracellular Vesicles</a:t>
            </a:r>
            <a:endParaRPr lang="ko-KR" altLang="en-US" dirty="0"/>
          </a:p>
        </p:txBody>
      </p:sp>
      <p:sp>
        <p:nvSpPr>
          <p:cNvPr id="3" name="내용 개체 틀 2"/>
          <p:cNvSpPr>
            <a:spLocks noGrp="1"/>
          </p:cNvSpPr>
          <p:nvPr>
            <p:ph idx="1"/>
          </p:nvPr>
        </p:nvSpPr>
        <p:spPr/>
        <p:txBody>
          <a:bodyPr/>
          <a:lstStyle/>
          <a:p>
            <a:endParaRPr lang="ko-KR" altLang="en-US" dirty="0"/>
          </a:p>
        </p:txBody>
      </p:sp>
      <p:pic>
        <p:nvPicPr>
          <p:cNvPr id="4" name="그림 3"/>
          <p:cNvPicPr>
            <a:picLocks noChangeAspect="1"/>
          </p:cNvPicPr>
          <p:nvPr/>
        </p:nvPicPr>
        <p:blipFill>
          <a:blip r:embed="rId3"/>
          <a:stretch>
            <a:fillRect/>
          </a:stretch>
        </p:blipFill>
        <p:spPr>
          <a:xfrm>
            <a:off x="329549" y="1664219"/>
            <a:ext cx="8484902" cy="4194796"/>
          </a:xfrm>
          <a:prstGeom prst="rect">
            <a:avLst/>
          </a:prstGeom>
        </p:spPr>
      </p:pic>
      <p:sp>
        <p:nvSpPr>
          <p:cNvPr id="5" name="TextBox 4"/>
          <p:cNvSpPr txBox="1"/>
          <p:nvPr/>
        </p:nvSpPr>
        <p:spPr>
          <a:xfrm>
            <a:off x="2627784" y="6525344"/>
            <a:ext cx="6516216" cy="307777"/>
          </a:xfrm>
          <a:prstGeom prst="rect">
            <a:avLst/>
          </a:prstGeom>
          <a:noFill/>
        </p:spPr>
        <p:txBody>
          <a:bodyPr wrap="square" rtlCol="0">
            <a:spAutoFit/>
          </a:bodyPr>
          <a:lstStyle/>
          <a:p>
            <a:pPr algn="r"/>
            <a:r>
              <a:rPr lang="en-US" altLang="ko-KR" sz="1400" b="1" i="1" dirty="0">
                <a:solidFill>
                  <a:schemeClr val="accent5">
                    <a:lumMod val="60000"/>
                    <a:lumOff val="40000"/>
                  </a:schemeClr>
                </a:solidFill>
                <a:latin typeface="Times New Roman" pitchFamily="18" charset="0"/>
                <a:cs typeface="Times New Roman" pitchFamily="18" charset="0"/>
              </a:rPr>
              <a:t>Santilli F, et al. Thromb Haemost 2016;116:220</a:t>
            </a:r>
            <a:endParaRPr lang="ko-KR" altLang="en-US" sz="1400" b="1" i="1" dirty="0">
              <a:solidFill>
                <a:schemeClr val="accent5">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44714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1491332"/>
            <a:ext cx="8229600" cy="1694420"/>
          </a:xfrm>
        </p:spPr>
        <p:txBody>
          <a:bodyPr/>
          <a:lstStyle/>
          <a:p>
            <a:pPr>
              <a:lnSpc>
                <a:spcPct val="150000"/>
              </a:lnSpc>
            </a:pPr>
            <a:r>
              <a:rPr lang="en-US" altLang="ko-KR" sz="3600" dirty="0">
                <a:latin typeface="Tahoma" pitchFamily="34" charset="0"/>
                <a:cs typeface="Tahoma" pitchFamily="34" charset="0"/>
              </a:rPr>
              <a:t>Influence of Antiplatelet </a:t>
            </a:r>
            <a:r>
              <a:rPr lang="en-US" altLang="ko-KR" sz="3600" dirty="0" err="1">
                <a:latin typeface="Tahoma" pitchFamily="34" charset="0"/>
                <a:cs typeface="Tahoma" pitchFamily="34" charset="0"/>
              </a:rPr>
              <a:t>Tx</a:t>
            </a:r>
            <a:r>
              <a:rPr lang="en-US" altLang="ko-KR" sz="3600" dirty="0">
                <a:latin typeface="Tahoma" pitchFamily="34" charset="0"/>
                <a:cs typeface="Tahoma" pitchFamily="34" charset="0"/>
              </a:rPr>
              <a:t/>
            </a:r>
            <a:br>
              <a:rPr lang="en-US" altLang="ko-KR" sz="3600" dirty="0">
                <a:latin typeface="Tahoma" pitchFamily="34" charset="0"/>
                <a:cs typeface="Tahoma" pitchFamily="34" charset="0"/>
              </a:rPr>
            </a:br>
            <a:r>
              <a:rPr lang="en-US" altLang="ko-KR" sz="3600" dirty="0">
                <a:latin typeface="Tahoma" pitchFamily="34" charset="0"/>
                <a:cs typeface="Tahoma" pitchFamily="34" charset="0"/>
              </a:rPr>
              <a:t>on MPs formation</a:t>
            </a:r>
            <a:endParaRPr lang="ko-KR" altLang="en-US" sz="3600" dirty="0">
              <a:latin typeface="Tahoma" pitchFamily="34" charset="0"/>
              <a:cs typeface="Tahoma" pitchFamily="34" charset="0"/>
            </a:endParaRPr>
          </a:p>
        </p:txBody>
      </p:sp>
    </p:spTree>
    <p:extLst>
      <p:ext uri="{BB962C8B-B14F-4D97-AF65-F5344CB8AC3E}">
        <p14:creationId xmlns:p14="http://schemas.microsoft.com/office/powerpoint/2010/main" val="3667684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34324"/>
            <a:ext cx="9144000" cy="1007181"/>
          </a:xfrm>
        </p:spPr>
        <p:txBody>
          <a:bodyPr/>
          <a:lstStyle/>
          <a:p>
            <a:r>
              <a:rPr lang="en-US" altLang="ko-KR" dirty="0"/>
              <a:t>Impact of Abciximab on MPs in STEMI</a:t>
            </a:r>
            <a:br>
              <a:rPr lang="en-US" altLang="ko-KR" dirty="0"/>
            </a:br>
            <a:r>
              <a:rPr lang="en-US" altLang="ko-KR" sz="2400" dirty="0">
                <a:solidFill>
                  <a:srgbClr val="FFCC00"/>
                </a:solidFill>
              </a:rPr>
              <a:t>PCI without (n=56) vs. with (n=30) abciximab</a:t>
            </a:r>
          </a:p>
        </p:txBody>
      </p:sp>
      <p:sp>
        <p:nvSpPr>
          <p:cNvPr id="4" name="TextBox 3"/>
          <p:cNvSpPr txBox="1"/>
          <p:nvPr/>
        </p:nvSpPr>
        <p:spPr>
          <a:xfrm>
            <a:off x="2627784" y="6525344"/>
            <a:ext cx="6516216" cy="307777"/>
          </a:xfrm>
          <a:prstGeom prst="rect">
            <a:avLst/>
          </a:prstGeom>
          <a:noFill/>
        </p:spPr>
        <p:txBody>
          <a:bodyPr wrap="square" rtlCol="0">
            <a:spAutoFit/>
          </a:bodyPr>
          <a:lstStyle/>
          <a:p>
            <a:pPr algn="r"/>
            <a:r>
              <a:rPr lang="en-US" altLang="ko-KR" sz="1400" b="1" i="1" dirty="0">
                <a:solidFill>
                  <a:schemeClr val="accent5">
                    <a:lumMod val="60000"/>
                    <a:lumOff val="40000"/>
                  </a:schemeClr>
                </a:solidFill>
                <a:latin typeface="Times New Roman" pitchFamily="18" charset="0"/>
                <a:cs typeface="Times New Roman" pitchFamily="18" charset="0"/>
              </a:rPr>
              <a:t>Min PK, et al. Korean Circ J 2013;43:600</a:t>
            </a:r>
            <a:endParaRPr lang="ko-KR" altLang="en-US" sz="1400" b="1" i="1" dirty="0">
              <a:solidFill>
                <a:schemeClr val="accent5">
                  <a:lumMod val="60000"/>
                  <a:lumOff val="40000"/>
                </a:schemeClr>
              </a:solidFill>
              <a:latin typeface="Times New Roman" pitchFamily="18" charset="0"/>
              <a:cs typeface="Times New Roman" pitchFamily="18" charset="0"/>
            </a:endParaRPr>
          </a:p>
        </p:txBody>
      </p:sp>
      <p:pic>
        <p:nvPicPr>
          <p:cNvPr id="2" name="그림 1"/>
          <p:cNvPicPr>
            <a:picLocks noChangeAspect="1"/>
          </p:cNvPicPr>
          <p:nvPr/>
        </p:nvPicPr>
        <p:blipFill>
          <a:blip r:embed="rId3"/>
          <a:stretch>
            <a:fillRect/>
          </a:stretch>
        </p:blipFill>
        <p:spPr>
          <a:xfrm>
            <a:off x="899592" y="1417271"/>
            <a:ext cx="7380208" cy="4977992"/>
          </a:xfrm>
          <a:prstGeom prst="rect">
            <a:avLst/>
          </a:prstGeom>
        </p:spPr>
      </p:pic>
    </p:spTree>
    <p:extLst>
      <p:ext uri="{BB962C8B-B14F-4D97-AF65-F5344CB8AC3E}">
        <p14:creationId xmlns:p14="http://schemas.microsoft.com/office/powerpoint/2010/main" val="4239449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34324"/>
            <a:ext cx="9144000" cy="1007181"/>
          </a:xfrm>
        </p:spPr>
        <p:txBody>
          <a:bodyPr/>
          <a:lstStyle/>
          <a:p>
            <a:r>
              <a:rPr lang="en-US" altLang="ko-KR" dirty="0"/>
              <a:t>Impact of Abciximab on MPs in STEMI</a:t>
            </a:r>
            <a:br>
              <a:rPr lang="en-US" altLang="ko-KR" dirty="0"/>
            </a:br>
            <a:r>
              <a:rPr lang="en-US" altLang="ko-KR" sz="2400" dirty="0">
                <a:solidFill>
                  <a:srgbClr val="FFCC00"/>
                </a:solidFill>
              </a:rPr>
              <a:t>PCI without (n=56) vs. with (n=30) abciximab</a:t>
            </a:r>
          </a:p>
        </p:txBody>
      </p:sp>
      <p:sp>
        <p:nvSpPr>
          <p:cNvPr id="4" name="TextBox 3"/>
          <p:cNvSpPr txBox="1"/>
          <p:nvPr/>
        </p:nvSpPr>
        <p:spPr>
          <a:xfrm>
            <a:off x="2627784" y="6525344"/>
            <a:ext cx="6516216" cy="307777"/>
          </a:xfrm>
          <a:prstGeom prst="rect">
            <a:avLst/>
          </a:prstGeom>
          <a:noFill/>
        </p:spPr>
        <p:txBody>
          <a:bodyPr wrap="square" rtlCol="0">
            <a:spAutoFit/>
          </a:bodyPr>
          <a:lstStyle/>
          <a:p>
            <a:pPr algn="r"/>
            <a:r>
              <a:rPr lang="en-US" altLang="ko-KR" sz="1400" b="1" i="1" dirty="0">
                <a:solidFill>
                  <a:schemeClr val="accent5">
                    <a:lumMod val="60000"/>
                    <a:lumOff val="40000"/>
                  </a:schemeClr>
                </a:solidFill>
                <a:latin typeface="Times New Roman" pitchFamily="18" charset="0"/>
                <a:cs typeface="Times New Roman" pitchFamily="18" charset="0"/>
              </a:rPr>
              <a:t>Min PK, et al. Korean Circ J 2013;43:600</a:t>
            </a:r>
            <a:endParaRPr lang="ko-KR" altLang="en-US" sz="1400" b="1" i="1" dirty="0">
              <a:solidFill>
                <a:schemeClr val="accent5">
                  <a:lumMod val="60000"/>
                  <a:lumOff val="40000"/>
                </a:schemeClr>
              </a:solidFill>
              <a:latin typeface="Times New Roman" pitchFamily="18" charset="0"/>
              <a:cs typeface="Times New Roman" pitchFamily="18" charset="0"/>
            </a:endParaRPr>
          </a:p>
        </p:txBody>
      </p:sp>
      <p:pic>
        <p:nvPicPr>
          <p:cNvPr id="3" name="그림 2"/>
          <p:cNvPicPr>
            <a:picLocks noChangeAspect="1"/>
          </p:cNvPicPr>
          <p:nvPr/>
        </p:nvPicPr>
        <p:blipFill>
          <a:blip r:embed="rId3"/>
          <a:stretch>
            <a:fillRect/>
          </a:stretch>
        </p:blipFill>
        <p:spPr>
          <a:xfrm>
            <a:off x="1588475" y="1390530"/>
            <a:ext cx="5967050" cy="5134814"/>
          </a:xfrm>
          <a:prstGeom prst="rect">
            <a:avLst/>
          </a:prstGeom>
        </p:spPr>
      </p:pic>
    </p:spTree>
    <p:extLst>
      <p:ext uri="{BB962C8B-B14F-4D97-AF65-F5344CB8AC3E}">
        <p14:creationId xmlns:p14="http://schemas.microsoft.com/office/powerpoint/2010/main" val="2827818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13184" y="44624"/>
            <a:ext cx="8579296" cy="1130291"/>
          </a:xfrm>
        </p:spPr>
        <p:txBody>
          <a:bodyPr/>
          <a:lstStyle/>
          <a:p>
            <a:r>
              <a:rPr lang="en-US" altLang="ko-KR" dirty="0"/>
              <a:t>Effect of Clopidogrel on PMPs in ACS</a:t>
            </a:r>
            <a:endParaRPr lang="ko-KR" altLang="en-US" dirty="0"/>
          </a:p>
        </p:txBody>
      </p:sp>
      <p:sp>
        <p:nvSpPr>
          <p:cNvPr id="3" name="내용 개체 틀 2"/>
          <p:cNvSpPr>
            <a:spLocks noGrp="1"/>
          </p:cNvSpPr>
          <p:nvPr>
            <p:ph idx="1"/>
          </p:nvPr>
        </p:nvSpPr>
        <p:spPr/>
        <p:txBody>
          <a:bodyPr/>
          <a:lstStyle/>
          <a:p>
            <a:endParaRPr lang="ko-KR" altLang="en-US" dirty="0"/>
          </a:p>
        </p:txBody>
      </p:sp>
      <p:pic>
        <p:nvPicPr>
          <p:cNvPr id="4" name="그림 3"/>
          <p:cNvPicPr>
            <a:picLocks noChangeAspect="1"/>
          </p:cNvPicPr>
          <p:nvPr/>
        </p:nvPicPr>
        <p:blipFill>
          <a:blip r:embed="rId3"/>
          <a:stretch>
            <a:fillRect/>
          </a:stretch>
        </p:blipFill>
        <p:spPr>
          <a:xfrm>
            <a:off x="1631608" y="1049350"/>
            <a:ext cx="5892720" cy="5331978"/>
          </a:xfrm>
          <a:prstGeom prst="rect">
            <a:avLst/>
          </a:prstGeom>
        </p:spPr>
      </p:pic>
      <p:sp>
        <p:nvSpPr>
          <p:cNvPr id="5" name="TextBox 4"/>
          <p:cNvSpPr txBox="1"/>
          <p:nvPr/>
        </p:nvSpPr>
        <p:spPr>
          <a:xfrm>
            <a:off x="2627784" y="6525344"/>
            <a:ext cx="6516216" cy="307777"/>
          </a:xfrm>
          <a:prstGeom prst="rect">
            <a:avLst/>
          </a:prstGeom>
          <a:noFill/>
        </p:spPr>
        <p:txBody>
          <a:bodyPr wrap="square" rtlCol="0">
            <a:spAutoFit/>
          </a:bodyPr>
          <a:lstStyle/>
          <a:p>
            <a:pPr algn="r"/>
            <a:r>
              <a:rPr lang="en-US" altLang="ko-KR" sz="1400" b="1" i="1" dirty="0">
                <a:solidFill>
                  <a:schemeClr val="accent5">
                    <a:lumMod val="60000"/>
                    <a:lumOff val="40000"/>
                  </a:schemeClr>
                </a:solidFill>
                <a:latin typeface="Times New Roman" pitchFamily="18" charset="0"/>
                <a:cs typeface="Times New Roman" pitchFamily="18" charset="0"/>
              </a:rPr>
              <a:t>Kafian S, et al. Platelets 2015;26:467</a:t>
            </a:r>
            <a:endParaRPr lang="ko-KR" altLang="en-US" sz="1400" b="1" i="1" dirty="0">
              <a:solidFill>
                <a:schemeClr val="accent5">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544941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13184" y="44624"/>
            <a:ext cx="8579296" cy="1130291"/>
          </a:xfrm>
        </p:spPr>
        <p:txBody>
          <a:bodyPr/>
          <a:lstStyle/>
          <a:p>
            <a:r>
              <a:rPr lang="en-US" altLang="ko-KR" dirty="0"/>
              <a:t>Effect of Clopidogrel on PMPs in ACS</a:t>
            </a:r>
            <a:endParaRPr lang="ko-KR" altLang="en-US" dirty="0"/>
          </a:p>
        </p:txBody>
      </p:sp>
      <p:sp>
        <p:nvSpPr>
          <p:cNvPr id="3" name="내용 개체 틀 2"/>
          <p:cNvSpPr>
            <a:spLocks noGrp="1"/>
          </p:cNvSpPr>
          <p:nvPr>
            <p:ph idx="1"/>
          </p:nvPr>
        </p:nvSpPr>
        <p:spPr/>
        <p:txBody>
          <a:bodyPr/>
          <a:lstStyle/>
          <a:p>
            <a:endParaRPr lang="ko-KR" altLang="en-US" dirty="0"/>
          </a:p>
        </p:txBody>
      </p:sp>
      <p:sp>
        <p:nvSpPr>
          <p:cNvPr id="5" name="TextBox 4"/>
          <p:cNvSpPr txBox="1"/>
          <p:nvPr/>
        </p:nvSpPr>
        <p:spPr>
          <a:xfrm>
            <a:off x="2627784" y="6525344"/>
            <a:ext cx="6516216" cy="307777"/>
          </a:xfrm>
          <a:prstGeom prst="rect">
            <a:avLst/>
          </a:prstGeom>
          <a:noFill/>
        </p:spPr>
        <p:txBody>
          <a:bodyPr wrap="square" rtlCol="0">
            <a:spAutoFit/>
          </a:bodyPr>
          <a:lstStyle/>
          <a:p>
            <a:pPr algn="r"/>
            <a:r>
              <a:rPr lang="en-US" altLang="ko-KR" sz="1400" b="1" i="1" dirty="0">
                <a:solidFill>
                  <a:schemeClr val="accent5">
                    <a:lumMod val="60000"/>
                    <a:lumOff val="40000"/>
                  </a:schemeClr>
                </a:solidFill>
                <a:latin typeface="Times New Roman" pitchFamily="18" charset="0"/>
                <a:cs typeface="Times New Roman" pitchFamily="18" charset="0"/>
              </a:rPr>
              <a:t>Kafian S, et al. Platelets 2015;26:467</a:t>
            </a:r>
            <a:endParaRPr lang="ko-KR" altLang="en-US" sz="1400" b="1" i="1" dirty="0">
              <a:solidFill>
                <a:schemeClr val="accent5">
                  <a:lumMod val="60000"/>
                  <a:lumOff val="40000"/>
                </a:schemeClr>
              </a:solidFill>
              <a:latin typeface="Times New Roman" pitchFamily="18" charset="0"/>
              <a:cs typeface="Times New Roman" pitchFamily="18" charset="0"/>
            </a:endParaRPr>
          </a:p>
        </p:txBody>
      </p:sp>
      <p:pic>
        <p:nvPicPr>
          <p:cNvPr id="6" name="그림 5"/>
          <p:cNvPicPr>
            <a:picLocks noChangeAspect="1"/>
          </p:cNvPicPr>
          <p:nvPr/>
        </p:nvPicPr>
        <p:blipFill>
          <a:blip r:embed="rId3"/>
          <a:stretch>
            <a:fillRect/>
          </a:stretch>
        </p:blipFill>
        <p:spPr>
          <a:xfrm>
            <a:off x="1547664" y="1033757"/>
            <a:ext cx="6079215" cy="5491587"/>
          </a:xfrm>
          <a:prstGeom prst="rect">
            <a:avLst/>
          </a:prstGeom>
        </p:spPr>
      </p:pic>
    </p:spTree>
    <p:extLst>
      <p:ext uri="{BB962C8B-B14F-4D97-AF65-F5344CB8AC3E}">
        <p14:creationId xmlns:p14="http://schemas.microsoft.com/office/powerpoint/2010/main" val="57754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100554"/>
            <a:ext cx="9144000" cy="1007181"/>
          </a:xfrm>
        </p:spPr>
        <p:txBody>
          <a:bodyPr/>
          <a:lstStyle/>
          <a:p>
            <a:r>
              <a:rPr lang="en-US" altLang="ko-KR" sz="2800" dirty="0"/>
              <a:t>Effect of Antiplatelet Tx on MP formation</a:t>
            </a:r>
            <a:endParaRPr lang="ko-KR" altLang="en-US" sz="2800" dirty="0"/>
          </a:p>
        </p:txBody>
      </p:sp>
      <p:sp>
        <p:nvSpPr>
          <p:cNvPr id="3" name="내용 개체 틀 2"/>
          <p:cNvSpPr>
            <a:spLocks noGrp="1"/>
          </p:cNvSpPr>
          <p:nvPr>
            <p:ph idx="1"/>
          </p:nvPr>
        </p:nvSpPr>
        <p:spPr/>
        <p:txBody>
          <a:bodyPr/>
          <a:lstStyle/>
          <a:p>
            <a:endParaRPr lang="ko-KR" altLang="en-US" dirty="0"/>
          </a:p>
        </p:txBody>
      </p:sp>
      <p:sp>
        <p:nvSpPr>
          <p:cNvPr id="5" name="TextBox 4"/>
          <p:cNvSpPr txBox="1"/>
          <p:nvPr/>
        </p:nvSpPr>
        <p:spPr>
          <a:xfrm>
            <a:off x="2627784" y="6525344"/>
            <a:ext cx="6516216" cy="307777"/>
          </a:xfrm>
          <a:prstGeom prst="rect">
            <a:avLst/>
          </a:prstGeom>
          <a:noFill/>
        </p:spPr>
        <p:txBody>
          <a:bodyPr wrap="square" rtlCol="0">
            <a:spAutoFit/>
          </a:bodyPr>
          <a:lstStyle/>
          <a:p>
            <a:pPr algn="r"/>
            <a:r>
              <a:rPr lang="en-US" altLang="ko-KR" sz="1400" b="1" i="1" dirty="0">
                <a:solidFill>
                  <a:schemeClr val="accent5">
                    <a:lumMod val="60000"/>
                    <a:lumOff val="40000"/>
                  </a:schemeClr>
                </a:solidFill>
                <a:latin typeface="Times New Roman" pitchFamily="18" charset="0"/>
                <a:cs typeface="Times New Roman" pitchFamily="18" charset="0"/>
              </a:rPr>
              <a:t>Tomaniak M, et al. IJC 2017;226:93</a:t>
            </a:r>
            <a:endParaRPr lang="ko-KR" altLang="en-US" sz="1400" b="1" i="1" dirty="0">
              <a:solidFill>
                <a:schemeClr val="accent5">
                  <a:lumMod val="60000"/>
                  <a:lumOff val="40000"/>
                </a:schemeClr>
              </a:solidFill>
              <a:latin typeface="Times New Roman" pitchFamily="18" charset="0"/>
              <a:cs typeface="Times New Roman" pitchFamily="18" charset="0"/>
            </a:endParaRPr>
          </a:p>
        </p:txBody>
      </p:sp>
      <p:pic>
        <p:nvPicPr>
          <p:cNvPr id="7" name="그림 6"/>
          <p:cNvPicPr>
            <a:picLocks noChangeAspect="1"/>
          </p:cNvPicPr>
          <p:nvPr/>
        </p:nvPicPr>
        <p:blipFill>
          <a:blip r:embed="rId3"/>
          <a:stretch>
            <a:fillRect/>
          </a:stretch>
        </p:blipFill>
        <p:spPr>
          <a:xfrm>
            <a:off x="648072" y="776962"/>
            <a:ext cx="7884368" cy="5747903"/>
          </a:xfrm>
          <a:prstGeom prst="rect">
            <a:avLst/>
          </a:prstGeom>
        </p:spPr>
      </p:pic>
    </p:spTree>
    <p:extLst>
      <p:ext uri="{BB962C8B-B14F-4D97-AF65-F5344CB8AC3E}">
        <p14:creationId xmlns:p14="http://schemas.microsoft.com/office/powerpoint/2010/main" val="2942468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51520" y="307269"/>
            <a:ext cx="8640960" cy="1130291"/>
          </a:xfrm>
        </p:spPr>
        <p:txBody>
          <a:bodyPr/>
          <a:lstStyle/>
          <a:p>
            <a:r>
              <a:rPr lang="en-US" altLang="ko-KR" dirty="0"/>
              <a:t>Effect of Antiplatelet Agents on PMV</a:t>
            </a:r>
            <a:endParaRPr lang="ko-KR" altLang="en-US" dirty="0"/>
          </a:p>
        </p:txBody>
      </p:sp>
      <p:sp>
        <p:nvSpPr>
          <p:cNvPr id="3" name="내용 개체 틀 2"/>
          <p:cNvSpPr>
            <a:spLocks noGrp="1"/>
          </p:cNvSpPr>
          <p:nvPr>
            <p:ph idx="1"/>
          </p:nvPr>
        </p:nvSpPr>
        <p:spPr/>
        <p:txBody>
          <a:bodyPr/>
          <a:lstStyle/>
          <a:p>
            <a:endParaRPr lang="ko-KR" altLang="en-US" dirty="0"/>
          </a:p>
        </p:txBody>
      </p:sp>
      <p:pic>
        <p:nvPicPr>
          <p:cNvPr id="4" name="그림 3"/>
          <p:cNvPicPr>
            <a:picLocks noChangeAspect="1"/>
          </p:cNvPicPr>
          <p:nvPr/>
        </p:nvPicPr>
        <p:blipFill>
          <a:blip r:embed="rId3"/>
          <a:stretch>
            <a:fillRect/>
          </a:stretch>
        </p:blipFill>
        <p:spPr>
          <a:xfrm>
            <a:off x="1061912" y="1641704"/>
            <a:ext cx="7020176" cy="4518834"/>
          </a:xfrm>
          <a:prstGeom prst="rect">
            <a:avLst/>
          </a:prstGeom>
        </p:spPr>
      </p:pic>
      <p:sp>
        <p:nvSpPr>
          <p:cNvPr id="5" name="TextBox 4"/>
          <p:cNvSpPr txBox="1"/>
          <p:nvPr/>
        </p:nvSpPr>
        <p:spPr>
          <a:xfrm>
            <a:off x="2627784" y="6525344"/>
            <a:ext cx="6516216" cy="307777"/>
          </a:xfrm>
          <a:prstGeom prst="rect">
            <a:avLst/>
          </a:prstGeom>
          <a:noFill/>
        </p:spPr>
        <p:txBody>
          <a:bodyPr wrap="square" rtlCol="0">
            <a:spAutoFit/>
          </a:bodyPr>
          <a:lstStyle/>
          <a:p>
            <a:pPr algn="r"/>
            <a:r>
              <a:rPr lang="en-US" altLang="ko-KR" sz="1400" b="1" i="1" dirty="0">
                <a:solidFill>
                  <a:schemeClr val="accent5">
                    <a:lumMod val="60000"/>
                    <a:lumOff val="40000"/>
                  </a:schemeClr>
                </a:solidFill>
                <a:latin typeface="Times New Roman" pitchFamily="18" charset="0"/>
                <a:cs typeface="Times New Roman" pitchFamily="18" charset="0"/>
              </a:rPr>
              <a:t>Tomaniak M, et al. IJC 2017;226:93</a:t>
            </a:r>
            <a:endParaRPr lang="ko-KR" altLang="en-US" sz="1400" b="1" i="1" dirty="0">
              <a:solidFill>
                <a:schemeClr val="accent5">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774402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1906830"/>
            <a:ext cx="8229600" cy="863423"/>
          </a:xfrm>
        </p:spPr>
        <p:txBody>
          <a:bodyPr/>
          <a:lstStyle/>
          <a:p>
            <a:pPr>
              <a:lnSpc>
                <a:spcPct val="150000"/>
              </a:lnSpc>
            </a:pPr>
            <a:r>
              <a:rPr lang="en-US" altLang="ko-KR" sz="3600" dirty="0">
                <a:latin typeface="Tahoma" pitchFamily="34" charset="0"/>
                <a:cs typeface="Tahoma" pitchFamily="34" charset="0"/>
              </a:rPr>
              <a:t>Challenges in Clinical Application</a:t>
            </a:r>
            <a:endParaRPr lang="ko-KR" altLang="en-US" sz="3600" dirty="0">
              <a:latin typeface="Tahoma" pitchFamily="34" charset="0"/>
              <a:cs typeface="Tahoma" pitchFamily="34" charset="0"/>
            </a:endParaRPr>
          </a:p>
        </p:txBody>
      </p:sp>
    </p:spTree>
    <p:extLst>
      <p:ext uri="{BB962C8B-B14F-4D97-AF65-F5344CB8AC3E}">
        <p14:creationId xmlns:p14="http://schemas.microsoft.com/office/powerpoint/2010/main" val="3071126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553490"/>
            <a:ext cx="8229600" cy="637849"/>
          </a:xfrm>
        </p:spPr>
        <p:txBody>
          <a:bodyPr/>
          <a:lstStyle/>
          <a:p>
            <a:r>
              <a:rPr lang="en-US" altLang="ko-KR" dirty="0"/>
              <a:t>EV subtypes</a:t>
            </a:r>
            <a:endParaRPr lang="ko-KR" altLang="en-US" dirty="0"/>
          </a:p>
        </p:txBody>
      </p:sp>
      <p:sp>
        <p:nvSpPr>
          <p:cNvPr id="3" name="내용 개체 틀 2"/>
          <p:cNvSpPr>
            <a:spLocks noGrp="1"/>
          </p:cNvSpPr>
          <p:nvPr>
            <p:ph idx="1"/>
          </p:nvPr>
        </p:nvSpPr>
        <p:spPr/>
        <p:txBody>
          <a:bodyPr/>
          <a:lstStyle/>
          <a:p>
            <a:endParaRPr lang="ko-KR" altLang="en-US" dirty="0"/>
          </a:p>
        </p:txBody>
      </p:sp>
      <p:pic>
        <p:nvPicPr>
          <p:cNvPr id="4" name="그림 3"/>
          <p:cNvPicPr>
            <a:picLocks noChangeAspect="1"/>
          </p:cNvPicPr>
          <p:nvPr/>
        </p:nvPicPr>
        <p:blipFill>
          <a:blip r:embed="rId3"/>
          <a:stretch>
            <a:fillRect/>
          </a:stretch>
        </p:blipFill>
        <p:spPr>
          <a:xfrm>
            <a:off x="341784" y="1412776"/>
            <a:ext cx="8460432" cy="4689944"/>
          </a:xfrm>
          <a:prstGeom prst="rect">
            <a:avLst/>
          </a:prstGeom>
        </p:spPr>
      </p:pic>
      <p:sp>
        <p:nvSpPr>
          <p:cNvPr id="5" name="TextBox 4"/>
          <p:cNvSpPr txBox="1"/>
          <p:nvPr/>
        </p:nvSpPr>
        <p:spPr>
          <a:xfrm>
            <a:off x="2627784" y="6525344"/>
            <a:ext cx="6516216" cy="307777"/>
          </a:xfrm>
          <a:prstGeom prst="rect">
            <a:avLst/>
          </a:prstGeom>
          <a:noFill/>
        </p:spPr>
        <p:txBody>
          <a:bodyPr wrap="square" rtlCol="0">
            <a:spAutoFit/>
          </a:bodyPr>
          <a:lstStyle/>
          <a:p>
            <a:pPr algn="r"/>
            <a:r>
              <a:rPr lang="en-US" altLang="ko-KR" sz="1400" b="1" i="1" dirty="0">
                <a:solidFill>
                  <a:schemeClr val="accent5">
                    <a:lumMod val="60000"/>
                    <a:lumOff val="40000"/>
                  </a:schemeClr>
                </a:solidFill>
                <a:latin typeface="Times New Roman" pitchFamily="18" charset="0"/>
                <a:cs typeface="Times New Roman" pitchFamily="18" charset="0"/>
              </a:rPr>
              <a:t>Tomaniak M, et al. IJC 2017;226:93</a:t>
            </a:r>
            <a:endParaRPr lang="ko-KR" altLang="en-US" sz="1400" b="1" i="1" dirty="0">
              <a:solidFill>
                <a:schemeClr val="accent5">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296068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90755"/>
            <a:ext cx="8229600" cy="637849"/>
          </a:xfrm>
        </p:spPr>
        <p:txBody>
          <a:bodyPr/>
          <a:lstStyle/>
          <a:p>
            <a:r>
              <a:rPr lang="en-US" altLang="ko-KR" dirty="0"/>
              <a:t>Concentration vs Diameter of EVs</a:t>
            </a:r>
            <a:endParaRPr lang="ko-KR" altLang="en-US" dirty="0"/>
          </a:p>
        </p:txBody>
      </p:sp>
      <p:sp>
        <p:nvSpPr>
          <p:cNvPr id="3" name="내용 개체 틀 2"/>
          <p:cNvSpPr>
            <a:spLocks noGrp="1"/>
          </p:cNvSpPr>
          <p:nvPr>
            <p:ph idx="1"/>
          </p:nvPr>
        </p:nvSpPr>
        <p:spPr/>
        <p:txBody>
          <a:bodyPr/>
          <a:lstStyle/>
          <a:p>
            <a:endParaRPr lang="ko-KR" altLang="en-US" dirty="0"/>
          </a:p>
        </p:txBody>
      </p:sp>
      <p:sp>
        <p:nvSpPr>
          <p:cNvPr id="5" name="TextBox 4"/>
          <p:cNvSpPr txBox="1"/>
          <p:nvPr/>
        </p:nvSpPr>
        <p:spPr>
          <a:xfrm>
            <a:off x="2627784" y="6525344"/>
            <a:ext cx="6516216" cy="307777"/>
          </a:xfrm>
          <a:prstGeom prst="rect">
            <a:avLst/>
          </a:prstGeom>
          <a:noFill/>
        </p:spPr>
        <p:txBody>
          <a:bodyPr wrap="square" rtlCol="0">
            <a:spAutoFit/>
          </a:bodyPr>
          <a:lstStyle/>
          <a:p>
            <a:pPr algn="r"/>
            <a:r>
              <a:rPr lang="en-US" altLang="ko-KR" sz="1400" b="1" i="1" dirty="0">
                <a:solidFill>
                  <a:schemeClr val="accent5">
                    <a:lumMod val="60000"/>
                    <a:lumOff val="40000"/>
                  </a:schemeClr>
                </a:solidFill>
                <a:latin typeface="Times New Roman" pitchFamily="18" charset="0"/>
                <a:cs typeface="Times New Roman" pitchFamily="18" charset="0"/>
              </a:rPr>
              <a:t>Van Der Pol E, et al. J Thromb Haemost 2016;14:48</a:t>
            </a:r>
            <a:endParaRPr lang="ko-KR" altLang="en-US" sz="1400" b="1" i="1" dirty="0">
              <a:solidFill>
                <a:schemeClr val="accent5">
                  <a:lumMod val="60000"/>
                  <a:lumOff val="40000"/>
                </a:schemeClr>
              </a:solidFill>
              <a:latin typeface="Times New Roman" pitchFamily="18" charset="0"/>
              <a:cs typeface="Times New Roman" pitchFamily="18" charset="0"/>
            </a:endParaRPr>
          </a:p>
        </p:txBody>
      </p:sp>
      <p:pic>
        <p:nvPicPr>
          <p:cNvPr id="6" name="그림 5"/>
          <p:cNvPicPr>
            <a:picLocks noChangeAspect="1"/>
          </p:cNvPicPr>
          <p:nvPr/>
        </p:nvPicPr>
        <p:blipFill>
          <a:blip r:embed="rId3"/>
          <a:stretch>
            <a:fillRect/>
          </a:stretch>
        </p:blipFill>
        <p:spPr>
          <a:xfrm>
            <a:off x="2010936" y="792088"/>
            <a:ext cx="5122128" cy="5733256"/>
          </a:xfrm>
          <a:prstGeom prst="rect">
            <a:avLst/>
          </a:prstGeom>
        </p:spPr>
      </p:pic>
    </p:spTree>
    <p:extLst>
      <p:ext uri="{BB962C8B-B14F-4D97-AF65-F5344CB8AC3E}">
        <p14:creationId xmlns:p14="http://schemas.microsoft.com/office/powerpoint/2010/main" val="337322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553490"/>
            <a:ext cx="8229600" cy="637849"/>
          </a:xfrm>
        </p:spPr>
        <p:txBody>
          <a:bodyPr/>
          <a:lstStyle/>
          <a:p>
            <a:r>
              <a:rPr lang="en-US" altLang="ko-KR" dirty="0"/>
              <a:t>Release of MVs and Exosomes</a:t>
            </a:r>
            <a:endParaRPr lang="ko-KR" altLang="en-US" dirty="0"/>
          </a:p>
        </p:txBody>
      </p:sp>
      <p:sp>
        <p:nvSpPr>
          <p:cNvPr id="3" name="내용 개체 틀 2"/>
          <p:cNvSpPr>
            <a:spLocks noGrp="1"/>
          </p:cNvSpPr>
          <p:nvPr>
            <p:ph idx="1"/>
          </p:nvPr>
        </p:nvSpPr>
        <p:spPr/>
        <p:txBody>
          <a:bodyPr/>
          <a:lstStyle/>
          <a:p>
            <a:endParaRPr lang="ko-KR" altLang="en-US" dirty="0"/>
          </a:p>
        </p:txBody>
      </p:sp>
      <p:pic>
        <p:nvPicPr>
          <p:cNvPr id="4" name="그림 3"/>
          <p:cNvPicPr>
            <a:picLocks noChangeAspect="1"/>
          </p:cNvPicPr>
          <p:nvPr/>
        </p:nvPicPr>
        <p:blipFill>
          <a:blip r:embed="rId3"/>
          <a:stretch>
            <a:fillRect/>
          </a:stretch>
        </p:blipFill>
        <p:spPr>
          <a:xfrm>
            <a:off x="1018533" y="1412776"/>
            <a:ext cx="7153867" cy="4968552"/>
          </a:xfrm>
          <a:prstGeom prst="rect">
            <a:avLst/>
          </a:prstGeom>
        </p:spPr>
      </p:pic>
      <p:sp>
        <p:nvSpPr>
          <p:cNvPr id="5" name="TextBox 4"/>
          <p:cNvSpPr txBox="1"/>
          <p:nvPr/>
        </p:nvSpPr>
        <p:spPr>
          <a:xfrm>
            <a:off x="2627784" y="6525344"/>
            <a:ext cx="6516216" cy="307777"/>
          </a:xfrm>
          <a:prstGeom prst="rect">
            <a:avLst/>
          </a:prstGeom>
          <a:noFill/>
        </p:spPr>
        <p:txBody>
          <a:bodyPr wrap="square" rtlCol="0">
            <a:spAutoFit/>
          </a:bodyPr>
          <a:lstStyle/>
          <a:p>
            <a:pPr algn="r"/>
            <a:r>
              <a:rPr lang="en-US" altLang="ko-KR" sz="1400" b="1" i="1" dirty="0">
                <a:solidFill>
                  <a:schemeClr val="accent5">
                    <a:lumMod val="60000"/>
                    <a:lumOff val="40000"/>
                  </a:schemeClr>
                </a:solidFill>
                <a:latin typeface="Times New Roman" pitchFamily="18" charset="0"/>
                <a:cs typeface="Times New Roman" pitchFamily="18" charset="0"/>
              </a:rPr>
              <a:t>Raposo G &amp; Stoorvogel W. J Cell Biol 2013;200:373</a:t>
            </a:r>
            <a:endParaRPr lang="ko-KR" altLang="en-US" sz="1400" b="1" i="1" dirty="0">
              <a:solidFill>
                <a:schemeClr val="accent5">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70690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553490"/>
            <a:ext cx="8229600" cy="637849"/>
          </a:xfrm>
        </p:spPr>
        <p:txBody>
          <a:bodyPr/>
          <a:lstStyle/>
          <a:p>
            <a:r>
              <a:rPr lang="en-US" altLang="ko-KR" dirty="0"/>
              <a:t>Nomenclature of EVs</a:t>
            </a:r>
            <a:endParaRPr lang="ko-KR" altLang="en-US" dirty="0"/>
          </a:p>
        </p:txBody>
      </p:sp>
      <p:sp>
        <p:nvSpPr>
          <p:cNvPr id="3" name="내용 개체 틀 2"/>
          <p:cNvSpPr>
            <a:spLocks noGrp="1"/>
          </p:cNvSpPr>
          <p:nvPr>
            <p:ph idx="1"/>
          </p:nvPr>
        </p:nvSpPr>
        <p:spPr/>
        <p:txBody>
          <a:bodyPr/>
          <a:lstStyle/>
          <a:p>
            <a:endParaRPr lang="ko-KR" altLang="en-US" dirty="0"/>
          </a:p>
        </p:txBody>
      </p:sp>
      <p:pic>
        <p:nvPicPr>
          <p:cNvPr id="4" name="그림 3"/>
          <p:cNvPicPr>
            <a:picLocks noChangeAspect="1"/>
          </p:cNvPicPr>
          <p:nvPr/>
        </p:nvPicPr>
        <p:blipFill>
          <a:blip r:embed="rId3"/>
          <a:stretch>
            <a:fillRect/>
          </a:stretch>
        </p:blipFill>
        <p:spPr>
          <a:xfrm>
            <a:off x="2002562" y="1412776"/>
            <a:ext cx="5138875" cy="4896544"/>
          </a:xfrm>
          <a:prstGeom prst="rect">
            <a:avLst/>
          </a:prstGeom>
        </p:spPr>
      </p:pic>
      <p:sp>
        <p:nvSpPr>
          <p:cNvPr id="5" name="TextBox 4"/>
          <p:cNvSpPr txBox="1"/>
          <p:nvPr/>
        </p:nvSpPr>
        <p:spPr>
          <a:xfrm>
            <a:off x="2627784" y="6525344"/>
            <a:ext cx="6516216" cy="307777"/>
          </a:xfrm>
          <a:prstGeom prst="rect">
            <a:avLst/>
          </a:prstGeom>
          <a:noFill/>
        </p:spPr>
        <p:txBody>
          <a:bodyPr wrap="square" rtlCol="0">
            <a:spAutoFit/>
          </a:bodyPr>
          <a:lstStyle/>
          <a:p>
            <a:pPr algn="r"/>
            <a:r>
              <a:rPr lang="en-US" altLang="ko-KR" sz="1400" b="1" i="1" dirty="0">
                <a:solidFill>
                  <a:schemeClr val="accent5">
                    <a:lumMod val="60000"/>
                    <a:lumOff val="40000"/>
                  </a:schemeClr>
                </a:solidFill>
                <a:latin typeface="Times New Roman" pitchFamily="18" charset="0"/>
                <a:cs typeface="Times New Roman" pitchFamily="18" charset="0"/>
              </a:rPr>
              <a:t>Van Der Pol E, et al. J Thromb Haemost 2016;14:48</a:t>
            </a:r>
            <a:endParaRPr lang="ko-KR" altLang="en-US" sz="1400" b="1" i="1" dirty="0">
              <a:solidFill>
                <a:schemeClr val="accent5">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065913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1906830"/>
            <a:ext cx="8229600" cy="863423"/>
          </a:xfrm>
        </p:spPr>
        <p:txBody>
          <a:bodyPr/>
          <a:lstStyle/>
          <a:p>
            <a:pPr>
              <a:lnSpc>
                <a:spcPct val="150000"/>
              </a:lnSpc>
            </a:pPr>
            <a:r>
              <a:rPr lang="en-US" altLang="ko-KR" sz="3600" dirty="0">
                <a:latin typeface="Tahoma" pitchFamily="34" charset="0"/>
                <a:cs typeface="Tahoma" pitchFamily="34" charset="0"/>
              </a:rPr>
              <a:t>Conclusion</a:t>
            </a:r>
            <a:endParaRPr lang="ko-KR" altLang="en-US" sz="3600" dirty="0">
              <a:latin typeface="Tahoma" pitchFamily="34" charset="0"/>
              <a:cs typeface="Tahoma"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403482"/>
            <a:ext cx="8229600" cy="583686"/>
          </a:xfrm>
        </p:spPr>
        <p:txBody>
          <a:bodyPr/>
          <a:lstStyle/>
          <a:p>
            <a:r>
              <a:rPr lang="en-US" altLang="ko-KR" dirty="0"/>
              <a:t>Role of MPs in Atherothrombosis</a:t>
            </a:r>
            <a:endParaRPr lang="ko-KR" altLang="en-US" dirty="0"/>
          </a:p>
        </p:txBody>
      </p:sp>
      <p:sp>
        <p:nvSpPr>
          <p:cNvPr id="3" name="내용 개체 틀 2"/>
          <p:cNvSpPr>
            <a:spLocks noGrp="1"/>
          </p:cNvSpPr>
          <p:nvPr>
            <p:ph idx="1"/>
          </p:nvPr>
        </p:nvSpPr>
        <p:spPr/>
        <p:txBody>
          <a:bodyPr/>
          <a:lstStyle/>
          <a:p>
            <a:endParaRPr lang="ko-KR" altLang="en-US" dirty="0"/>
          </a:p>
        </p:txBody>
      </p:sp>
      <p:sp>
        <p:nvSpPr>
          <p:cNvPr id="5" name="TextBox 4"/>
          <p:cNvSpPr txBox="1"/>
          <p:nvPr/>
        </p:nvSpPr>
        <p:spPr>
          <a:xfrm>
            <a:off x="4283968" y="6525344"/>
            <a:ext cx="4680520" cy="338554"/>
          </a:xfrm>
          <a:prstGeom prst="rect">
            <a:avLst/>
          </a:prstGeom>
          <a:noFill/>
        </p:spPr>
        <p:txBody>
          <a:bodyPr wrap="square" rtlCol="0">
            <a:spAutoFit/>
          </a:bodyPr>
          <a:lstStyle/>
          <a:p>
            <a:pPr algn="r"/>
            <a:r>
              <a:rPr lang="en-US" altLang="ko-KR" sz="1600" b="1" i="1" dirty="0">
                <a:solidFill>
                  <a:srgbClr val="00B0F0"/>
                </a:solidFill>
                <a:latin typeface="Times New Roman" pitchFamily="18" charset="0"/>
                <a:cs typeface="Times New Roman" pitchFamily="18" charset="0"/>
              </a:rPr>
              <a:t>Rautou PE, et al. Circ Res. 2011;109:593-606</a:t>
            </a:r>
            <a:endParaRPr lang="ko-KR" altLang="en-US" sz="1600" b="1" i="1" dirty="0">
              <a:solidFill>
                <a:srgbClr val="00B0F0"/>
              </a:solidFill>
              <a:latin typeface="Times New Roman" pitchFamily="18" charset="0"/>
              <a:cs typeface="Times New Roman" pitchFamily="18" charset="0"/>
            </a:endParaRPr>
          </a:p>
        </p:txBody>
      </p:sp>
      <p:pic>
        <p:nvPicPr>
          <p:cNvPr id="4" name="그림 3"/>
          <p:cNvPicPr>
            <a:picLocks noChangeAspect="1"/>
          </p:cNvPicPr>
          <p:nvPr/>
        </p:nvPicPr>
        <p:blipFill>
          <a:blip r:embed="rId3"/>
          <a:stretch>
            <a:fillRect/>
          </a:stretch>
        </p:blipFill>
        <p:spPr>
          <a:xfrm>
            <a:off x="1284255" y="1052736"/>
            <a:ext cx="6575489" cy="5517232"/>
          </a:xfrm>
          <a:prstGeom prst="rect">
            <a:avLst/>
          </a:prstGeom>
        </p:spPr>
      </p:pic>
    </p:spTree>
    <p:extLst>
      <p:ext uri="{BB962C8B-B14F-4D97-AF65-F5344CB8AC3E}">
        <p14:creationId xmlns:p14="http://schemas.microsoft.com/office/powerpoint/2010/main" val="3388176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403482"/>
            <a:ext cx="8229600" cy="583686"/>
          </a:xfrm>
        </p:spPr>
        <p:txBody>
          <a:bodyPr/>
          <a:lstStyle/>
          <a:p>
            <a:r>
              <a:rPr lang="en-US" altLang="ko-KR" dirty="0"/>
              <a:t>Role of MPs in Atherothrombosis</a:t>
            </a:r>
            <a:endParaRPr lang="ko-KR" altLang="en-US" dirty="0"/>
          </a:p>
        </p:txBody>
      </p:sp>
      <p:sp>
        <p:nvSpPr>
          <p:cNvPr id="3" name="내용 개체 틀 2"/>
          <p:cNvSpPr>
            <a:spLocks noGrp="1"/>
          </p:cNvSpPr>
          <p:nvPr>
            <p:ph idx="1"/>
          </p:nvPr>
        </p:nvSpPr>
        <p:spPr/>
        <p:txBody>
          <a:bodyPr/>
          <a:lstStyle/>
          <a:p>
            <a:endParaRPr lang="ko-KR" altLang="en-US" dirty="0"/>
          </a:p>
        </p:txBody>
      </p:sp>
      <p:sp>
        <p:nvSpPr>
          <p:cNvPr id="5" name="TextBox 4"/>
          <p:cNvSpPr txBox="1"/>
          <p:nvPr/>
        </p:nvSpPr>
        <p:spPr>
          <a:xfrm>
            <a:off x="4283968" y="6525344"/>
            <a:ext cx="4680520" cy="338554"/>
          </a:xfrm>
          <a:prstGeom prst="rect">
            <a:avLst/>
          </a:prstGeom>
          <a:noFill/>
        </p:spPr>
        <p:txBody>
          <a:bodyPr wrap="square" rtlCol="0">
            <a:spAutoFit/>
          </a:bodyPr>
          <a:lstStyle/>
          <a:p>
            <a:pPr algn="r"/>
            <a:r>
              <a:rPr lang="en-US" altLang="ko-KR" sz="1600" b="1" i="1" dirty="0">
                <a:solidFill>
                  <a:srgbClr val="00B0F0"/>
                </a:solidFill>
                <a:latin typeface="Times New Roman" pitchFamily="18" charset="0"/>
                <a:cs typeface="Times New Roman" pitchFamily="18" charset="0"/>
              </a:rPr>
              <a:t>Rautou PE, et al. Circ Res. 2011;109:593-606</a:t>
            </a:r>
            <a:endParaRPr lang="ko-KR" altLang="en-US" sz="1600" b="1" i="1" dirty="0">
              <a:solidFill>
                <a:srgbClr val="00B0F0"/>
              </a:solidFill>
              <a:latin typeface="Times New Roman" pitchFamily="18" charset="0"/>
              <a:cs typeface="Times New Roman" pitchFamily="18" charset="0"/>
            </a:endParaRPr>
          </a:p>
        </p:txBody>
      </p:sp>
      <p:pic>
        <p:nvPicPr>
          <p:cNvPr id="4" name="그림 3"/>
          <p:cNvPicPr>
            <a:picLocks noChangeAspect="1"/>
          </p:cNvPicPr>
          <p:nvPr/>
        </p:nvPicPr>
        <p:blipFill>
          <a:blip r:embed="rId3"/>
          <a:stretch>
            <a:fillRect/>
          </a:stretch>
        </p:blipFill>
        <p:spPr>
          <a:xfrm>
            <a:off x="1308379" y="1081057"/>
            <a:ext cx="6527241" cy="5391962"/>
          </a:xfrm>
          <a:prstGeom prst="rect">
            <a:avLst/>
          </a:prstGeom>
        </p:spPr>
      </p:pic>
    </p:spTree>
    <p:extLst>
      <p:ext uri="{BB962C8B-B14F-4D97-AF65-F5344CB8AC3E}">
        <p14:creationId xmlns:p14="http://schemas.microsoft.com/office/powerpoint/2010/main" val="2101319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67544" y="1750052"/>
            <a:ext cx="8229600" cy="4842077"/>
          </a:xfrm>
        </p:spPr>
        <p:txBody>
          <a:bodyPr/>
          <a:lstStyle/>
          <a:p>
            <a:r>
              <a:rPr lang="en-US" altLang="ko-KR" dirty="0"/>
              <a:t>Consensus in nomenclature</a:t>
            </a:r>
          </a:p>
          <a:p>
            <a:r>
              <a:rPr lang="en-US" altLang="ko-KR" dirty="0"/>
              <a:t>Standardized pre-analytical and analytical protocol</a:t>
            </a:r>
          </a:p>
          <a:p>
            <a:r>
              <a:rPr lang="en-US" altLang="ko-KR" dirty="0"/>
              <a:t>Development of more accurate methods of isolation and purification of different subpopulations of EVs to which an origin and function can be attributed</a:t>
            </a:r>
            <a:endParaRPr lang="ko-KR" altLang="en-US" dirty="0"/>
          </a:p>
        </p:txBody>
      </p:sp>
      <p:sp>
        <p:nvSpPr>
          <p:cNvPr id="4" name="제목 1"/>
          <p:cNvSpPr>
            <a:spLocks noGrp="1"/>
          </p:cNvSpPr>
          <p:nvPr>
            <p:ph type="title"/>
          </p:nvPr>
        </p:nvSpPr>
        <p:spPr>
          <a:xfrm>
            <a:off x="457200" y="307269"/>
            <a:ext cx="8229600" cy="1130291"/>
          </a:xfrm>
        </p:spPr>
        <p:txBody>
          <a:bodyPr/>
          <a:lstStyle/>
          <a:p>
            <a:r>
              <a:rPr lang="en-US" altLang="ko-KR" dirty="0"/>
              <a:t>Obstacles to overcome before wider clinical application</a:t>
            </a:r>
            <a:endParaRPr lang="ko-KR" altLang="en-US" dirty="0"/>
          </a:p>
        </p:txBody>
      </p:sp>
    </p:spTree>
    <p:extLst>
      <p:ext uri="{BB962C8B-B14F-4D97-AF65-F5344CB8AC3E}">
        <p14:creationId xmlns:p14="http://schemas.microsoft.com/office/powerpoint/2010/main" val="80208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descr="2008병원사진_외경 (49).jpg"/>
          <p:cNvPicPr>
            <a:picLocks noGrp="1" noChangeAspect="1"/>
          </p:cNvPicPr>
          <p:nvPr>
            <p:ph idx="1"/>
          </p:nvPr>
        </p:nvPicPr>
        <p:blipFill>
          <a:blip r:embed="rId3" cstate="print"/>
          <a:stretch>
            <a:fillRect/>
          </a:stretch>
        </p:blipFill>
        <p:spPr>
          <a:xfrm>
            <a:off x="0" y="357166"/>
            <a:ext cx="9130292" cy="6072230"/>
          </a:xfrm>
          <a:prstGeom prst="rect">
            <a:avLst/>
          </a:prstGeom>
          <a:ln>
            <a:noFill/>
          </a:ln>
          <a:effectLst>
            <a:softEdge rad="112500"/>
          </a:effectLst>
        </p:spPr>
      </p:pic>
      <p:sp>
        <p:nvSpPr>
          <p:cNvPr id="2" name="제목 1"/>
          <p:cNvSpPr>
            <a:spLocks noGrp="1"/>
          </p:cNvSpPr>
          <p:nvPr>
            <p:ph type="title"/>
          </p:nvPr>
        </p:nvSpPr>
        <p:spPr>
          <a:xfrm>
            <a:off x="214282" y="1206315"/>
            <a:ext cx="8686800" cy="760959"/>
          </a:xfrm>
        </p:spPr>
        <p:txBody>
          <a:bodyPr/>
          <a:lstStyle/>
          <a:p>
            <a:r>
              <a:rPr lang="en-US" altLang="ko-KR" sz="4000" i="1" dirty="0">
                <a:latin typeface="Copperplate Gothic Light" pitchFamily="34" charset="0"/>
              </a:rPr>
              <a:t>Thank You For Your Attention</a:t>
            </a:r>
            <a:endParaRPr lang="ko-KR" altLang="en-US" sz="4000" i="1" dirty="0">
              <a:latin typeface="Copperplate Gothic Light"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dirty="0"/>
          </a:p>
        </p:txBody>
      </p:sp>
      <p:sp>
        <p:nvSpPr>
          <p:cNvPr id="3" name="내용 개체 틀 2"/>
          <p:cNvSpPr>
            <a:spLocks noGrp="1"/>
          </p:cNvSpPr>
          <p:nvPr>
            <p:ph idx="1"/>
          </p:nvPr>
        </p:nvSpPr>
        <p:spPr/>
        <p:txBody>
          <a:bodyPr/>
          <a:lstStyle/>
          <a:p>
            <a:endParaRPr lang="ko-KR" altLang="en-US" dirty="0"/>
          </a:p>
        </p:txBody>
      </p:sp>
    </p:spTree>
    <p:extLst>
      <p:ext uri="{BB962C8B-B14F-4D97-AF65-F5344CB8AC3E}">
        <p14:creationId xmlns:p14="http://schemas.microsoft.com/office/powerpoint/2010/main" val="951725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ko-KR" dirty="0"/>
              <a:t>MPs assay</a:t>
            </a:r>
          </a:p>
        </p:txBody>
      </p:sp>
      <p:grpSp>
        <p:nvGrpSpPr>
          <p:cNvPr id="20487" name="Group 7"/>
          <p:cNvGrpSpPr>
            <a:grpSpLocks/>
          </p:cNvGrpSpPr>
          <p:nvPr/>
        </p:nvGrpSpPr>
        <p:grpSpPr bwMode="auto">
          <a:xfrm>
            <a:off x="467544" y="1268760"/>
            <a:ext cx="8208912" cy="5400600"/>
            <a:chOff x="680" y="890"/>
            <a:chExt cx="4400" cy="3043"/>
          </a:xfrm>
        </p:grpSpPr>
        <p:pic>
          <p:nvPicPr>
            <p:cNvPr id="20484" name="Picture 4"/>
            <p:cNvPicPr>
              <a:picLocks noChangeAspect="1" noChangeArrowheads="1"/>
            </p:cNvPicPr>
            <p:nvPr/>
          </p:nvPicPr>
          <p:blipFill>
            <a:blip r:embed="rId2" cstate="print"/>
            <a:srcRect/>
            <a:stretch>
              <a:fillRect/>
            </a:stretch>
          </p:blipFill>
          <p:spPr bwMode="auto">
            <a:xfrm>
              <a:off x="680" y="890"/>
              <a:ext cx="4400" cy="3043"/>
            </a:xfrm>
            <a:prstGeom prst="rect">
              <a:avLst/>
            </a:prstGeom>
            <a:noFill/>
            <a:ln w="9525">
              <a:noFill/>
              <a:miter lim="800000"/>
              <a:headEnd/>
              <a:tailEnd/>
            </a:ln>
            <a:effectLst/>
          </p:spPr>
        </p:pic>
        <p:sp>
          <p:nvSpPr>
            <p:cNvPr id="20485" name="Rectangle 5"/>
            <p:cNvSpPr>
              <a:spLocks noChangeArrowheads="1"/>
            </p:cNvSpPr>
            <p:nvPr/>
          </p:nvSpPr>
          <p:spPr bwMode="auto">
            <a:xfrm>
              <a:off x="748" y="2750"/>
              <a:ext cx="1588" cy="1134"/>
            </a:xfrm>
            <a:prstGeom prst="rect">
              <a:avLst/>
            </a:prstGeom>
            <a:solidFill>
              <a:srgbClr val="000099"/>
            </a:solidFill>
            <a:ln w="9525">
              <a:noFill/>
              <a:miter lim="800000"/>
              <a:headEnd/>
              <a:tailEnd/>
            </a:ln>
            <a:effectLst/>
          </p:spPr>
          <p:txBody>
            <a:bodyPr wrap="none" anchor="ctr"/>
            <a:lstStyle/>
            <a:p>
              <a:endParaRPr lang="ko-KR" altLang="en-US" dirty="0"/>
            </a:p>
          </p:txBody>
        </p:sp>
        <p:sp>
          <p:nvSpPr>
            <p:cNvPr id="20486" name="Rectangle 6"/>
            <p:cNvSpPr>
              <a:spLocks noChangeArrowheads="1"/>
            </p:cNvSpPr>
            <p:nvPr/>
          </p:nvSpPr>
          <p:spPr bwMode="auto">
            <a:xfrm>
              <a:off x="2018" y="2568"/>
              <a:ext cx="454" cy="272"/>
            </a:xfrm>
            <a:prstGeom prst="rect">
              <a:avLst/>
            </a:prstGeom>
            <a:solidFill>
              <a:srgbClr val="000099"/>
            </a:solidFill>
            <a:ln w="9525">
              <a:noFill/>
              <a:miter lim="800000"/>
              <a:headEnd/>
              <a:tailEnd/>
            </a:ln>
            <a:effectLst/>
          </p:spPr>
          <p:txBody>
            <a:bodyPr wrap="none" anchor="ctr"/>
            <a:lstStyle/>
            <a:p>
              <a:endParaRPr lang="ko-KR" altLang="en-US" dirty="0"/>
            </a:p>
          </p:txBody>
        </p:sp>
      </p:grpSp>
    </p:spTree>
    <p:extLst>
      <p:ext uri="{BB962C8B-B14F-4D97-AF65-F5344CB8AC3E}">
        <p14:creationId xmlns:p14="http://schemas.microsoft.com/office/powerpoint/2010/main" val="2759510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307269"/>
            <a:ext cx="8229600" cy="1130291"/>
          </a:xfrm>
        </p:spPr>
        <p:txBody>
          <a:bodyPr/>
          <a:lstStyle/>
          <a:p>
            <a:r>
              <a:rPr lang="en-US" altLang="ko-KR" dirty="0"/>
              <a:t>Exosome-mediated transfer of mRNAs and miRNAs</a:t>
            </a:r>
            <a:endParaRPr lang="ko-KR" altLang="en-US" dirty="0"/>
          </a:p>
        </p:txBody>
      </p:sp>
      <p:sp>
        <p:nvSpPr>
          <p:cNvPr id="3" name="내용 개체 틀 2"/>
          <p:cNvSpPr>
            <a:spLocks noGrp="1"/>
          </p:cNvSpPr>
          <p:nvPr>
            <p:ph idx="1"/>
          </p:nvPr>
        </p:nvSpPr>
        <p:spPr/>
        <p:txBody>
          <a:bodyPr/>
          <a:lstStyle/>
          <a:p>
            <a:endParaRPr lang="ko-KR" altLang="en-US" dirty="0"/>
          </a:p>
        </p:txBody>
      </p:sp>
      <p:pic>
        <p:nvPicPr>
          <p:cNvPr id="4" name="그림 3"/>
          <p:cNvPicPr>
            <a:picLocks noChangeAspect="1"/>
          </p:cNvPicPr>
          <p:nvPr/>
        </p:nvPicPr>
        <p:blipFill>
          <a:blip r:embed="rId3"/>
          <a:stretch>
            <a:fillRect/>
          </a:stretch>
        </p:blipFill>
        <p:spPr>
          <a:xfrm>
            <a:off x="457200" y="1641704"/>
            <a:ext cx="4925925" cy="2837508"/>
          </a:xfrm>
          <a:prstGeom prst="rect">
            <a:avLst/>
          </a:prstGeom>
        </p:spPr>
      </p:pic>
      <p:pic>
        <p:nvPicPr>
          <p:cNvPr id="5" name="그림 4"/>
          <p:cNvPicPr>
            <a:picLocks noChangeAspect="1"/>
          </p:cNvPicPr>
          <p:nvPr/>
        </p:nvPicPr>
        <p:blipFill>
          <a:blip r:embed="rId4"/>
          <a:stretch>
            <a:fillRect/>
          </a:stretch>
        </p:blipFill>
        <p:spPr>
          <a:xfrm>
            <a:off x="5937975" y="1641704"/>
            <a:ext cx="2193975" cy="3931200"/>
          </a:xfrm>
          <a:prstGeom prst="rect">
            <a:avLst/>
          </a:prstGeom>
        </p:spPr>
      </p:pic>
      <p:pic>
        <p:nvPicPr>
          <p:cNvPr id="6" name="그림 5"/>
          <p:cNvPicPr>
            <a:picLocks noChangeAspect="1"/>
          </p:cNvPicPr>
          <p:nvPr/>
        </p:nvPicPr>
        <p:blipFill>
          <a:blip r:embed="rId5"/>
          <a:stretch>
            <a:fillRect/>
          </a:stretch>
        </p:blipFill>
        <p:spPr>
          <a:xfrm>
            <a:off x="457200" y="4511599"/>
            <a:ext cx="3960441" cy="2112038"/>
          </a:xfrm>
          <a:prstGeom prst="rect">
            <a:avLst/>
          </a:prstGeom>
        </p:spPr>
      </p:pic>
      <p:sp>
        <p:nvSpPr>
          <p:cNvPr id="7" name="TextBox 6"/>
          <p:cNvSpPr txBox="1"/>
          <p:nvPr/>
        </p:nvSpPr>
        <p:spPr>
          <a:xfrm>
            <a:off x="2627784" y="6525344"/>
            <a:ext cx="6516216" cy="307777"/>
          </a:xfrm>
          <a:prstGeom prst="rect">
            <a:avLst/>
          </a:prstGeom>
          <a:noFill/>
        </p:spPr>
        <p:txBody>
          <a:bodyPr wrap="square" rtlCol="0">
            <a:spAutoFit/>
          </a:bodyPr>
          <a:lstStyle/>
          <a:p>
            <a:pPr algn="r"/>
            <a:r>
              <a:rPr lang="en-US" altLang="ko-KR" sz="1400" b="1" i="1" dirty="0">
                <a:solidFill>
                  <a:schemeClr val="accent5">
                    <a:lumMod val="60000"/>
                    <a:lumOff val="40000"/>
                  </a:schemeClr>
                </a:solidFill>
                <a:latin typeface="Times New Roman" pitchFamily="18" charset="0"/>
                <a:cs typeface="Times New Roman" pitchFamily="18" charset="0"/>
              </a:rPr>
              <a:t>Valadi H, et al. Nat Cell Biol 2007;9:654</a:t>
            </a:r>
            <a:endParaRPr lang="ko-KR" altLang="en-US" sz="1400" b="1" i="1" dirty="0">
              <a:solidFill>
                <a:schemeClr val="accent5">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727273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13184" y="188640"/>
            <a:ext cx="8579296" cy="1007181"/>
          </a:xfrm>
        </p:spPr>
        <p:txBody>
          <a:bodyPr/>
          <a:lstStyle/>
          <a:p>
            <a:r>
              <a:rPr lang="en-US" altLang="ko-KR" sz="2800" dirty="0"/>
              <a:t>Platelet deliver Ago2/miR to EC via PMP</a:t>
            </a:r>
            <a:endParaRPr lang="ko-KR" altLang="en-US" sz="2800" dirty="0"/>
          </a:p>
        </p:txBody>
      </p:sp>
      <p:sp>
        <p:nvSpPr>
          <p:cNvPr id="3" name="내용 개체 틀 2"/>
          <p:cNvSpPr>
            <a:spLocks noGrp="1"/>
          </p:cNvSpPr>
          <p:nvPr>
            <p:ph idx="1"/>
          </p:nvPr>
        </p:nvSpPr>
        <p:spPr/>
        <p:txBody>
          <a:bodyPr/>
          <a:lstStyle/>
          <a:p>
            <a:endParaRPr lang="ko-KR" altLang="en-US" dirty="0"/>
          </a:p>
        </p:txBody>
      </p:sp>
      <p:pic>
        <p:nvPicPr>
          <p:cNvPr id="9218" name="Picture 2"/>
          <p:cNvPicPr>
            <a:picLocks noChangeAspect="1" noChangeArrowheads="1"/>
          </p:cNvPicPr>
          <p:nvPr/>
        </p:nvPicPr>
        <p:blipFill>
          <a:blip r:embed="rId3" cstate="print"/>
          <a:srcRect/>
          <a:stretch>
            <a:fillRect/>
          </a:stretch>
        </p:blipFill>
        <p:spPr bwMode="auto">
          <a:xfrm>
            <a:off x="1907704" y="1094050"/>
            <a:ext cx="5328592" cy="5359286"/>
          </a:xfrm>
          <a:prstGeom prst="rect">
            <a:avLst/>
          </a:prstGeom>
          <a:noFill/>
          <a:ln w="9525">
            <a:noFill/>
            <a:miter lim="800000"/>
            <a:headEnd/>
            <a:tailEnd/>
          </a:ln>
        </p:spPr>
      </p:pic>
      <p:sp>
        <p:nvSpPr>
          <p:cNvPr id="5" name="TextBox 4"/>
          <p:cNvSpPr txBox="1"/>
          <p:nvPr/>
        </p:nvSpPr>
        <p:spPr>
          <a:xfrm>
            <a:off x="2627784" y="6525344"/>
            <a:ext cx="6516216" cy="307777"/>
          </a:xfrm>
          <a:prstGeom prst="rect">
            <a:avLst/>
          </a:prstGeom>
          <a:noFill/>
        </p:spPr>
        <p:txBody>
          <a:bodyPr wrap="square" rtlCol="0">
            <a:spAutoFit/>
          </a:bodyPr>
          <a:lstStyle/>
          <a:p>
            <a:pPr algn="r"/>
            <a:r>
              <a:rPr lang="en-US" altLang="ko-KR" sz="1400" b="1" i="1" dirty="0">
                <a:solidFill>
                  <a:schemeClr val="accent5">
                    <a:lumMod val="60000"/>
                    <a:lumOff val="40000"/>
                  </a:schemeClr>
                </a:solidFill>
                <a:latin typeface="Times New Roman" pitchFamily="18" charset="0"/>
                <a:cs typeface="Times New Roman" pitchFamily="18" charset="0"/>
              </a:rPr>
              <a:t>Laffont B, et al. Blood 2013;122:253 </a:t>
            </a:r>
            <a:endParaRPr lang="ko-KR" altLang="en-US" sz="1400" b="1" i="1" dirty="0">
              <a:solidFill>
                <a:schemeClr val="accent5">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653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553490"/>
            <a:ext cx="8229600" cy="637849"/>
          </a:xfrm>
        </p:spPr>
        <p:txBody>
          <a:bodyPr/>
          <a:lstStyle/>
          <a:p>
            <a:r>
              <a:rPr lang="en-US" altLang="ko-KR" dirty="0"/>
              <a:t>Surface Antigens on MV surface</a:t>
            </a:r>
            <a:endParaRPr lang="ko-KR" altLang="en-US" dirty="0"/>
          </a:p>
        </p:txBody>
      </p:sp>
      <p:sp>
        <p:nvSpPr>
          <p:cNvPr id="3" name="내용 개체 틀 2"/>
          <p:cNvSpPr>
            <a:spLocks noGrp="1"/>
          </p:cNvSpPr>
          <p:nvPr>
            <p:ph idx="1"/>
          </p:nvPr>
        </p:nvSpPr>
        <p:spPr/>
        <p:txBody>
          <a:bodyPr/>
          <a:lstStyle/>
          <a:p>
            <a:endParaRPr lang="ko-KR" altLang="en-US" dirty="0"/>
          </a:p>
        </p:txBody>
      </p:sp>
      <p:pic>
        <p:nvPicPr>
          <p:cNvPr id="4" name="그림 3"/>
          <p:cNvPicPr>
            <a:picLocks noChangeAspect="1"/>
          </p:cNvPicPr>
          <p:nvPr/>
        </p:nvPicPr>
        <p:blipFill>
          <a:blip r:embed="rId3"/>
          <a:stretch>
            <a:fillRect/>
          </a:stretch>
        </p:blipFill>
        <p:spPr>
          <a:xfrm>
            <a:off x="171703" y="2204864"/>
            <a:ext cx="8800593" cy="3086389"/>
          </a:xfrm>
          <a:prstGeom prst="rect">
            <a:avLst/>
          </a:prstGeom>
        </p:spPr>
      </p:pic>
      <p:sp>
        <p:nvSpPr>
          <p:cNvPr id="5" name="TextBox 4"/>
          <p:cNvSpPr txBox="1"/>
          <p:nvPr/>
        </p:nvSpPr>
        <p:spPr>
          <a:xfrm>
            <a:off x="2627784" y="6525344"/>
            <a:ext cx="6516216" cy="307777"/>
          </a:xfrm>
          <a:prstGeom prst="rect">
            <a:avLst/>
          </a:prstGeom>
          <a:noFill/>
        </p:spPr>
        <p:txBody>
          <a:bodyPr wrap="square" rtlCol="0">
            <a:spAutoFit/>
          </a:bodyPr>
          <a:lstStyle/>
          <a:p>
            <a:pPr algn="r"/>
            <a:r>
              <a:rPr lang="en-US" altLang="ko-KR" sz="1400" b="1" i="1" dirty="0">
                <a:solidFill>
                  <a:schemeClr val="accent5">
                    <a:lumMod val="60000"/>
                    <a:lumOff val="40000"/>
                  </a:schemeClr>
                </a:solidFill>
                <a:latin typeface="Times New Roman" pitchFamily="18" charset="0"/>
                <a:cs typeface="Times New Roman" pitchFamily="18" charset="0"/>
              </a:rPr>
              <a:t>Tomaniak M, et al. IJC 2017;226:93</a:t>
            </a:r>
            <a:endParaRPr lang="ko-KR" altLang="en-US" sz="1400" b="1" i="1" dirty="0">
              <a:solidFill>
                <a:schemeClr val="accent5">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13144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553490"/>
            <a:ext cx="8229600" cy="637849"/>
          </a:xfrm>
        </p:spPr>
        <p:txBody>
          <a:bodyPr/>
          <a:lstStyle/>
          <a:p>
            <a:r>
              <a:rPr lang="en-US" altLang="ko-KR" dirty="0"/>
              <a:t>Protein and RNA transfer by EVs </a:t>
            </a:r>
            <a:endParaRPr lang="ko-KR" altLang="en-US" dirty="0"/>
          </a:p>
        </p:txBody>
      </p:sp>
      <p:sp>
        <p:nvSpPr>
          <p:cNvPr id="3" name="내용 개체 틀 2"/>
          <p:cNvSpPr>
            <a:spLocks noGrp="1"/>
          </p:cNvSpPr>
          <p:nvPr>
            <p:ph idx="1"/>
          </p:nvPr>
        </p:nvSpPr>
        <p:spPr/>
        <p:txBody>
          <a:bodyPr/>
          <a:lstStyle/>
          <a:p>
            <a:endParaRPr lang="ko-KR" altLang="en-US" dirty="0"/>
          </a:p>
        </p:txBody>
      </p:sp>
      <p:pic>
        <p:nvPicPr>
          <p:cNvPr id="4" name="그림 3"/>
          <p:cNvPicPr>
            <a:picLocks noChangeAspect="1"/>
          </p:cNvPicPr>
          <p:nvPr/>
        </p:nvPicPr>
        <p:blipFill>
          <a:blip r:embed="rId3"/>
          <a:stretch>
            <a:fillRect/>
          </a:stretch>
        </p:blipFill>
        <p:spPr>
          <a:xfrm>
            <a:off x="1115616" y="1340768"/>
            <a:ext cx="6869604" cy="5064241"/>
          </a:xfrm>
          <a:prstGeom prst="rect">
            <a:avLst/>
          </a:prstGeom>
        </p:spPr>
      </p:pic>
      <p:sp>
        <p:nvSpPr>
          <p:cNvPr id="5" name="TextBox 4"/>
          <p:cNvSpPr txBox="1"/>
          <p:nvPr/>
        </p:nvSpPr>
        <p:spPr>
          <a:xfrm>
            <a:off x="2627784" y="6525344"/>
            <a:ext cx="6516216" cy="307777"/>
          </a:xfrm>
          <a:prstGeom prst="rect">
            <a:avLst/>
          </a:prstGeom>
          <a:noFill/>
        </p:spPr>
        <p:txBody>
          <a:bodyPr wrap="square" rtlCol="0">
            <a:spAutoFit/>
          </a:bodyPr>
          <a:lstStyle/>
          <a:p>
            <a:pPr algn="r"/>
            <a:r>
              <a:rPr lang="en-US" altLang="ko-KR" sz="1400" b="1" i="1" dirty="0">
                <a:solidFill>
                  <a:schemeClr val="accent5">
                    <a:lumMod val="60000"/>
                    <a:lumOff val="40000"/>
                  </a:schemeClr>
                </a:solidFill>
                <a:latin typeface="Times New Roman" pitchFamily="18" charset="0"/>
                <a:cs typeface="Times New Roman" pitchFamily="18" charset="0"/>
              </a:rPr>
              <a:t>Raposo G &amp; Stoorvogel W. J Cell Biol 2013;200:373</a:t>
            </a:r>
            <a:endParaRPr lang="ko-KR" altLang="en-US" sz="1400" b="1" i="1" dirty="0">
              <a:solidFill>
                <a:schemeClr val="accent5">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551154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51520" y="553490"/>
            <a:ext cx="8640960" cy="637849"/>
          </a:xfrm>
        </p:spPr>
        <p:txBody>
          <a:bodyPr/>
          <a:lstStyle/>
          <a:p>
            <a:r>
              <a:rPr lang="en-US" altLang="ko-KR" dirty="0"/>
              <a:t>Potential Use of MPs in Dx of CVD</a:t>
            </a:r>
            <a:endParaRPr lang="ko-KR" altLang="en-US" dirty="0"/>
          </a:p>
        </p:txBody>
      </p:sp>
      <p:sp>
        <p:nvSpPr>
          <p:cNvPr id="3" name="내용 개체 틀 2"/>
          <p:cNvSpPr>
            <a:spLocks noGrp="1"/>
          </p:cNvSpPr>
          <p:nvPr>
            <p:ph idx="1"/>
          </p:nvPr>
        </p:nvSpPr>
        <p:spPr/>
        <p:txBody>
          <a:bodyPr/>
          <a:lstStyle/>
          <a:p>
            <a:endParaRPr lang="ko-KR" altLang="en-US" dirty="0"/>
          </a:p>
        </p:txBody>
      </p:sp>
      <p:sp>
        <p:nvSpPr>
          <p:cNvPr id="5" name="TextBox 4"/>
          <p:cNvSpPr txBox="1"/>
          <p:nvPr/>
        </p:nvSpPr>
        <p:spPr>
          <a:xfrm>
            <a:off x="2627784" y="6525344"/>
            <a:ext cx="6516216" cy="307777"/>
          </a:xfrm>
          <a:prstGeom prst="rect">
            <a:avLst/>
          </a:prstGeom>
          <a:noFill/>
        </p:spPr>
        <p:txBody>
          <a:bodyPr wrap="square" rtlCol="0">
            <a:spAutoFit/>
          </a:bodyPr>
          <a:lstStyle/>
          <a:p>
            <a:pPr algn="r"/>
            <a:r>
              <a:rPr lang="en-US" altLang="ko-KR" sz="1400" b="1" i="1" dirty="0">
                <a:solidFill>
                  <a:schemeClr val="accent5">
                    <a:lumMod val="60000"/>
                    <a:lumOff val="40000"/>
                  </a:schemeClr>
                </a:solidFill>
                <a:latin typeface="Times New Roman" pitchFamily="18" charset="0"/>
                <a:cs typeface="Times New Roman" pitchFamily="18" charset="0"/>
              </a:rPr>
              <a:t>Tomaniak M, et al. IJC 2017;226:93</a:t>
            </a:r>
            <a:endParaRPr lang="ko-KR" altLang="en-US" sz="1400" b="1" i="1" dirty="0">
              <a:solidFill>
                <a:schemeClr val="accent5">
                  <a:lumMod val="60000"/>
                  <a:lumOff val="40000"/>
                </a:schemeClr>
              </a:solidFill>
              <a:latin typeface="Times New Roman" pitchFamily="18" charset="0"/>
              <a:cs typeface="Times New Roman" pitchFamily="18" charset="0"/>
            </a:endParaRPr>
          </a:p>
        </p:txBody>
      </p:sp>
      <p:pic>
        <p:nvPicPr>
          <p:cNvPr id="6" name="그림 5"/>
          <p:cNvPicPr>
            <a:picLocks noChangeAspect="1"/>
          </p:cNvPicPr>
          <p:nvPr/>
        </p:nvPicPr>
        <p:blipFill>
          <a:blip r:embed="rId3"/>
          <a:stretch>
            <a:fillRect/>
          </a:stretch>
        </p:blipFill>
        <p:spPr>
          <a:xfrm>
            <a:off x="588373" y="1266732"/>
            <a:ext cx="7967254" cy="5238162"/>
          </a:xfrm>
          <a:prstGeom prst="rect">
            <a:avLst/>
          </a:prstGeom>
        </p:spPr>
      </p:pic>
    </p:spTree>
    <p:extLst>
      <p:ext uri="{BB962C8B-B14F-4D97-AF65-F5344CB8AC3E}">
        <p14:creationId xmlns:p14="http://schemas.microsoft.com/office/powerpoint/2010/main" val="1954675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1434842"/>
            <a:ext cx="8229600" cy="1807400"/>
          </a:xfrm>
        </p:spPr>
        <p:txBody>
          <a:bodyPr/>
          <a:lstStyle/>
          <a:p>
            <a:pPr>
              <a:lnSpc>
                <a:spcPct val="150000"/>
              </a:lnSpc>
            </a:pPr>
            <a:r>
              <a:rPr lang="en-US" altLang="ko-KR" sz="3600" dirty="0">
                <a:latin typeface="Tahoma" pitchFamily="34" charset="0"/>
                <a:cs typeface="Tahoma" pitchFamily="34" charset="0"/>
              </a:rPr>
              <a:t>Circulating MPs in Diagnosis of Atherosclerotic Diseases</a:t>
            </a:r>
            <a:endParaRPr lang="ko-KR" altLang="en-US" sz="3600" dirty="0">
              <a:latin typeface="Tahoma" pitchFamily="34" charset="0"/>
              <a:cs typeface="Tahoma" pitchFamily="34" charset="0"/>
            </a:endParaRPr>
          </a:p>
        </p:txBody>
      </p:sp>
    </p:spTree>
    <p:extLst>
      <p:ext uri="{BB962C8B-B14F-4D97-AF65-F5344CB8AC3E}">
        <p14:creationId xmlns:p14="http://schemas.microsoft.com/office/powerpoint/2010/main" val="76589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553490"/>
            <a:ext cx="8229600" cy="637849"/>
          </a:xfrm>
        </p:spPr>
        <p:txBody>
          <a:bodyPr/>
          <a:lstStyle/>
          <a:p>
            <a:r>
              <a:rPr lang="en-US" altLang="ko-KR" dirty="0"/>
              <a:t>MV in Dx of CAD</a:t>
            </a:r>
          </a:p>
        </p:txBody>
      </p:sp>
      <p:sp>
        <p:nvSpPr>
          <p:cNvPr id="53251" name="Rectangle 3"/>
          <p:cNvSpPr>
            <a:spLocks noGrp="1" noChangeArrowheads="1"/>
          </p:cNvSpPr>
          <p:nvPr>
            <p:ph type="body" idx="1"/>
          </p:nvPr>
        </p:nvSpPr>
        <p:spPr>
          <a:xfrm>
            <a:off x="457200" y="1296194"/>
            <a:ext cx="8229600" cy="1800225"/>
          </a:xfrm>
        </p:spPr>
        <p:txBody>
          <a:bodyPr/>
          <a:lstStyle/>
          <a:p>
            <a:pPr>
              <a:lnSpc>
                <a:spcPct val="100000"/>
              </a:lnSpc>
              <a:spcBef>
                <a:spcPct val="0"/>
              </a:spcBef>
            </a:pPr>
            <a:r>
              <a:rPr lang="en-US" altLang="ko-KR" dirty="0"/>
              <a:t>84 pts with CAD, 42 controls</a:t>
            </a:r>
          </a:p>
          <a:p>
            <a:pPr>
              <a:lnSpc>
                <a:spcPct val="100000"/>
              </a:lnSpc>
              <a:spcBef>
                <a:spcPct val="0"/>
              </a:spcBef>
            </a:pPr>
            <a:r>
              <a:rPr lang="en-US" altLang="ko-KR" dirty="0"/>
              <a:t>EMP by flow cytometry (CD31+ or CD51+)</a:t>
            </a:r>
          </a:p>
          <a:p>
            <a:pPr>
              <a:lnSpc>
                <a:spcPct val="100000"/>
              </a:lnSpc>
              <a:spcBef>
                <a:spcPct val="0"/>
              </a:spcBef>
            </a:pPr>
            <a:r>
              <a:rPr lang="en-US" altLang="ko-KR" dirty="0"/>
              <a:t>PMP by flow cytometry (CD42+)</a:t>
            </a:r>
          </a:p>
          <a:p>
            <a:pPr>
              <a:lnSpc>
                <a:spcPct val="100000"/>
              </a:lnSpc>
              <a:spcBef>
                <a:spcPct val="0"/>
              </a:spcBef>
            </a:pPr>
            <a:r>
              <a:rPr lang="en-US" altLang="ko-KR" dirty="0"/>
              <a:t>Assessing endothelial injury in CAD</a:t>
            </a:r>
          </a:p>
        </p:txBody>
      </p:sp>
      <p:sp>
        <p:nvSpPr>
          <p:cNvPr id="53252" name="Text Box 4"/>
          <p:cNvSpPr txBox="1">
            <a:spLocks noChangeArrowheads="1"/>
          </p:cNvSpPr>
          <p:nvPr/>
        </p:nvSpPr>
        <p:spPr bwMode="auto">
          <a:xfrm>
            <a:off x="1981200" y="6508750"/>
            <a:ext cx="7127875" cy="304800"/>
          </a:xfrm>
          <a:prstGeom prst="rect">
            <a:avLst/>
          </a:prstGeom>
          <a:noFill/>
        </p:spPr>
        <p:txBody>
          <a:bodyPr wrap="square" rtlCol="0">
            <a:spAutoFit/>
          </a:bodyPr>
          <a:lstStyle>
            <a:defPPr>
              <a:defRPr lang="ko-KR"/>
            </a:defPPr>
            <a:lvl1pPr algn="r">
              <a:defRPr sz="1400" b="1" i="1">
                <a:solidFill>
                  <a:schemeClr val="accent5">
                    <a:lumMod val="60000"/>
                    <a:lumOff val="40000"/>
                  </a:schemeClr>
                </a:solidFill>
                <a:latin typeface="Times New Roman" pitchFamily="18" charset="0"/>
                <a:cs typeface="Times New Roman" pitchFamily="18" charset="0"/>
              </a:defRPr>
            </a:lvl1pPr>
          </a:lstStyle>
          <a:p>
            <a:r>
              <a:rPr lang="en-US" altLang="ko-KR" dirty="0"/>
              <a:t>Bernal-Mizrachi Let al. AHJ 2003;145:962</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536" y="3285256"/>
            <a:ext cx="5866928" cy="302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877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553490"/>
            <a:ext cx="8229600" cy="637849"/>
          </a:xfrm>
        </p:spPr>
        <p:txBody>
          <a:bodyPr/>
          <a:lstStyle/>
          <a:p>
            <a:r>
              <a:rPr lang="en-US" altLang="ko-KR" dirty="0"/>
              <a:t>MV in Dx of CAD</a:t>
            </a:r>
          </a:p>
        </p:txBody>
      </p:sp>
      <p:sp>
        <p:nvSpPr>
          <p:cNvPr id="55299" name="Rectangle 3"/>
          <p:cNvSpPr>
            <a:spLocks noGrp="1" noChangeArrowheads="1"/>
          </p:cNvSpPr>
          <p:nvPr>
            <p:ph type="body" idx="1"/>
          </p:nvPr>
        </p:nvSpPr>
        <p:spPr>
          <a:xfrm>
            <a:off x="250825" y="5157788"/>
            <a:ext cx="8569325" cy="1187450"/>
          </a:xfrm>
        </p:spPr>
        <p:txBody>
          <a:bodyPr/>
          <a:lstStyle/>
          <a:p>
            <a:pPr>
              <a:lnSpc>
                <a:spcPct val="100000"/>
              </a:lnSpc>
              <a:spcBef>
                <a:spcPct val="0"/>
              </a:spcBef>
            </a:pPr>
            <a:r>
              <a:rPr lang="en-US" altLang="ko-KR" sz="2400" dirty="0"/>
              <a:t>EMPs by CD31+ and CD51+ represent different species</a:t>
            </a:r>
          </a:p>
          <a:p>
            <a:pPr>
              <a:lnSpc>
                <a:spcPct val="100000"/>
              </a:lnSpc>
              <a:spcBef>
                <a:spcPct val="0"/>
              </a:spcBef>
            </a:pPr>
            <a:r>
              <a:rPr lang="en-US" altLang="ko-KR" sz="2400" dirty="0"/>
              <a:t>CD31+ EMP in acute ischemia</a:t>
            </a:r>
          </a:p>
          <a:p>
            <a:pPr>
              <a:lnSpc>
                <a:spcPct val="100000"/>
              </a:lnSpc>
              <a:spcBef>
                <a:spcPct val="0"/>
              </a:spcBef>
            </a:pPr>
            <a:r>
              <a:rPr lang="en-US" altLang="ko-KR" sz="2400" dirty="0"/>
              <a:t>CD51+ EMP in all CAD</a:t>
            </a:r>
          </a:p>
        </p:txBody>
      </p:sp>
      <p:sp>
        <p:nvSpPr>
          <p:cNvPr id="55300" name="Text Box 4"/>
          <p:cNvSpPr txBox="1">
            <a:spLocks noChangeArrowheads="1"/>
          </p:cNvSpPr>
          <p:nvPr/>
        </p:nvSpPr>
        <p:spPr bwMode="auto">
          <a:xfrm>
            <a:off x="1981200" y="6508750"/>
            <a:ext cx="7127875" cy="304800"/>
          </a:xfrm>
          <a:prstGeom prst="rect">
            <a:avLst/>
          </a:prstGeom>
          <a:noFill/>
        </p:spPr>
        <p:txBody>
          <a:bodyPr wrap="square" rtlCol="0">
            <a:spAutoFit/>
          </a:bodyPr>
          <a:lstStyle>
            <a:defPPr>
              <a:defRPr lang="ko-KR"/>
            </a:defPPr>
            <a:lvl1pPr algn="r">
              <a:defRPr sz="1400" b="1" i="1">
                <a:solidFill>
                  <a:schemeClr val="accent5">
                    <a:lumMod val="60000"/>
                    <a:lumOff val="40000"/>
                  </a:schemeClr>
                </a:solidFill>
                <a:latin typeface="Times New Roman" pitchFamily="18" charset="0"/>
                <a:cs typeface="Times New Roman" pitchFamily="18" charset="0"/>
              </a:defRPr>
            </a:lvl1pPr>
          </a:lstStyle>
          <a:p>
            <a:r>
              <a:rPr lang="en-US" altLang="ko-KR" dirty="0"/>
              <a:t>Bernal-Mizrachi Let al. AHJ 2003;145:962</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048867"/>
            <a:ext cx="4311071" cy="236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66" y="2048867"/>
            <a:ext cx="4553842" cy="236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882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553490"/>
            <a:ext cx="8229600" cy="637849"/>
          </a:xfrm>
        </p:spPr>
        <p:txBody>
          <a:bodyPr/>
          <a:lstStyle/>
          <a:p>
            <a:r>
              <a:rPr lang="en-US" altLang="ko-KR" dirty="0"/>
              <a:t>Annexin</a:t>
            </a:r>
            <a:r>
              <a:rPr lang="en-US" altLang="ko-KR" baseline="30000" dirty="0"/>
              <a:t>+</a:t>
            </a:r>
            <a:r>
              <a:rPr lang="en-US" altLang="ko-KR" dirty="0"/>
              <a:t>MPs in ACS vs SA</a:t>
            </a:r>
            <a:endParaRPr lang="ko-KR" altLang="en-US" dirty="0"/>
          </a:p>
        </p:txBody>
      </p:sp>
      <p:pic>
        <p:nvPicPr>
          <p:cNvPr id="4" name="그림 3"/>
          <p:cNvPicPr>
            <a:picLocks noChangeAspect="1"/>
          </p:cNvPicPr>
          <p:nvPr/>
        </p:nvPicPr>
        <p:blipFill>
          <a:blip r:embed="rId3"/>
          <a:stretch>
            <a:fillRect/>
          </a:stretch>
        </p:blipFill>
        <p:spPr>
          <a:xfrm>
            <a:off x="66866" y="2496399"/>
            <a:ext cx="4433126" cy="3047815"/>
          </a:xfrm>
          <a:prstGeom prst="rect">
            <a:avLst/>
          </a:prstGeom>
        </p:spPr>
      </p:pic>
      <p:pic>
        <p:nvPicPr>
          <p:cNvPr id="5" name="그림 4"/>
          <p:cNvPicPr>
            <a:picLocks noChangeAspect="1"/>
          </p:cNvPicPr>
          <p:nvPr/>
        </p:nvPicPr>
        <p:blipFill>
          <a:blip r:embed="rId4"/>
          <a:stretch>
            <a:fillRect/>
          </a:stretch>
        </p:blipFill>
        <p:spPr>
          <a:xfrm>
            <a:off x="4644008" y="2492896"/>
            <a:ext cx="4361032" cy="3047815"/>
          </a:xfrm>
          <a:prstGeom prst="rect">
            <a:avLst/>
          </a:prstGeom>
        </p:spPr>
      </p:pic>
      <p:sp>
        <p:nvSpPr>
          <p:cNvPr id="6" name="Text Box 4"/>
          <p:cNvSpPr txBox="1">
            <a:spLocks noChangeArrowheads="1"/>
          </p:cNvSpPr>
          <p:nvPr/>
        </p:nvSpPr>
        <p:spPr bwMode="auto">
          <a:xfrm>
            <a:off x="1981200" y="6508750"/>
            <a:ext cx="7127875" cy="304800"/>
          </a:xfrm>
          <a:prstGeom prst="rect">
            <a:avLst/>
          </a:prstGeom>
          <a:noFill/>
        </p:spPr>
        <p:txBody>
          <a:bodyPr wrap="square" rtlCol="0">
            <a:spAutoFit/>
          </a:bodyPr>
          <a:lstStyle>
            <a:defPPr>
              <a:defRPr lang="ko-KR"/>
            </a:defPPr>
            <a:lvl1pPr algn="r">
              <a:defRPr sz="1400" b="1" i="1">
                <a:solidFill>
                  <a:schemeClr val="accent5">
                    <a:lumMod val="60000"/>
                    <a:lumOff val="40000"/>
                  </a:schemeClr>
                </a:solidFill>
                <a:latin typeface="Times New Roman" pitchFamily="18" charset="0"/>
                <a:cs typeface="Times New Roman" pitchFamily="18" charset="0"/>
              </a:defRPr>
            </a:lvl1pPr>
          </a:lstStyle>
          <a:p>
            <a:r>
              <a:rPr lang="en-US" altLang="ko-KR" dirty="0"/>
              <a:t>Biasucci LM, et al. Circ J 2012;76:2174</a:t>
            </a:r>
          </a:p>
        </p:txBody>
      </p:sp>
      <p:sp>
        <p:nvSpPr>
          <p:cNvPr id="7" name="Rectangle 3"/>
          <p:cNvSpPr txBox="1">
            <a:spLocks noChangeArrowheads="1"/>
          </p:cNvSpPr>
          <p:nvPr/>
        </p:nvSpPr>
        <p:spPr>
          <a:xfrm>
            <a:off x="457200" y="1606793"/>
            <a:ext cx="8229600" cy="576293"/>
          </a:xfrm>
          <a:prstGeom prst="rect">
            <a:avLst/>
          </a:prstGeom>
        </p:spPr>
        <p:txBody>
          <a:bodyPr vert="horz" lIns="91440" tIns="72000" rIns="91440" bIns="72000" rtlCol="0">
            <a:spAutoFit/>
          </a:bodyPr>
          <a:lstStyle>
            <a:lvl1pPr marL="342900" indent="-342900" algn="l" defTabSz="914400" rtl="0" eaLnBrk="1" latinLnBrk="1" hangingPunct="1">
              <a:lnSpc>
                <a:spcPct val="150000"/>
              </a:lnSpc>
              <a:spcBef>
                <a:spcPct val="20000"/>
              </a:spcBef>
              <a:buClr>
                <a:srgbClr val="FFC000"/>
              </a:buClr>
              <a:buFont typeface="Arial" pitchFamily="34" charset="0"/>
              <a:buChar char="•"/>
              <a:defRPr sz="2800" b="1" i="0" kern="1200" baseline="0">
                <a:solidFill>
                  <a:schemeClr val="tx1"/>
                </a:solidFill>
                <a:effectLst>
                  <a:outerShdw blurRad="38100" dist="38100" dir="2700000" algn="tl">
                    <a:srgbClr val="000000">
                      <a:alpha val="43137"/>
                    </a:srgbClr>
                  </a:outerShdw>
                </a:effectLst>
                <a:latin typeface="Arial" pitchFamily="34" charset="0"/>
                <a:ea typeface="맑은 고딕" pitchFamily="50" charset="-127"/>
                <a:cs typeface="+mn-cs"/>
              </a:defRPr>
            </a:lvl1pPr>
            <a:lvl2pPr marL="742950" indent="-285750" algn="l" defTabSz="914400" rtl="0" eaLnBrk="1" latinLnBrk="1" hangingPunct="1">
              <a:lnSpc>
                <a:spcPct val="150000"/>
              </a:lnSpc>
              <a:spcBef>
                <a:spcPct val="20000"/>
              </a:spcBef>
              <a:buClr>
                <a:srgbClr val="FFC000"/>
              </a:buClr>
              <a:buFont typeface="Arial" pitchFamily="34" charset="0"/>
              <a:buChar char="–"/>
              <a:defRPr sz="2800" b="1" i="0" kern="1200" baseline="0">
                <a:solidFill>
                  <a:schemeClr val="tx1"/>
                </a:solidFill>
                <a:effectLst>
                  <a:outerShdw blurRad="38100" dist="38100" dir="2700000" algn="tl">
                    <a:srgbClr val="000000">
                      <a:alpha val="43137"/>
                    </a:srgbClr>
                  </a:outerShdw>
                </a:effectLst>
                <a:latin typeface="Arial" pitchFamily="34" charset="0"/>
                <a:ea typeface="맑은 고딕" pitchFamily="50" charset="-127"/>
                <a:cs typeface="+mn-cs"/>
              </a:defRPr>
            </a:lvl2pPr>
            <a:lvl3pPr marL="1143000" indent="-228600" algn="l" defTabSz="914400" rtl="0" eaLnBrk="1" latinLnBrk="1" hangingPunct="1">
              <a:lnSpc>
                <a:spcPct val="150000"/>
              </a:lnSpc>
              <a:spcBef>
                <a:spcPct val="20000"/>
              </a:spcBef>
              <a:buClr>
                <a:srgbClr val="FFC000"/>
              </a:buClr>
              <a:buFont typeface="Arial" pitchFamily="34" charset="0"/>
              <a:buChar char="•"/>
              <a:defRPr sz="2800" b="1" i="0" kern="1200" baseline="0">
                <a:solidFill>
                  <a:schemeClr val="tx1"/>
                </a:solidFill>
                <a:effectLst>
                  <a:outerShdw blurRad="38100" dist="38100" dir="2700000" algn="tl">
                    <a:srgbClr val="000000">
                      <a:alpha val="43137"/>
                    </a:srgbClr>
                  </a:outerShdw>
                </a:effectLst>
                <a:latin typeface="Arial" pitchFamily="34" charset="0"/>
                <a:ea typeface="맑은 고딕" pitchFamily="50" charset="-127"/>
                <a:cs typeface="+mn-cs"/>
              </a:defRPr>
            </a:lvl3pPr>
            <a:lvl4pPr marL="1600200" indent="-228600" algn="l" defTabSz="914400" rtl="0" eaLnBrk="1" latinLnBrk="1" hangingPunct="1">
              <a:lnSpc>
                <a:spcPct val="150000"/>
              </a:lnSpc>
              <a:spcBef>
                <a:spcPct val="20000"/>
              </a:spcBef>
              <a:buClr>
                <a:srgbClr val="FFC000"/>
              </a:buClr>
              <a:buFont typeface="Arial" pitchFamily="34" charset="0"/>
              <a:buChar char="–"/>
              <a:defRPr sz="2800" b="1" i="0" kern="1200" baseline="0">
                <a:solidFill>
                  <a:schemeClr val="tx1"/>
                </a:solidFill>
                <a:effectLst>
                  <a:outerShdw blurRad="38100" dist="38100" dir="2700000" algn="tl">
                    <a:srgbClr val="000000">
                      <a:alpha val="43137"/>
                    </a:srgbClr>
                  </a:outerShdw>
                </a:effectLst>
                <a:latin typeface="Arial" pitchFamily="34" charset="0"/>
                <a:ea typeface="맑은 고딕" pitchFamily="50" charset="-127"/>
                <a:cs typeface="+mn-cs"/>
              </a:defRPr>
            </a:lvl4pPr>
            <a:lvl5pPr marL="2057400" indent="-228600" algn="l" defTabSz="914400" rtl="0" eaLnBrk="1" latinLnBrk="1" hangingPunct="1">
              <a:lnSpc>
                <a:spcPct val="150000"/>
              </a:lnSpc>
              <a:spcBef>
                <a:spcPct val="20000"/>
              </a:spcBef>
              <a:buClr>
                <a:srgbClr val="FFC000"/>
              </a:buClr>
              <a:buFont typeface="Arial" pitchFamily="34" charset="0"/>
              <a:buChar char="»"/>
              <a:defRPr sz="2800" b="1" i="0" kern="1200" baseline="0">
                <a:solidFill>
                  <a:schemeClr val="tx1"/>
                </a:solidFill>
                <a:effectLst>
                  <a:outerShdw blurRad="38100" dist="38100" dir="2700000" algn="tl">
                    <a:srgbClr val="000000">
                      <a:alpha val="43137"/>
                    </a:srgbClr>
                  </a:outerShdw>
                </a:effectLst>
                <a:latin typeface="Arial" pitchFamily="34" charset="0"/>
                <a:ea typeface="맑은 고딕" pitchFamily="50" charset="-127"/>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ct val="0"/>
              </a:spcBef>
            </a:pPr>
            <a:r>
              <a:rPr lang="en-US" altLang="ko-KR" dirty="0"/>
              <a:t>33 patients with SA vs 43 patients with ACS</a:t>
            </a:r>
          </a:p>
        </p:txBody>
      </p:sp>
    </p:spTree>
    <p:extLst>
      <p:ext uri="{BB962C8B-B14F-4D97-AF65-F5344CB8AC3E}">
        <p14:creationId xmlns:p14="http://schemas.microsoft.com/office/powerpoint/2010/main" val="3085443231"/>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가을">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22626</TotalTime>
  <Words>4156</Words>
  <Application>Microsoft Macintosh PowerPoint</Application>
  <PresentationFormat>On-screen Show (4:3)</PresentationFormat>
  <Paragraphs>288</Paragraphs>
  <Slides>40</Slides>
  <Notes>37</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테마</vt:lpstr>
      <vt:lpstr>Role of Circulating Microparticles in Atherothrombotic Disease</vt:lpstr>
      <vt:lpstr>Extracellular Vesicles</vt:lpstr>
      <vt:lpstr>Release of MVs and Exosomes</vt:lpstr>
      <vt:lpstr>Surface Antigens on MV surface</vt:lpstr>
      <vt:lpstr>Potential Use of MPs in Dx of CVD</vt:lpstr>
      <vt:lpstr>Circulating MPs in Diagnosis of Atherosclerotic Diseases</vt:lpstr>
      <vt:lpstr>MV in Dx of CAD</vt:lpstr>
      <vt:lpstr>MV in Dx of CAD</vt:lpstr>
      <vt:lpstr>Annexin+MPs in ACS vs SA</vt:lpstr>
      <vt:lpstr>PMP in ACS vs SA</vt:lpstr>
      <vt:lpstr>Circulating procoagulant MPs AMI (n=45) vs Control (n=16)</vt:lpstr>
      <vt:lpstr>Procoagulant MPs Pre PCI vs Post PCI, Coronary vs Peripheral</vt:lpstr>
      <vt:lpstr>Impact of PCI on MPs according to cellular origin</vt:lpstr>
      <vt:lpstr>MPs in Dx of Atherosclerotic Diseases</vt:lpstr>
      <vt:lpstr>Circulating MPs  in CV risk Assessment</vt:lpstr>
      <vt:lpstr>MACE vs CD31+/Annexin V+ MPs 200 patients with stable CAD  MACCE: MI, PCI or CABG, Stroke, CV death</vt:lpstr>
      <vt:lpstr>Coronary Plaque Component by VH-IVUS in target lesion in stable angina (n=35)</vt:lpstr>
      <vt:lpstr>Circulating MPs vs Relative Plaque Component</vt:lpstr>
      <vt:lpstr>MP in CV Risk Stratification</vt:lpstr>
      <vt:lpstr>Influence of Antiplatelet Tx on MPs formation</vt:lpstr>
      <vt:lpstr>Impact of Abciximab on MPs in STEMI PCI without (n=56) vs. with (n=30) abciximab</vt:lpstr>
      <vt:lpstr>Impact of Abciximab on MPs in STEMI PCI without (n=56) vs. with (n=30) abciximab</vt:lpstr>
      <vt:lpstr>Effect of Clopidogrel on PMPs in ACS</vt:lpstr>
      <vt:lpstr>Effect of Clopidogrel on PMPs in ACS</vt:lpstr>
      <vt:lpstr>Effect of Antiplatelet Tx on MP formation</vt:lpstr>
      <vt:lpstr>Effect of Antiplatelet Agents on PMV</vt:lpstr>
      <vt:lpstr>Challenges in Clinical Application</vt:lpstr>
      <vt:lpstr>EV subtypes</vt:lpstr>
      <vt:lpstr>Concentration vs Diameter of EVs</vt:lpstr>
      <vt:lpstr>Nomenclature of EVs</vt:lpstr>
      <vt:lpstr>Conclusion</vt:lpstr>
      <vt:lpstr>Role of MPs in Atherothrombosis</vt:lpstr>
      <vt:lpstr>Role of MPs in Atherothrombosis</vt:lpstr>
      <vt:lpstr>Obstacles to overcome before wider clinical application</vt:lpstr>
      <vt:lpstr>Thank You For Your Attention</vt:lpstr>
      <vt:lpstr>PowerPoint Presentation</vt:lpstr>
      <vt:lpstr>MPs assay</vt:lpstr>
      <vt:lpstr>Exosome-mediated transfer of mRNAs and miRNAs</vt:lpstr>
      <vt:lpstr>Platelet deliver Ago2/miR to EC via PMP</vt:lpstr>
      <vt:lpstr>Protein and RNA transfer by EVs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민필기</dc:creator>
  <cp:lastModifiedBy>필기 민</cp:lastModifiedBy>
  <cp:revision>1088</cp:revision>
  <dcterms:created xsi:type="dcterms:W3CDTF">2010-09-24T12:46:58Z</dcterms:created>
  <dcterms:modified xsi:type="dcterms:W3CDTF">2016-12-09T01:19:47Z</dcterms:modified>
</cp:coreProperties>
</file>