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51"/>
  </p:notesMasterIdLst>
  <p:handoutMasterIdLst>
    <p:handoutMasterId r:id="rId52"/>
  </p:handoutMasterIdLst>
  <p:sldIdLst>
    <p:sldId id="3129" r:id="rId2"/>
    <p:sldId id="3445" r:id="rId3"/>
    <p:sldId id="3241" r:id="rId4"/>
    <p:sldId id="3432" r:id="rId5"/>
    <p:sldId id="3393" r:id="rId6"/>
    <p:sldId id="3389" r:id="rId7"/>
    <p:sldId id="3391" r:id="rId8"/>
    <p:sldId id="3392" r:id="rId9"/>
    <p:sldId id="3444" r:id="rId10"/>
    <p:sldId id="3430" r:id="rId11"/>
    <p:sldId id="3443" r:id="rId12"/>
    <p:sldId id="3261" r:id="rId13"/>
    <p:sldId id="3431" r:id="rId14"/>
    <p:sldId id="3275" r:id="rId15"/>
    <p:sldId id="3278" r:id="rId16"/>
    <p:sldId id="3433" r:id="rId17"/>
    <p:sldId id="3436" r:id="rId18"/>
    <p:sldId id="3403" r:id="rId19"/>
    <p:sldId id="3404" r:id="rId20"/>
    <p:sldId id="3405" r:id="rId21"/>
    <p:sldId id="3380" r:id="rId22"/>
    <p:sldId id="3381" r:id="rId23"/>
    <p:sldId id="3382" r:id="rId24"/>
    <p:sldId id="3384" r:id="rId25"/>
    <p:sldId id="3407" r:id="rId26"/>
    <p:sldId id="3409" r:id="rId27"/>
    <p:sldId id="3434" r:id="rId28"/>
    <p:sldId id="3321" r:id="rId29"/>
    <p:sldId id="3410" r:id="rId30"/>
    <p:sldId id="3322" r:id="rId31"/>
    <p:sldId id="3323" r:id="rId32"/>
    <p:sldId id="3324" r:id="rId33"/>
    <p:sldId id="3325" r:id="rId34"/>
    <p:sldId id="3327" r:id="rId35"/>
    <p:sldId id="3411" r:id="rId36"/>
    <p:sldId id="3316" r:id="rId37"/>
    <p:sldId id="3413" r:id="rId38"/>
    <p:sldId id="3317" r:id="rId39"/>
    <p:sldId id="3412" r:id="rId40"/>
    <p:sldId id="3418" r:id="rId41"/>
    <p:sldId id="3417" r:id="rId42"/>
    <p:sldId id="3319" r:id="rId43"/>
    <p:sldId id="3419" r:id="rId44"/>
    <p:sldId id="3318" r:id="rId45"/>
    <p:sldId id="3422" r:id="rId46"/>
    <p:sldId id="3427" r:id="rId47"/>
    <p:sldId id="3423" r:id="rId48"/>
    <p:sldId id="3424" r:id="rId49"/>
    <p:sldId id="3435" r:id="rId50"/>
  </p:sldIdLst>
  <p:sldSz cx="9144000" cy="6858000" type="screen4x3"/>
  <p:notesSz cx="6769100" cy="9906000"/>
  <p:defaultTextStyle>
    <a:defPPr>
      <a:defRPr lang="en-AU"/>
    </a:defPPr>
    <a:lvl1pPr algn="l" rtl="0" fontAlgn="base" latinLnBrk="1">
      <a:spcBef>
        <a:spcPct val="0"/>
      </a:spcBef>
      <a:spcAft>
        <a:spcPct val="0"/>
      </a:spcAft>
      <a:defRPr kumimoji="1" kern="1200">
        <a:solidFill>
          <a:schemeClr val="tx1"/>
        </a:solidFill>
        <a:latin typeface="Arial Black" pitchFamily="34" charset="0"/>
        <a:ea typeface="바탕체" pitchFamily="17" charset="-127"/>
        <a:cs typeface="+mn-cs"/>
      </a:defRPr>
    </a:lvl1pPr>
    <a:lvl2pPr marL="457200" algn="l" rtl="0" fontAlgn="base" latinLnBrk="1">
      <a:spcBef>
        <a:spcPct val="0"/>
      </a:spcBef>
      <a:spcAft>
        <a:spcPct val="0"/>
      </a:spcAft>
      <a:defRPr kumimoji="1" kern="1200">
        <a:solidFill>
          <a:schemeClr val="tx1"/>
        </a:solidFill>
        <a:latin typeface="Arial Black" pitchFamily="34" charset="0"/>
        <a:ea typeface="바탕체" pitchFamily="17" charset="-127"/>
        <a:cs typeface="+mn-cs"/>
      </a:defRPr>
    </a:lvl2pPr>
    <a:lvl3pPr marL="914400" algn="l" rtl="0" fontAlgn="base" latinLnBrk="1">
      <a:spcBef>
        <a:spcPct val="0"/>
      </a:spcBef>
      <a:spcAft>
        <a:spcPct val="0"/>
      </a:spcAft>
      <a:defRPr kumimoji="1" kern="1200">
        <a:solidFill>
          <a:schemeClr val="tx1"/>
        </a:solidFill>
        <a:latin typeface="Arial Black" pitchFamily="34" charset="0"/>
        <a:ea typeface="바탕체" pitchFamily="17" charset="-127"/>
        <a:cs typeface="+mn-cs"/>
      </a:defRPr>
    </a:lvl3pPr>
    <a:lvl4pPr marL="1371600" algn="l" rtl="0" fontAlgn="base" latinLnBrk="1">
      <a:spcBef>
        <a:spcPct val="0"/>
      </a:spcBef>
      <a:spcAft>
        <a:spcPct val="0"/>
      </a:spcAft>
      <a:defRPr kumimoji="1" kern="1200">
        <a:solidFill>
          <a:schemeClr val="tx1"/>
        </a:solidFill>
        <a:latin typeface="Arial Black" pitchFamily="34" charset="0"/>
        <a:ea typeface="바탕체" pitchFamily="17" charset="-127"/>
        <a:cs typeface="+mn-cs"/>
      </a:defRPr>
    </a:lvl4pPr>
    <a:lvl5pPr marL="1828800" algn="l" rtl="0" fontAlgn="base" latinLnBrk="1">
      <a:spcBef>
        <a:spcPct val="0"/>
      </a:spcBef>
      <a:spcAft>
        <a:spcPct val="0"/>
      </a:spcAft>
      <a:defRPr kumimoji="1" kern="1200">
        <a:solidFill>
          <a:schemeClr val="tx1"/>
        </a:solidFill>
        <a:latin typeface="Arial Black" pitchFamily="34" charset="0"/>
        <a:ea typeface="바탕체" pitchFamily="17" charset="-127"/>
        <a:cs typeface="+mn-cs"/>
      </a:defRPr>
    </a:lvl5pPr>
    <a:lvl6pPr marL="2286000" algn="l" defTabSz="914400" rtl="0" eaLnBrk="1" latinLnBrk="1" hangingPunct="1">
      <a:defRPr kumimoji="1" kern="1200">
        <a:solidFill>
          <a:schemeClr val="tx1"/>
        </a:solidFill>
        <a:latin typeface="Arial Black" pitchFamily="34" charset="0"/>
        <a:ea typeface="바탕체" pitchFamily="17" charset="-127"/>
        <a:cs typeface="+mn-cs"/>
      </a:defRPr>
    </a:lvl6pPr>
    <a:lvl7pPr marL="2743200" algn="l" defTabSz="914400" rtl="0" eaLnBrk="1" latinLnBrk="1" hangingPunct="1">
      <a:defRPr kumimoji="1" kern="1200">
        <a:solidFill>
          <a:schemeClr val="tx1"/>
        </a:solidFill>
        <a:latin typeface="Arial Black" pitchFamily="34" charset="0"/>
        <a:ea typeface="바탕체" pitchFamily="17" charset="-127"/>
        <a:cs typeface="+mn-cs"/>
      </a:defRPr>
    </a:lvl7pPr>
    <a:lvl8pPr marL="3200400" algn="l" defTabSz="914400" rtl="0" eaLnBrk="1" latinLnBrk="1" hangingPunct="1">
      <a:defRPr kumimoji="1" kern="1200">
        <a:solidFill>
          <a:schemeClr val="tx1"/>
        </a:solidFill>
        <a:latin typeface="Arial Black" pitchFamily="34" charset="0"/>
        <a:ea typeface="바탕체" pitchFamily="17" charset="-127"/>
        <a:cs typeface="+mn-cs"/>
      </a:defRPr>
    </a:lvl8pPr>
    <a:lvl9pPr marL="3657600" algn="l" defTabSz="914400" rtl="0" eaLnBrk="1" latinLnBrk="1" hangingPunct="1">
      <a:defRPr kumimoji="1" kern="1200">
        <a:solidFill>
          <a:schemeClr val="tx1"/>
        </a:solidFill>
        <a:latin typeface="Arial Black" pitchFamily="34" charset="0"/>
        <a:ea typeface="바탕체" pitchFamily="17" charset="-127"/>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0">
          <p15:clr>
            <a:srgbClr val="A4A3A4"/>
          </p15:clr>
        </p15:guide>
        <p15:guide id="2" pos="213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FF99"/>
    <a:srgbClr val="FFCCFF"/>
    <a:srgbClr val="FF99FF"/>
    <a:srgbClr val="339933"/>
    <a:srgbClr val="CCFFFF"/>
    <a:srgbClr val="003366"/>
    <a:srgbClr val="336699"/>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08" autoAdjust="0"/>
    <p:restoredTop sz="81571" autoAdjust="0"/>
  </p:normalViewPr>
  <p:slideViewPr>
    <p:cSldViewPr>
      <p:cViewPr>
        <p:scale>
          <a:sx n="90" d="100"/>
          <a:sy n="90" d="100"/>
        </p:scale>
        <p:origin x="1304" y="88"/>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p:cViewPr varScale="1">
        <p:scale>
          <a:sx n="114" d="100"/>
          <a:sy n="114" d="100"/>
        </p:scale>
        <p:origin x="-1416" y="-114"/>
      </p:cViewPr>
      <p:guideLst>
        <p:guide orient="horz" pos="3120"/>
        <p:guide pos="213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0655125984251969"/>
          <c:y val="0.139916797900263"/>
          <c:w val="0.906987401574803"/>
          <c:h val="0.772733070866141"/>
        </c:manualLayout>
      </c:layout>
      <c:scatterChart>
        <c:scatterStyle val="lineMarker"/>
        <c:varyColors val="0"/>
        <c:ser>
          <c:idx val="0"/>
          <c:order val="0"/>
          <c:tx>
            <c:v>Study markers</c:v>
          </c:tx>
          <c:spPr>
            <a:ln w="28575">
              <a:noFill/>
            </a:ln>
          </c:spPr>
          <c:marker>
            <c:symbol val="circle"/>
            <c:size val="5"/>
            <c:spPr>
              <a:solidFill>
                <a:srgbClr val="4B96C8"/>
              </a:solidFill>
              <a:ln>
                <a:solidFill>
                  <a:srgbClr val="003296"/>
                </a:solidFill>
                <a:prstDash val="solid"/>
              </a:ln>
            </c:spPr>
          </c:marker>
          <c:xVal>
            <c:numLit>
              <c:formatCode>General</c:formatCode>
              <c:ptCount val="28"/>
              <c:pt idx="0">
                <c:v>0.714455915842007</c:v>
              </c:pt>
              <c:pt idx="1">
                <c:v>1.215687184468224</c:v>
              </c:pt>
              <c:pt idx="2">
                <c:v>1.329418712727888</c:v>
              </c:pt>
              <c:pt idx="3">
                <c:v>0.931751334980534</c:v>
              </c:pt>
              <c:pt idx="4">
                <c:v>0.424640351738667</c:v>
              </c:pt>
              <c:pt idx="5">
                <c:v>0.366938548188153</c:v>
              </c:pt>
              <c:pt idx="6">
                <c:v>1.168723560686265</c:v>
              </c:pt>
              <c:pt idx="7">
                <c:v>0.677768849829188</c:v>
              </c:pt>
              <c:pt idx="8">
                <c:v>0.63957531533695</c:v>
              </c:pt>
              <c:pt idx="9">
                <c:v>0.882716287590747</c:v>
              </c:pt>
              <c:pt idx="10">
                <c:v>0.163085008561024</c:v>
              </c:pt>
              <c:pt idx="11">
                <c:v>0.556064526769519</c:v>
              </c:pt>
              <c:pt idx="12">
                <c:v>0.823794153605539</c:v>
              </c:pt>
              <c:pt idx="13">
                <c:v>0.350860974073313</c:v>
              </c:pt>
              <c:pt idx="14">
                <c:v>1.135258911777885</c:v>
              </c:pt>
              <c:pt idx="15">
                <c:v>0.371735356717678</c:v>
              </c:pt>
              <c:pt idx="16">
                <c:v>0.549926903536242</c:v>
              </c:pt>
              <c:pt idx="17">
                <c:v>0.401726577402807</c:v>
              </c:pt>
              <c:pt idx="18">
                <c:v>0.725362476033116</c:v>
              </c:pt>
              <c:pt idx="19">
                <c:v>0.795888128874303</c:v>
              </c:pt>
              <c:pt idx="20">
                <c:v>0.768662468671542</c:v>
              </c:pt>
              <c:pt idx="21">
                <c:v>0.405382684152857</c:v>
              </c:pt>
              <c:pt idx="22">
                <c:v>0.6377202750832</c:v>
              </c:pt>
              <c:pt idx="23">
                <c:v>0.475709625240727</c:v>
              </c:pt>
              <c:pt idx="24">
                <c:v>0.68095501744145</c:v>
              </c:pt>
              <c:pt idx="25">
                <c:v>1.116961427336306</c:v>
              </c:pt>
              <c:pt idx="26">
                <c:v>1.291678384745041</c:v>
              </c:pt>
              <c:pt idx="27">
                <c:v>0.600179314023286</c:v>
              </c:pt>
            </c:numLit>
          </c:xVal>
          <c:yVal>
            <c:numLit>
              <c:formatCode>General</c:formatCode>
              <c:ptCount val="28"/>
              <c:pt idx="0">
                <c:v>5.962025460510656</c:v>
              </c:pt>
              <c:pt idx="1">
                <c:v>3.256561328107565</c:v>
              </c:pt>
              <c:pt idx="2">
                <c:v>2.347463267867421</c:v>
              </c:pt>
              <c:pt idx="3">
                <c:v>3.542989734032355</c:v>
              </c:pt>
              <c:pt idx="4">
                <c:v>2.161198766744506</c:v>
              </c:pt>
              <c:pt idx="5">
                <c:v>5.96659461157351</c:v>
              </c:pt>
              <c:pt idx="6">
                <c:v>5.490192953597968</c:v>
              </c:pt>
              <c:pt idx="7">
                <c:v>10.10957101513144</c:v>
              </c:pt>
              <c:pt idx="8">
                <c:v>5.176375469323732</c:v>
              </c:pt>
              <c:pt idx="9">
                <c:v>2.893506745268827</c:v>
              </c:pt>
              <c:pt idx="10">
                <c:v>4.031942159246956</c:v>
              </c:pt>
              <c:pt idx="11">
                <c:v>9.697692651085553</c:v>
              </c:pt>
              <c:pt idx="12">
                <c:v>15.40755361730087</c:v>
              </c:pt>
              <c:pt idx="13">
                <c:v>2.317033644304348</c:v>
              </c:pt>
              <c:pt idx="14">
                <c:v>2.180107575151826</c:v>
              </c:pt>
              <c:pt idx="15">
                <c:v>3.569288260360364</c:v>
              </c:pt>
              <c:pt idx="16">
                <c:v>3.526247362363403</c:v>
              </c:pt>
              <c:pt idx="17">
                <c:v>8.490720458619868</c:v>
              </c:pt>
              <c:pt idx="18">
                <c:v>11.32746013191597</c:v>
              </c:pt>
              <c:pt idx="19">
                <c:v>4.153436865319081</c:v>
              </c:pt>
              <c:pt idx="20">
                <c:v>14.00706512560132</c:v>
              </c:pt>
              <c:pt idx="21">
                <c:v>68.15943907876238</c:v>
              </c:pt>
              <c:pt idx="22">
                <c:v>19.86329661377972</c:v>
              </c:pt>
              <c:pt idx="23">
                <c:v>4.316569142856022</c:v>
              </c:pt>
              <c:pt idx="24">
                <c:v>32.76723944432548</c:v>
              </c:pt>
              <c:pt idx="25">
                <c:v>2.524503324141941</c:v>
              </c:pt>
              <c:pt idx="26">
                <c:v>1.005954662101836</c:v>
              </c:pt>
              <c:pt idx="27">
                <c:v>7.43171628405331</c:v>
              </c:pt>
            </c:numLit>
          </c:yVal>
          <c:smooth val="0"/>
        </c:ser>
        <c:ser>
          <c:idx val="1"/>
          <c:order val="1"/>
          <c:tx>
            <c:v>Imputed studies</c:v>
          </c:tx>
          <c:spPr>
            <a:ln w="28575">
              <a:noFill/>
            </a:ln>
          </c:spPr>
          <c:marker>
            <c:symbol val="circle"/>
            <c:size val="5"/>
            <c:spPr>
              <a:solidFill>
                <a:srgbClr val="FFFFFF"/>
              </a:solidFill>
              <a:ln>
                <a:solidFill>
                  <a:srgbClr val="003296"/>
                </a:solidFill>
                <a:prstDash val="solid"/>
              </a:ln>
            </c:spPr>
          </c:marker>
          <c:xVal>
            <c:numLit>
              <c:formatCode>General</c:formatCode>
              <c:ptCount val="9"/>
              <c:pt idx="0">
                <c:v>-0.239807357389483</c:v>
              </c:pt>
              <c:pt idx="1">
                <c:v>-0.353538885649148</c:v>
              </c:pt>
              <c:pt idx="2">
                <c:v>0.0441284920982073</c:v>
              </c:pt>
              <c:pt idx="3">
                <c:v>-0.192843733607524</c:v>
              </c:pt>
              <c:pt idx="4">
                <c:v>0.0931635394879942</c:v>
              </c:pt>
              <c:pt idx="5">
                <c:v>0.152085673473202</c:v>
              </c:pt>
              <c:pt idx="6">
                <c:v>-0.159379084699144</c:v>
              </c:pt>
              <c:pt idx="7">
                <c:v>-0.141081600257566</c:v>
              </c:pt>
              <c:pt idx="8">
                <c:v>-0.315798557666301</c:v>
              </c:pt>
            </c:numLit>
          </c:xVal>
          <c:yVal>
            <c:numLit>
              <c:formatCode>General</c:formatCode>
              <c:ptCount val="9"/>
              <c:pt idx="0">
                <c:v>3.256561328107565</c:v>
              </c:pt>
              <c:pt idx="1">
                <c:v>2.347463267867421</c:v>
              </c:pt>
              <c:pt idx="2">
                <c:v>3.542989734032355</c:v>
              </c:pt>
              <c:pt idx="3">
                <c:v>5.490192953597968</c:v>
              </c:pt>
              <c:pt idx="4">
                <c:v>2.893506745268827</c:v>
              </c:pt>
              <c:pt idx="5">
                <c:v>15.40755361730087</c:v>
              </c:pt>
              <c:pt idx="6">
                <c:v>2.180107575151826</c:v>
              </c:pt>
              <c:pt idx="7">
                <c:v>2.524503324141941</c:v>
              </c:pt>
              <c:pt idx="8">
                <c:v>1.005954662101836</c:v>
              </c:pt>
            </c:numLit>
          </c:yVal>
          <c:smooth val="0"/>
        </c:ser>
        <c:ser>
          <c:idx val="2"/>
          <c:order val="2"/>
          <c:tx>
            <c:v>0.01 limit</c:v>
          </c:tx>
          <c:spPr>
            <a:ln w="12700">
              <a:solidFill>
                <a:srgbClr val="B9E6FA"/>
              </a:solidFill>
              <a:prstDash val="solid"/>
            </a:ln>
          </c:spPr>
          <c:marker>
            <c:symbol val="none"/>
          </c:marker>
          <c:xVal>
            <c:numLit>
              <c:formatCode>General</c:formatCode>
              <c:ptCount val="11"/>
              <c:pt idx="0">
                <c:v>-2.560581903529317</c:v>
              </c:pt>
              <c:pt idx="1">
                <c:v>-2.308302836564667</c:v>
              </c:pt>
              <c:pt idx="2">
                <c:v>-2.056023769600021</c:v>
              </c:pt>
              <c:pt idx="3">
                <c:v>-1.803744702635373</c:v>
              </c:pt>
              <c:pt idx="4">
                <c:v>-1.551465635670727</c:v>
              </c:pt>
              <c:pt idx="5">
                <c:v>-1.046907501741433</c:v>
              </c:pt>
              <c:pt idx="6">
                <c:v>-0.542349367812137</c:v>
              </c:pt>
              <c:pt idx="7">
                <c:v>-0.290070300847491</c:v>
              </c:pt>
              <c:pt idx="8">
                <c:v>-0.138702860668702</c:v>
              </c:pt>
              <c:pt idx="9">
                <c:v>-0.0882470472757727</c:v>
              </c:pt>
              <c:pt idx="10">
                <c:v>-0.0377912338828432</c:v>
              </c:pt>
            </c:numLit>
          </c:xVal>
          <c:yVal>
            <c:numLit>
              <c:formatCode>General</c:formatCode>
              <c:ptCount val="11"/>
              <c:pt idx="0">
                <c:v>1.005954662101836</c:v>
              </c:pt>
              <c:pt idx="1">
                <c:v>1.115897473566505</c:v>
              </c:pt>
              <c:pt idx="2">
                <c:v>1.252820780398862</c:v>
              </c:pt>
              <c:pt idx="3">
                <c:v>1.42804538790078</c:v>
              </c:pt>
              <c:pt idx="4">
                <c:v>1.660255467041224</c:v>
              </c:pt>
              <c:pt idx="5">
                <c:v>2.460417275895207</c:v>
              </c:pt>
              <c:pt idx="6">
                <c:v>4.749391179231803</c:v>
              </c:pt>
              <c:pt idx="7">
                <c:v>8.880017347598773</c:v>
              </c:pt>
              <c:pt idx="8">
                <c:v>18.57084483427773</c:v>
              </c:pt>
              <c:pt idx="9">
                <c:v>29.18884408108779</c:v>
              </c:pt>
              <c:pt idx="10">
                <c:v>68.15943907876238</c:v>
              </c:pt>
            </c:numLit>
          </c:yVal>
          <c:smooth val="1"/>
        </c:ser>
        <c:ser>
          <c:idx val="3"/>
          <c:order val="3"/>
          <c:tx>
            <c:v>0.01 limit 2</c:v>
          </c:tx>
          <c:spPr>
            <a:ln w="12700">
              <a:solidFill>
                <a:srgbClr val="B9E6FA"/>
              </a:solidFill>
              <a:prstDash val="solid"/>
            </a:ln>
          </c:spPr>
          <c:marker>
            <c:symbol val="none"/>
          </c:marker>
          <c:xVal>
            <c:numLit>
              <c:formatCode>General</c:formatCode>
              <c:ptCount val="11"/>
              <c:pt idx="0">
                <c:v>0.0377912338828432</c:v>
              </c:pt>
              <c:pt idx="1">
                <c:v>0.0882470472757727</c:v>
              </c:pt>
              <c:pt idx="2">
                <c:v>0.138702860668702</c:v>
              </c:pt>
              <c:pt idx="3">
                <c:v>0.290070300847491</c:v>
              </c:pt>
              <c:pt idx="4">
                <c:v>0.542349367812137</c:v>
              </c:pt>
              <c:pt idx="5">
                <c:v>1.046907501741433</c:v>
              </c:pt>
              <c:pt idx="6">
                <c:v>1.551465635670727</c:v>
              </c:pt>
              <c:pt idx="7">
                <c:v>1.803744702635373</c:v>
              </c:pt>
              <c:pt idx="8">
                <c:v>2.056023769600021</c:v>
              </c:pt>
              <c:pt idx="9">
                <c:v>2.308302836564667</c:v>
              </c:pt>
              <c:pt idx="10">
                <c:v>2.560581903529317</c:v>
              </c:pt>
            </c:numLit>
          </c:xVal>
          <c:yVal>
            <c:numLit>
              <c:formatCode>General</c:formatCode>
              <c:ptCount val="11"/>
              <c:pt idx="0">
                <c:v>68.15943907876238</c:v>
              </c:pt>
              <c:pt idx="1">
                <c:v>29.18884408108779</c:v>
              </c:pt>
              <c:pt idx="2">
                <c:v>18.57084483427773</c:v>
              </c:pt>
              <c:pt idx="3">
                <c:v>8.880017347598773</c:v>
              </c:pt>
              <c:pt idx="4">
                <c:v>4.749391179231803</c:v>
              </c:pt>
              <c:pt idx="5">
                <c:v>2.460417275895207</c:v>
              </c:pt>
              <c:pt idx="6">
                <c:v>1.660255467041224</c:v>
              </c:pt>
              <c:pt idx="7">
                <c:v>1.42804538790078</c:v>
              </c:pt>
              <c:pt idx="8">
                <c:v>1.252820780398862</c:v>
              </c:pt>
              <c:pt idx="9">
                <c:v>1.115897473566505</c:v>
              </c:pt>
              <c:pt idx="10">
                <c:v>1.005954662101836</c:v>
              </c:pt>
            </c:numLit>
          </c:yVal>
          <c:smooth val="1"/>
        </c:ser>
        <c:ser>
          <c:idx val="4"/>
          <c:order val="4"/>
          <c:tx>
            <c:v>0.05 limit</c:v>
          </c:tx>
          <c:spPr>
            <a:ln w="12700">
              <a:solidFill>
                <a:srgbClr val="4B96C8"/>
              </a:solidFill>
              <a:prstDash val="solid"/>
            </a:ln>
          </c:spPr>
          <c:marker>
            <c:symbol val="none"/>
          </c:marker>
          <c:xVal>
            <c:numLit>
              <c:formatCode>General</c:formatCode>
              <c:ptCount val="11"/>
              <c:pt idx="0">
                <c:v>-1.94836214630679</c:v>
              </c:pt>
              <c:pt idx="1">
                <c:v>-1.756401489355326</c:v>
              </c:pt>
              <c:pt idx="2">
                <c:v>-1.564440832403864</c:v>
              </c:pt>
              <c:pt idx="3">
                <c:v>-1.3724801754524</c:v>
              </c:pt>
              <c:pt idx="4">
                <c:v>-1.180519518500938</c:v>
              </c:pt>
              <c:pt idx="5">
                <c:v>-0.796598204598013</c:v>
              </c:pt>
              <c:pt idx="6">
                <c:v>-0.412676890695088</c:v>
              </c:pt>
              <c:pt idx="7">
                <c:v>-0.220716233743625</c:v>
              </c:pt>
              <c:pt idx="8">
                <c:v>-0.105539839572747</c:v>
              </c:pt>
              <c:pt idx="9">
                <c:v>-0.0671477081824547</c:v>
              </c:pt>
              <c:pt idx="10">
                <c:v>-0.0287555767921622</c:v>
              </c:pt>
            </c:numLit>
          </c:xVal>
          <c:yVal>
            <c:numLit>
              <c:formatCode>General</c:formatCode>
              <c:ptCount val="11"/>
              <c:pt idx="0">
                <c:v>1.005954662101836</c:v>
              </c:pt>
              <c:pt idx="1">
                <c:v>1.115897473566505</c:v>
              </c:pt>
              <c:pt idx="2">
                <c:v>1.252820780398862</c:v>
              </c:pt>
              <c:pt idx="3">
                <c:v>1.42804538790078</c:v>
              </c:pt>
              <c:pt idx="4">
                <c:v>1.660255467041224</c:v>
              </c:pt>
              <c:pt idx="5">
                <c:v>2.460417275895207</c:v>
              </c:pt>
              <c:pt idx="6">
                <c:v>4.749391179231803</c:v>
              </c:pt>
              <c:pt idx="7">
                <c:v>8.880017347598773</c:v>
              </c:pt>
              <c:pt idx="8">
                <c:v>18.57084483427773</c:v>
              </c:pt>
              <c:pt idx="9">
                <c:v>29.18884408108779</c:v>
              </c:pt>
              <c:pt idx="10">
                <c:v>68.15943907876238</c:v>
              </c:pt>
            </c:numLit>
          </c:yVal>
          <c:smooth val="1"/>
        </c:ser>
        <c:ser>
          <c:idx val="5"/>
          <c:order val="5"/>
          <c:tx>
            <c:v>0.05 limit 2</c:v>
          </c:tx>
          <c:spPr>
            <a:ln w="12700">
              <a:solidFill>
                <a:srgbClr val="4B96C8"/>
              </a:solidFill>
              <a:prstDash val="solid"/>
            </a:ln>
          </c:spPr>
          <c:marker>
            <c:symbol val="none"/>
          </c:marker>
          <c:xVal>
            <c:numLit>
              <c:formatCode>General</c:formatCode>
              <c:ptCount val="11"/>
              <c:pt idx="0">
                <c:v>0.0287555767921622</c:v>
              </c:pt>
              <c:pt idx="1">
                <c:v>0.0671477081824547</c:v>
              </c:pt>
              <c:pt idx="2">
                <c:v>0.105539839572747</c:v>
              </c:pt>
              <c:pt idx="3">
                <c:v>0.220716233743625</c:v>
              </c:pt>
              <c:pt idx="4">
                <c:v>0.412676890695088</c:v>
              </c:pt>
              <c:pt idx="5">
                <c:v>0.796598204598013</c:v>
              </c:pt>
              <c:pt idx="6">
                <c:v>1.180519518500938</c:v>
              </c:pt>
              <c:pt idx="7">
                <c:v>1.3724801754524</c:v>
              </c:pt>
              <c:pt idx="8">
                <c:v>1.564440832403864</c:v>
              </c:pt>
              <c:pt idx="9">
                <c:v>1.756401489355326</c:v>
              </c:pt>
              <c:pt idx="10">
                <c:v>1.94836214630679</c:v>
              </c:pt>
            </c:numLit>
          </c:xVal>
          <c:yVal>
            <c:numLit>
              <c:formatCode>General</c:formatCode>
              <c:ptCount val="11"/>
              <c:pt idx="0">
                <c:v>68.15943907876238</c:v>
              </c:pt>
              <c:pt idx="1">
                <c:v>29.18884408108779</c:v>
              </c:pt>
              <c:pt idx="2">
                <c:v>18.57084483427773</c:v>
              </c:pt>
              <c:pt idx="3">
                <c:v>8.880017347598773</c:v>
              </c:pt>
              <c:pt idx="4">
                <c:v>4.749391179231803</c:v>
              </c:pt>
              <c:pt idx="5">
                <c:v>2.460417275895207</c:v>
              </c:pt>
              <c:pt idx="6">
                <c:v>1.660255467041224</c:v>
              </c:pt>
              <c:pt idx="7">
                <c:v>1.42804538790078</c:v>
              </c:pt>
              <c:pt idx="8">
                <c:v>1.252820780398862</c:v>
              </c:pt>
              <c:pt idx="9">
                <c:v>1.115897473566505</c:v>
              </c:pt>
              <c:pt idx="10">
                <c:v>1.005954662101836</c:v>
              </c:pt>
            </c:numLit>
          </c:yVal>
          <c:smooth val="1"/>
        </c:ser>
        <c:ser>
          <c:idx val="6"/>
          <c:order val="6"/>
          <c:tx>
            <c:v>0.1 limit</c:v>
          </c:tx>
          <c:spPr>
            <a:ln w="12700">
              <a:solidFill>
                <a:srgbClr val="003296"/>
              </a:solidFill>
              <a:prstDash val="solid"/>
            </a:ln>
          </c:spPr>
          <c:marker>
            <c:symbol val="none"/>
          </c:marker>
          <c:xVal>
            <c:numLit>
              <c:formatCode>General</c:formatCode>
              <c:ptCount val="11"/>
              <c:pt idx="0">
                <c:v>-1.635117057377838</c:v>
              </c:pt>
              <c:pt idx="1">
                <c:v>-1.47401859571774</c:v>
              </c:pt>
              <c:pt idx="2">
                <c:v>-1.31292013405764</c:v>
              </c:pt>
              <c:pt idx="3">
                <c:v>-1.151821672397541</c:v>
              </c:pt>
              <c:pt idx="4">
                <c:v>-0.990723210737442</c:v>
              </c:pt>
              <c:pt idx="5">
                <c:v>-0.668526287417244</c:v>
              </c:pt>
              <c:pt idx="6">
                <c:v>-0.346329364097047</c:v>
              </c:pt>
              <c:pt idx="7">
                <c:v>-0.185230902436948</c:v>
              </c:pt>
              <c:pt idx="8">
                <c:v>-0.0885718254408885</c:v>
              </c:pt>
              <c:pt idx="9">
                <c:v>-0.0563521331088687</c:v>
              </c:pt>
              <c:pt idx="10">
                <c:v>-0.0241324407768489</c:v>
              </c:pt>
            </c:numLit>
          </c:xVal>
          <c:yVal>
            <c:numLit>
              <c:formatCode>General</c:formatCode>
              <c:ptCount val="11"/>
              <c:pt idx="0">
                <c:v>1.005954662101836</c:v>
              </c:pt>
              <c:pt idx="1">
                <c:v>1.115897473566505</c:v>
              </c:pt>
              <c:pt idx="2">
                <c:v>1.252820780398862</c:v>
              </c:pt>
              <c:pt idx="3">
                <c:v>1.42804538790078</c:v>
              </c:pt>
              <c:pt idx="4">
                <c:v>1.660255467041224</c:v>
              </c:pt>
              <c:pt idx="5">
                <c:v>2.460417275895207</c:v>
              </c:pt>
              <c:pt idx="6">
                <c:v>4.749391179231803</c:v>
              </c:pt>
              <c:pt idx="7">
                <c:v>8.880017347598773</c:v>
              </c:pt>
              <c:pt idx="8">
                <c:v>18.57084483427773</c:v>
              </c:pt>
              <c:pt idx="9">
                <c:v>29.18884408108779</c:v>
              </c:pt>
              <c:pt idx="10">
                <c:v>68.15943907876238</c:v>
              </c:pt>
            </c:numLit>
          </c:yVal>
          <c:smooth val="1"/>
        </c:ser>
        <c:ser>
          <c:idx val="7"/>
          <c:order val="7"/>
          <c:tx>
            <c:v>0.1 limit 2</c:v>
          </c:tx>
          <c:spPr>
            <a:ln w="12700">
              <a:solidFill>
                <a:srgbClr val="003296"/>
              </a:solidFill>
              <a:prstDash val="solid"/>
            </a:ln>
          </c:spPr>
          <c:marker>
            <c:symbol val="none"/>
          </c:marker>
          <c:xVal>
            <c:numLit>
              <c:formatCode>General</c:formatCode>
              <c:ptCount val="11"/>
              <c:pt idx="0">
                <c:v>0.0241324407768489</c:v>
              </c:pt>
              <c:pt idx="1">
                <c:v>0.0563521331088687</c:v>
              </c:pt>
              <c:pt idx="2">
                <c:v>0.0885718254408885</c:v>
              </c:pt>
              <c:pt idx="3">
                <c:v>0.185230902436948</c:v>
              </c:pt>
              <c:pt idx="4">
                <c:v>0.346329364097047</c:v>
              </c:pt>
              <c:pt idx="5">
                <c:v>0.668526287417244</c:v>
              </c:pt>
              <c:pt idx="6">
                <c:v>0.990723210737442</c:v>
              </c:pt>
              <c:pt idx="7">
                <c:v>1.151821672397541</c:v>
              </c:pt>
              <c:pt idx="8">
                <c:v>1.31292013405764</c:v>
              </c:pt>
              <c:pt idx="9">
                <c:v>1.47401859571774</c:v>
              </c:pt>
              <c:pt idx="10">
                <c:v>1.635117057377838</c:v>
              </c:pt>
            </c:numLit>
          </c:xVal>
          <c:yVal>
            <c:numLit>
              <c:formatCode>General</c:formatCode>
              <c:ptCount val="11"/>
              <c:pt idx="0">
                <c:v>68.15943907876238</c:v>
              </c:pt>
              <c:pt idx="1">
                <c:v>29.18884408108779</c:v>
              </c:pt>
              <c:pt idx="2">
                <c:v>18.57084483427773</c:v>
              </c:pt>
              <c:pt idx="3">
                <c:v>8.880017347598773</c:v>
              </c:pt>
              <c:pt idx="4">
                <c:v>4.749391179231803</c:v>
              </c:pt>
              <c:pt idx="5">
                <c:v>2.460417275895207</c:v>
              </c:pt>
              <c:pt idx="6">
                <c:v>1.660255467041224</c:v>
              </c:pt>
              <c:pt idx="7">
                <c:v>1.42804538790078</c:v>
              </c:pt>
              <c:pt idx="8">
                <c:v>1.252820780398862</c:v>
              </c:pt>
              <c:pt idx="9">
                <c:v>1.115897473566505</c:v>
              </c:pt>
              <c:pt idx="10">
                <c:v>1.005954662101836</c:v>
              </c:pt>
            </c:numLit>
          </c:yVal>
          <c:smooth val="1"/>
        </c:ser>
        <c:ser>
          <c:idx val="8"/>
          <c:order val="8"/>
          <c:tx>
            <c:v>Filled synthesis estimate</c:v>
          </c:tx>
          <c:spPr>
            <a:ln w="12700">
              <a:solidFill>
                <a:srgbClr val="FA9646"/>
              </a:solidFill>
              <a:prstDash val="solid"/>
            </a:ln>
          </c:spPr>
          <c:marker>
            <c:symbol val="none"/>
          </c:marker>
          <c:xVal>
            <c:numLit>
              <c:formatCode>General</c:formatCode>
              <c:ptCount val="2"/>
              <c:pt idx="0">
                <c:v>0.48793991353937</c:v>
              </c:pt>
              <c:pt idx="1">
                <c:v>0.48793991353937</c:v>
              </c:pt>
            </c:numLit>
          </c:xVal>
          <c:yVal>
            <c:numLit>
              <c:formatCode>General</c:formatCode>
              <c:ptCount val="2"/>
              <c:pt idx="0">
                <c:v>1.005954662101836</c:v>
              </c:pt>
              <c:pt idx="1">
                <c:v>68.15943907876238</c:v>
              </c:pt>
            </c:numLit>
          </c:yVal>
          <c:smooth val="1"/>
        </c:ser>
        <c:dLbls>
          <c:showLegendKey val="0"/>
          <c:showVal val="0"/>
          <c:showCatName val="0"/>
          <c:showSerName val="0"/>
          <c:showPercent val="0"/>
          <c:showBubbleSize val="0"/>
        </c:dLbls>
        <c:axId val="700291616"/>
        <c:axId val="668559504"/>
      </c:scatterChart>
      <c:valAx>
        <c:axId val="700291616"/>
        <c:scaling>
          <c:orientation val="minMax"/>
        </c:scaling>
        <c:delete val="0"/>
        <c:axPos val="b"/>
        <c:title>
          <c:tx>
            <c:rich>
              <a:bodyPr/>
              <a:lstStyle/>
              <a:p>
                <a:pPr>
                  <a:defRPr sz="1800"/>
                </a:pPr>
                <a:r>
                  <a:rPr lang="en-US" sz="1800"/>
                  <a:t>log(rr)</a:t>
                </a:r>
              </a:p>
            </c:rich>
          </c:tx>
          <c:layout/>
          <c:overlay val="0"/>
        </c:title>
        <c:numFmt formatCode="General" sourceLinked="1"/>
        <c:majorTickMark val="out"/>
        <c:minorTickMark val="none"/>
        <c:tickLblPos val="nextTo"/>
        <c:spPr>
          <a:ln>
            <a:solidFill>
              <a:schemeClr val="tx1"/>
            </a:solidFill>
            <a:prstDash val="solid"/>
          </a:ln>
        </c:spPr>
        <c:txPr>
          <a:bodyPr/>
          <a:lstStyle/>
          <a:p>
            <a:pPr>
              <a:defRPr sz="1400" b="1">
                <a:solidFill>
                  <a:schemeClr val="tx1"/>
                </a:solidFill>
              </a:defRPr>
            </a:pPr>
            <a:endParaRPr lang="en-US"/>
          </a:p>
        </c:txPr>
        <c:crossAx val="668559504"/>
        <c:crosses val="min"/>
        <c:crossBetween val="midCat"/>
      </c:valAx>
      <c:valAx>
        <c:axId val="668559504"/>
        <c:scaling>
          <c:orientation val="minMax"/>
          <c:max val="75.0"/>
          <c:min val="0.0"/>
        </c:scaling>
        <c:delete val="0"/>
        <c:axPos val="l"/>
        <c:title>
          <c:tx>
            <c:rich>
              <a:bodyPr/>
              <a:lstStyle/>
              <a:p>
                <a:pPr>
                  <a:defRPr sz="1800"/>
                </a:pPr>
                <a:r>
                  <a:rPr lang="en-US" sz="1800"/>
                  <a:t>precision</a:t>
                </a:r>
              </a:p>
            </c:rich>
          </c:tx>
          <c:layout/>
          <c:overlay val="0"/>
        </c:title>
        <c:numFmt formatCode="General" sourceLinked="1"/>
        <c:majorTickMark val="out"/>
        <c:minorTickMark val="none"/>
        <c:tickLblPos val="nextTo"/>
        <c:spPr>
          <a:ln>
            <a:solidFill>
              <a:schemeClr val="tx1"/>
            </a:solidFill>
            <a:prstDash val="solid"/>
          </a:ln>
        </c:spPr>
        <c:txPr>
          <a:bodyPr/>
          <a:lstStyle/>
          <a:p>
            <a:pPr>
              <a:defRPr sz="1400" b="1"/>
            </a:pPr>
            <a:endParaRPr lang="en-US"/>
          </a:p>
        </c:txPr>
        <c:crossAx val="700291616"/>
        <c:crosses val="min"/>
        <c:crossBetween val="midCat"/>
      </c:valAx>
    </c:plotArea>
    <c:legend>
      <c:legendPos val="r"/>
      <c:legendEntry>
        <c:idx val="0"/>
        <c:delete val="1"/>
      </c:legendEntry>
      <c:legendEntry>
        <c:idx val="1"/>
        <c:delete val="1"/>
      </c:legendEntry>
      <c:legendEntry>
        <c:idx val="3"/>
        <c:delete val="1"/>
      </c:legendEntry>
      <c:legendEntry>
        <c:idx val="5"/>
        <c:delete val="1"/>
      </c:legendEntry>
      <c:legendEntry>
        <c:idx val="7"/>
        <c:delete val="1"/>
      </c:legendEntry>
      <c:layout>
        <c:manualLayout>
          <c:xMode val="edge"/>
          <c:yMode val="edge"/>
          <c:x val="0.676875000000001"/>
          <c:y val="0.139916797900263"/>
          <c:w val="0.323125"/>
          <c:h val="0.241105511811024"/>
        </c:manualLayout>
      </c:layout>
      <c:overlay val="0"/>
    </c:legend>
    <c:plotVisOnly val="1"/>
    <c:dispBlanksAs val="gap"/>
    <c:showDLblsOverMax val="0"/>
  </c:chart>
  <c:spPr>
    <a:ln>
      <a:noFill/>
      <a:prstDash val="solid"/>
    </a:ln>
  </c:spPr>
  <c:txPr>
    <a:bodyPr/>
    <a:lstStyle/>
    <a:p>
      <a:pPr>
        <a:defRPr>
          <a:solidFill>
            <a:schemeClr val="tx1"/>
          </a:solidFil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33700" cy="49530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l" defTabSz="930275" latinLnBrk="0">
              <a:defRPr kumimoji="0" sz="1200">
                <a:latin typeface="Times New Roman" pitchFamily="18" charset="0"/>
                <a:ea typeface="굴림" charset="-127"/>
              </a:defRPr>
            </a:lvl1pPr>
          </a:lstStyle>
          <a:p>
            <a:pPr>
              <a:defRPr/>
            </a:pPr>
            <a:endParaRPr lang="en-AU" altLang="ko-KR"/>
          </a:p>
        </p:txBody>
      </p:sp>
      <p:sp>
        <p:nvSpPr>
          <p:cNvPr id="46083" name="Rectangle 3"/>
          <p:cNvSpPr>
            <a:spLocks noGrp="1" noChangeArrowheads="1"/>
          </p:cNvSpPr>
          <p:nvPr>
            <p:ph type="dt" sz="quarter" idx="1"/>
          </p:nvPr>
        </p:nvSpPr>
        <p:spPr bwMode="auto">
          <a:xfrm>
            <a:off x="3835400" y="0"/>
            <a:ext cx="2933700" cy="49530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latinLnBrk="0">
              <a:defRPr kumimoji="0" sz="1200">
                <a:latin typeface="Times New Roman" pitchFamily="18" charset="0"/>
                <a:ea typeface="굴림" charset="-127"/>
              </a:defRPr>
            </a:lvl1pPr>
          </a:lstStyle>
          <a:p>
            <a:pPr>
              <a:defRPr/>
            </a:pPr>
            <a:endParaRPr lang="en-AU" altLang="ko-KR"/>
          </a:p>
        </p:txBody>
      </p:sp>
      <p:sp>
        <p:nvSpPr>
          <p:cNvPr id="46084" name="Rectangle 4"/>
          <p:cNvSpPr>
            <a:spLocks noGrp="1" noChangeArrowheads="1"/>
          </p:cNvSpPr>
          <p:nvPr>
            <p:ph type="ftr" sz="quarter" idx="2"/>
          </p:nvPr>
        </p:nvSpPr>
        <p:spPr bwMode="auto">
          <a:xfrm>
            <a:off x="0" y="9410700"/>
            <a:ext cx="2933700" cy="49530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l" defTabSz="930275" latinLnBrk="0">
              <a:defRPr kumimoji="0" sz="1200">
                <a:latin typeface="Times New Roman" pitchFamily="18" charset="0"/>
                <a:ea typeface="굴림" charset="-127"/>
              </a:defRPr>
            </a:lvl1pPr>
          </a:lstStyle>
          <a:p>
            <a:pPr>
              <a:defRPr/>
            </a:pPr>
            <a:endParaRPr lang="en-AU" altLang="ko-KR"/>
          </a:p>
        </p:txBody>
      </p:sp>
      <p:sp>
        <p:nvSpPr>
          <p:cNvPr id="46085" name="Rectangle 5"/>
          <p:cNvSpPr>
            <a:spLocks noGrp="1" noChangeArrowheads="1"/>
          </p:cNvSpPr>
          <p:nvPr>
            <p:ph type="sldNum" sz="quarter" idx="3"/>
          </p:nvPr>
        </p:nvSpPr>
        <p:spPr bwMode="auto">
          <a:xfrm>
            <a:off x="3835400" y="9410700"/>
            <a:ext cx="2933700" cy="49530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latinLnBrk="0">
              <a:defRPr kumimoji="0" sz="1200">
                <a:latin typeface="Times New Roman" pitchFamily="18" charset="0"/>
                <a:ea typeface="굴림" charset="-127"/>
              </a:defRPr>
            </a:lvl1pPr>
          </a:lstStyle>
          <a:p>
            <a:pPr>
              <a:defRPr/>
            </a:pPr>
            <a:fld id="{5567F6F6-D327-4309-8964-CDCFA75C7E08}" type="slidenum">
              <a:rPr lang="ko-KR" altLang="en-AU"/>
              <a:pPr>
                <a:defRPr/>
              </a:pPr>
              <a:t>‹#›</a:t>
            </a:fld>
            <a:endParaRPr lang="en-AU" altLang="ko-KR"/>
          </a:p>
        </p:txBody>
      </p:sp>
    </p:spTree>
    <p:extLst>
      <p:ext uri="{BB962C8B-B14F-4D97-AF65-F5344CB8AC3E}">
        <p14:creationId xmlns:p14="http://schemas.microsoft.com/office/powerpoint/2010/main" val="4212521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33700" cy="49530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l" defTabSz="930275" latinLnBrk="0">
              <a:defRPr kumimoji="0" sz="1200">
                <a:latin typeface="Times New Roman" pitchFamily="18" charset="0"/>
                <a:ea typeface="굴림" charset="-127"/>
              </a:defRPr>
            </a:lvl1pPr>
          </a:lstStyle>
          <a:p>
            <a:pPr>
              <a:defRPr/>
            </a:pPr>
            <a:endParaRPr lang="en-AU" altLang="ko-KR"/>
          </a:p>
        </p:txBody>
      </p:sp>
      <p:sp>
        <p:nvSpPr>
          <p:cNvPr id="3075" name="Rectangle 3"/>
          <p:cNvSpPr>
            <a:spLocks noGrp="1" noChangeArrowheads="1"/>
          </p:cNvSpPr>
          <p:nvPr>
            <p:ph type="dt" idx="1"/>
          </p:nvPr>
        </p:nvSpPr>
        <p:spPr bwMode="auto">
          <a:xfrm>
            <a:off x="3835400" y="0"/>
            <a:ext cx="2933700" cy="49530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latinLnBrk="0">
              <a:defRPr kumimoji="0" sz="1200">
                <a:latin typeface="Times New Roman" pitchFamily="18" charset="0"/>
                <a:ea typeface="굴림" charset="-127"/>
              </a:defRPr>
            </a:lvl1pPr>
          </a:lstStyle>
          <a:p>
            <a:pPr>
              <a:defRPr/>
            </a:pPr>
            <a:endParaRPr lang="en-AU" altLang="ko-KR"/>
          </a:p>
        </p:txBody>
      </p:sp>
      <p:sp>
        <p:nvSpPr>
          <p:cNvPr id="31748" name="Rectangle 4"/>
          <p:cNvSpPr>
            <a:spLocks noGrp="1" noRot="1" noChangeAspect="1" noChangeArrowheads="1" noTextEdit="1"/>
          </p:cNvSpPr>
          <p:nvPr>
            <p:ph type="sldImg" idx="2"/>
          </p:nvPr>
        </p:nvSpPr>
        <p:spPr bwMode="auto">
          <a:xfrm>
            <a:off x="908050" y="742950"/>
            <a:ext cx="4953000" cy="37147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3288" y="4705350"/>
            <a:ext cx="4962525" cy="445770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AU" altLang="ko-KR" noProof="0" smtClean="0"/>
              <a:t>Click to edit Master text styles</a:t>
            </a:r>
          </a:p>
          <a:p>
            <a:pPr lvl="1"/>
            <a:r>
              <a:rPr lang="en-AU" altLang="ko-KR" noProof="0" smtClean="0"/>
              <a:t>Second level</a:t>
            </a:r>
          </a:p>
          <a:p>
            <a:pPr lvl="2"/>
            <a:r>
              <a:rPr lang="en-AU" altLang="ko-KR" noProof="0" smtClean="0"/>
              <a:t>Third level</a:t>
            </a:r>
          </a:p>
          <a:p>
            <a:pPr lvl="3"/>
            <a:r>
              <a:rPr lang="en-AU" altLang="ko-KR" noProof="0" smtClean="0"/>
              <a:t>Fourth level</a:t>
            </a:r>
          </a:p>
          <a:p>
            <a:pPr lvl="4"/>
            <a:r>
              <a:rPr lang="en-AU" altLang="ko-KR" noProof="0" smtClean="0"/>
              <a:t>Fifth level</a:t>
            </a:r>
          </a:p>
        </p:txBody>
      </p:sp>
      <p:sp>
        <p:nvSpPr>
          <p:cNvPr id="3078" name="Rectangle 6"/>
          <p:cNvSpPr>
            <a:spLocks noGrp="1" noChangeArrowheads="1"/>
          </p:cNvSpPr>
          <p:nvPr>
            <p:ph type="ftr" sz="quarter" idx="4"/>
          </p:nvPr>
        </p:nvSpPr>
        <p:spPr bwMode="auto">
          <a:xfrm>
            <a:off x="0" y="9410700"/>
            <a:ext cx="2933700" cy="49530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l" defTabSz="930275" latinLnBrk="0">
              <a:defRPr kumimoji="0" sz="1200">
                <a:latin typeface="Times New Roman" pitchFamily="18" charset="0"/>
                <a:ea typeface="굴림" charset="-127"/>
              </a:defRPr>
            </a:lvl1pPr>
          </a:lstStyle>
          <a:p>
            <a:pPr>
              <a:defRPr/>
            </a:pPr>
            <a:endParaRPr lang="en-AU" altLang="ko-KR"/>
          </a:p>
        </p:txBody>
      </p:sp>
      <p:sp>
        <p:nvSpPr>
          <p:cNvPr id="3079" name="Rectangle 7"/>
          <p:cNvSpPr>
            <a:spLocks noGrp="1" noChangeArrowheads="1"/>
          </p:cNvSpPr>
          <p:nvPr>
            <p:ph type="sldNum" sz="quarter" idx="5"/>
          </p:nvPr>
        </p:nvSpPr>
        <p:spPr bwMode="auto">
          <a:xfrm>
            <a:off x="3835400" y="9410700"/>
            <a:ext cx="2933700" cy="49530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latinLnBrk="0">
              <a:defRPr kumimoji="0" sz="1200">
                <a:latin typeface="Times New Roman" pitchFamily="18" charset="0"/>
                <a:ea typeface="굴림" charset="-127"/>
              </a:defRPr>
            </a:lvl1pPr>
          </a:lstStyle>
          <a:p>
            <a:pPr>
              <a:defRPr/>
            </a:pPr>
            <a:fld id="{E11B7C7F-9F51-4452-93E3-19998C40139D}" type="slidenum">
              <a:rPr lang="ko-KR" altLang="en-AU"/>
              <a:pPr>
                <a:defRPr/>
              </a:pPr>
              <a:t>‹#›</a:t>
            </a:fld>
            <a:endParaRPr lang="en-AU" altLang="ko-KR"/>
          </a:p>
        </p:txBody>
      </p:sp>
    </p:spTree>
    <p:extLst>
      <p:ext uri="{BB962C8B-B14F-4D97-AF65-F5344CB8AC3E}">
        <p14:creationId xmlns:p14="http://schemas.microsoft.com/office/powerpoint/2010/main" val="42095595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This subject seems</a:t>
            </a:r>
            <a:r>
              <a:rPr lang="en-US" altLang="ko-KR" baseline="0" dirty="0" smtClean="0"/>
              <a:t> very conclusive, but actually I’m not sure this is really true..</a:t>
            </a:r>
          </a:p>
          <a:p>
            <a:r>
              <a:rPr lang="en-US" altLang="ko-KR" baseline="0" dirty="0" smtClean="0"/>
              <a:t>So I’d like to talk whether this subject is true or not.</a:t>
            </a:r>
            <a:endParaRPr lang="ko-KR" altLang="en-US" dirty="0"/>
          </a:p>
        </p:txBody>
      </p:sp>
      <p:sp>
        <p:nvSpPr>
          <p:cNvPr id="4" name="슬라이드 번호 개체 틀 3"/>
          <p:cNvSpPr>
            <a:spLocks noGrp="1"/>
          </p:cNvSpPr>
          <p:nvPr>
            <p:ph type="sldNum" sz="quarter" idx="10"/>
          </p:nvPr>
        </p:nvSpPr>
        <p:spPr/>
        <p:txBody>
          <a:bodyPr/>
          <a:lstStyle/>
          <a:p>
            <a:pPr>
              <a:defRPr/>
            </a:pPr>
            <a:fld id="{E11B7C7F-9F51-4452-93E3-19998C40139D}" type="slidenum">
              <a:rPr lang="ko-KR" altLang="en-AU" smtClean="0"/>
              <a:pPr>
                <a:defRPr/>
              </a:pPr>
              <a:t>0</a:t>
            </a:fld>
            <a:endParaRPr lang="en-AU" altLang="ko-KR"/>
          </a:p>
        </p:txBody>
      </p:sp>
    </p:spTree>
    <p:extLst>
      <p:ext uri="{BB962C8B-B14F-4D97-AF65-F5344CB8AC3E}">
        <p14:creationId xmlns:p14="http://schemas.microsoft.com/office/powerpoint/2010/main" val="1428026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5"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In</a:t>
            </a:r>
            <a:r>
              <a:rPr lang="en-US" sz="1200" kern="1200" baseline="0" dirty="0" smtClean="0">
                <a:solidFill>
                  <a:schemeClr val="tx1"/>
                </a:solidFill>
                <a:effectLst/>
                <a:latin typeface="Times New Roman" pitchFamily="18" charset="0"/>
                <a:ea typeface="+mn-ea"/>
                <a:cs typeface="+mn-cs"/>
              </a:rPr>
              <a:t> the INTERHEART case control study from 52 countries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Times New Roman" pitchFamily="18" charset="0"/>
                <a:ea typeface="+mn-ea"/>
                <a:cs typeface="+mn-cs"/>
              </a:rPr>
              <a:t>We can see the </a:t>
            </a:r>
            <a:r>
              <a:rPr lang="en-US" sz="1200" u="sng" kern="1200" baseline="0" dirty="0" smtClean="0">
                <a:solidFill>
                  <a:schemeClr val="tx1"/>
                </a:solidFill>
                <a:effectLst/>
                <a:latin typeface="Times New Roman" pitchFamily="18" charset="0"/>
                <a:ea typeface="+mn-ea"/>
                <a:cs typeface="+mn-cs"/>
              </a:rPr>
              <a:t>similar odd ratios between women and man for the association of AMI with smoking,</a:t>
            </a:r>
            <a:r>
              <a:rPr lang="en-US" sz="1200" kern="1200" baseline="0" dirty="0" smtClean="0">
                <a:solidFill>
                  <a:schemeClr val="tx1"/>
                </a:solidFill>
                <a:effectLst/>
                <a:latin typeface="Times New Roman" pitchFamily="18" charset="0"/>
                <a:ea typeface="+mn-ea"/>
                <a:cs typeface="+mn-cs"/>
              </a:rPr>
              <a:t> lipids, abdominal obesity, </a:t>
            </a:r>
            <a:r>
              <a:rPr lang="en-US" sz="1200" kern="1200" baseline="0" dirty="0" smtClean="0">
                <a:solidFill>
                  <a:schemeClr val="tx1"/>
                </a:solidFill>
                <a:effectLst/>
                <a:latin typeface="Times New Roman" pitchFamily="18" charset="0"/>
                <a:ea typeface="+mn-ea"/>
                <a:cs typeface="+mn-cs"/>
              </a:rPr>
              <a:t>composite </a:t>
            </a:r>
            <a:r>
              <a:rPr lang="en-US" sz="1200" kern="1200" baseline="0" dirty="0" smtClean="0">
                <a:solidFill>
                  <a:schemeClr val="tx1"/>
                </a:solidFill>
                <a:effectLst/>
                <a:latin typeface="Times New Roman" pitchFamily="18" charset="0"/>
                <a:ea typeface="+mn-ea"/>
                <a:cs typeface="+mn-cs"/>
              </a:rPr>
              <a:t>of psychosocial variables and vegetable and fruit consumption.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Times New Roman" pitchFamily="18" charset="0"/>
                <a:ea typeface="+mn-ea"/>
                <a:cs typeface="+mn-cs"/>
              </a:rPr>
              <a:t>However, the </a:t>
            </a:r>
            <a:r>
              <a:rPr lang="en-US" sz="1200" u="sng" kern="1200" baseline="0" dirty="0" smtClean="0">
                <a:solidFill>
                  <a:schemeClr val="tx1"/>
                </a:solidFill>
                <a:effectLst/>
                <a:latin typeface="Times New Roman" pitchFamily="18" charset="0"/>
                <a:ea typeface="+mn-ea"/>
                <a:cs typeface="+mn-cs"/>
              </a:rPr>
              <a:t>increased risk associated with HT and DM</a:t>
            </a:r>
            <a:r>
              <a:rPr lang="en-US" sz="1200" kern="1200" baseline="0" dirty="0" smtClean="0">
                <a:solidFill>
                  <a:schemeClr val="tx1"/>
                </a:solidFill>
                <a:effectLst/>
                <a:latin typeface="Times New Roman" pitchFamily="18" charset="0"/>
                <a:ea typeface="+mn-ea"/>
                <a:cs typeface="+mn-cs"/>
              </a:rPr>
              <a:t> and </a:t>
            </a:r>
            <a:r>
              <a:rPr lang="en-US" sz="1200" u="sng" kern="1200" baseline="0" dirty="0" smtClean="0">
                <a:solidFill>
                  <a:schemeClr val="tx1"/>
                </a:solidFill>
                <a:effectLst/>
                <a:latin typeface="Times New Roman" pitchFamily="18" charset="0"/>
                <a:ea typeface="+mn-ea"/>
                <a:cs typeface="+mn-cs"/>
              </a:rPr>
              <a:t>protective effect of exercise and alcohol</a:t>
            </a:r>
            <a:r>
              <a:rPr lang="en-US" sz="1200" kern="1200" baseline="0" dirty="0" smtClean="0">
                <a:solidFill>
                  <a:schemeClr val="tx1"/>
                </a:solidFill>
                <a:effectLst/>
                <a:latin typeface="Times New Roman" pitchFamily="18" charset="0"/>
                <a:ea typeface="+mn-ea"/>
                <a:cs typeface="+mn-cs"/>
              </a:rPr>
              <a:t> seemed to be greater in women than in men.</a:t>
            </a:r>
            <a:endParaRPr lang="en-US" sz="1200" kern="1200" dirty="0" smtClean="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Figure 4: Association of risk factors with acute myocardial infarction in men and women after adjustment for age, sex, and geographic region</a:t>
            </a:r>
            <a:br>
              <a:rPr lang="en-US" sz="1200" kern="1200" dirty="0" smtClean="0">
                <a:solidFill>
                  <a:schemeClr val="tx1"/>
                </a:solidFill>
                <a:effectLst/>
                <a:latin typeface="Times New Roman" pitchFamily="18" charset="0"/>
                <a:ea typeface="+mn-ea"/>
                <a:cs typeface="+mn-cs"/>
              </a:rPr>
            </a:br>
            <a:r>
              <a:rPr lang="en-US" sz="1200" kern="1200" dirty="0" smtClean="0">
                <a:solidFill>
                  <a:schemeClr val="tx1"/>
                </a:solidFill>
                <a:effectLst/>
                <a:latin typeface="Times New Roman" pitchFamily="18" charset="0"/>
                <a:ea typeface="+mn-ea"/>
                <a:cs typeface="+mn-cs"/>
              </a:rPr>
              <a:t>For this and subsequent figures, the odds ratios are plotted on a doubling scale. Prevalence cannot be calculated for psychosocial factors because it is derived from a model. </a:t>
            </a:r>
            <a:endParaRPr lang="en-US" dirty="0" smtClean="0"/>
          </a:p>
          <a:p>
            <a:endParaRPr lang="en-US" altLang="ko-KR"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population attributable risks (PAR) </a:t>
            </a:r>
            <a:endParaRPr lang="en-US" dirty="0" smtClean="0"/>
          </a:p>
          <a:p>
            <a:endParaRPr lang="en-US" altLang="ko-KR"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Figure 4 presents odds ratios and PARs for risk of acute myocardial infarction in men and women. Similar odds ratios were recorded in women and men for the association of acute myocardial infarction with smoking, raised lipids, abdominal obesity, composite of psychosocial variables, and vegetable and fruit consumption. However, the increased risk associated with hypertension and diabetes, and the protective effect of exercise and alcohol, seemed to be greater in women then in men (figure 4). </a:t>
            </a:r>
            <a:endParaRPr lang="en-US" dirty="0" smtClean="0"/>
          </a:p>
          <a:p>
            <a:endParaRPr lang="ko-KR" altLang="en-US" dirty="0"/>
          </a:p>
        </p:txBody>
      </p:sp>
      <p:sp>
        <p:nvSpPr>
          <p:cNvPr id="90116"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맑은 고딕" charset="-127"/>
                <a:ea typeface="맑은 고딕" charset="-127"/>
              </a:defRPr>
            </a:lvl1pPr>
            <a:lvl2pPr marL="742950" indent="-285750" eaLnBrk="0" hangingPunct="0">
              <a:spcBef>
                <a:spcPct val="30000"/>
              </a:spcBef>
              <a:defRPr sz="1200">
                <a:solidFill>
                  <a:schemeClr val="tx1"/>
                </a:solidFill>
                <a:latin typeface="맑은 고딕" charset="-127"/>
                <a:ea typeface="맑은 고딕" charset="-127"/>
              </a:defRPr>
            </a:lvl2pPr>
            <a:lvl3pPr marL="1143000" indent="-228600" eaLnBrk="0" hangingPunct="0">
              <a:spcBef>
                <a:spcPct val="30000"/>
              </a:spcBef>
              <a:defRPr sz="1200">
                <a:solidFill>
                  <a:schemeClr val="tx1"/>
                </a:solidFill>
                <a:latin typeface="맑은 고딕" charset="-127"/>
                <a:ea typeface="맑은 고딕" charset="-127"/>
              </a:defRPr>
            </a:lvl3pPr>
            <a:lvl4pPr marL="1600200" indent="-228600" eaLnBrk="0" hangingPunct="0">
              <a:spcBef>
                <a:spcPct val="30000"/>
              </a:spcBef>
              <a:defRPr sz="1200">
                <a:solidFill>
                  <a:schemeClr val="tx1"/>
                </a:solidFill>
                <a:latin typeface="맑은 고딕" charset="-127"/>
                <a:ea typeface="맑은 고딕" charset="-127"/>
              </a:defRPr>
            </a:lvl4pPr>
            <a:lvl5pPr marL="2057400" indent="-228600" eaLnBrk="0" hangingPunct="0">
              <a:spcBef>
                <a:spcPct val="30000"/>
              </a:spcBef>
              <a:defRPr sz="1200">
                <a:solidFill>
                  <a:schemeClr val="tx1"/>
                </a:solidFill>
                <a:latin typeface="맑은 고딕" charset="-127"/>
                <a:ea typeface="맑은 고딕" charset="-127"/>
              </a:defRPr>
            </a:lvl5pPr>
            <a:lvl6pPr marL="2514600" indent="-228600" eaLnBrk="0" fontAlgn="base" latinLnBrk="1" hangingPunct="0">
              <a:spcBef>
                <a:spcPct val="30000"/>
              </a:spcBef>
              <a:spcAft>
                <a:spcPct val="0"/>
              </a:spcAft>
              <a:defRPr sz="1200">
                <a:solidFill>
                  <a:schemeClr val="tx1"/>
                </a:solidFill>
                <a:latin typeface="맑은 고딕" charset="-127"/>
                <a:ea typeface="맑은 고딕" charset="-127"/>
              </a:defRPr>
            </a:lvl6pPr>
            <a:lvl7pPr marL="2971800" indent="-228600" eaLnBrk="0" fontAlgn="base" latinLnBrk="1" hangingPunct="0">
              <a:spcBef>
                <a:spcPct val="30000"/>
              </a:spcBef>
              <a:spcAft>
                <a:spcPct val="0"/>
              </a:spcAft>
              <a:defRPr sz="1200">
                <a:solidFill>
                  <a:schemeClr val="tx1"/>
                </a:solidFill>
                <a:latin typeface="맑은 고딕" charset="-127"/>
                <a:ea typeface="맑은 고딕" charset="-127"/>
              </a:defRPr>
            </a:lvl7pPr>
            <a:lvl8pPr marL="3429000" indent="-228600" eaLnBrk="0" fontAlgn="base" latinLnBrk="1" hangingPunct="0">
              <a:spcBef>
                <a:spcPct val="30000"/>
              </a:spcBef>
              <a:spcAft>
                <a:spcPct val="0"/>
              </a:spcAft>
              <a:defRPr sz="1200">
                <a:solidFill>
                  <a:schemeClr val="tx1"/>
                </a:solidFill>
                <a:latin typeface="맑은 고딕" charset="-127"/>
                <a:ea typeface="맑은 고딕" charset="-127"/>
              </a:defRPr>
            </a:lvl8pPr>
            <a:lvl9pPr marL="3886200" indent="-228600" eaLnBrk="0" fontAlgn="base" latinLnBrk="1" hangingPunct="0">
              <a:spcBef>
                <a:spcPct val="30000"/>
              </a:spcBef>
              <a:spcAft>
                <a:spcPct val="0"/>
              </a:spcAft>
              <a:defRPr sz="1200">
                <a:solidFill>
                  <a:schemeClr val="tx1"/>
                </a:solidFill>
                <a:latin typeface="맑은 고딕" charset="-127"/>
                <a:ea typeface="맑은 고딕" charset="-127"/>
              </a:defRPr>
            </a:lvl9pPr>
          </a:lstStyle>
          <a:p>
            <a:pPr eaLnBrk="1" hangingPunct="1">
              <a:spcBef>
                <a:spcPct val="0"/>
              </a:spcBef>
            </a:pPr>
            <a:fld id="{F57B279F-4F4E-D44A-98CE-7C3A0735949A}" type="slidenum">
              <a:rPr lang="ko-KR" altLang="en-US">
                <a:latin typeface="굴림" charset="-127"/>
                <a:ea typeface="굴림" charset="-127"/>
              </a:rPr>
              <a:pPr eaLnBrk="1" hangingPunct="1">
                <a:spcBef>
                  <a:spcPct val="0"/>
                </a:spcBef>
              </a:pPr>
              <a:t>11</a:t>
            </a:fld>
            <a:endParaRPr lang="ko-KR" altLang="en-US">
              <a:latin typeface="굴림" charset="-127"/>
              <a:ea typeface="굴림" charset="-127"/>
            </a:endParaRPr>
          </a:p>
        </p:txBody>
      </p:sp>
    </p:spTree>
    <p:extLst>
      <p:ext uri="{BB962C8B-B14F-4D97-AF65-F5344CB8AC3E}">
        <p14:creationId xmlns:p14="http://schemas.microsoft.com/office/powerpoint/2010/main" val="1406034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Women often present with atypical chest pain and angina- equivalent symptoms such as dyspnea, weakness, fatigue, and indigestion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12</a:t>
            </a:fld>
            <a:endParaRPr lang="en-AU" altLang="ko-KR"/>
          </a:p>
        </p:txBody>
      </p:sp>
    </p:spTree>
    <p:extLst>
      <p:ext uri="{BB962C8B-B14F-4D97-AF65-F5344CB8AC3E}">
        <p14:creationId xmlns:p14="http://schemas.microsoft.com/office/powerpoint/2010/main" val="810079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03"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altLang="ko-KR" dirty="0" smtClean="0"/>
              <a:t>In this GENESIS</a:t>
            </a:r>
            <a:r>
              <a:rPr lang="en-US" altLang="ko-KR" baseline="0" dirty="0" smtClean="0"/>
              <a:t> PRAXY Study, women had more </a:t>
            </a:r>
            <a:r>
              <a:rPr lang="en-US" altLang="ko-KR" baseline="0" dirty="0" err="1" smtClean="0"/>
              <a:t>symtoms</a:t>
            </a:r>
            <a:r>
              <a:rPr lang="en-US" altLang="ko-KR" baseline="0" dirty="0" smtClean="0"/>
              <a:t>, such as</a:t>
            </a:r>
            <a:r>
              <a:rPr lang="mr-IN" altLang="ko-KR" baseline="0" dirty="0" smtClean="0"/>
              <a:t>……</a:t>
            </a:r>
            <a:endParaRPr lang="en-US" altLang="ko-KR" baseline="0" dirty="0" smtClean="0"/>
          </a:p>
          <a:p>
            <a:endParaRPr lang="en-US" altLang="ko-KR" baseline="0" dirty="0" smtClean="0"/>
          </a:p>
          <a:p>
            <a:r>
              <a:rPr lang="en-US" altLang="ko-KR" baseline="0" dirty="0" smtClean="0"/>
              <a:t>However women complained less chest pain than men..</a:t>
            </a:r>
            <a:endParaRPr lang="ko-KR" altLang="en-US" dirty="0"/>
          </a:p>
        </p:txBody>
      </p:sp>
      <p:sp>
        <p:nvSpPr>
          <p:cNvPr id="102404"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맑은 고딕" charset="-127"/>
                <a:ea typeface="맑은 고딕" charset="-127"/>
              </a:defRPr>
            </a:lvl1pPr>
            <a:lvl2pPr marL="742950" indent="-285750" eaLnBrk="0" hangingPunct="0">
              <a:spcBef>
                <a:spcPct val="30000"/>
              </a:spcBef>
              <a:defRPr sz="1200">
                <a:solidFill>
                  <a:schemeClr val="tx1"/>
                </a:solidFill>
                <a:latin typeface="맑은 고딕" charset="-127"/>
                <a:ea typeface="맑은 고딕" charset="-127"/>
              </a:defRPr>
            </a:lvl2pPr>
            <a:lvl3pPr marL="1143000" indent="-228600" eaLnBrk="0" hangingPunct="0">
              <a:spcBef>
                <a:spcPct val="30000"/>
              </a:spcBef>
              <a:defRPr sz="1200">
                <a:solidFill>
                  <a:schemeClr val="tx1"/>
                </a:solidFill>
                <a:latin typeface="맑은 고딕" charset="-127"/>
                <a:ea typeface="맑은 고딕" charset="-127"/>
              </a:defRPr>
            </a:lvl3pPr>
            <a:lvl4pPr marL="1600200" indent="-228600" eaLnBrk="0" hangingPunct="0">
              <a:spcBef>
                <a:spcPct val="30000"/>
              </a:spcBef>
              <a:defRPr sz="1200">
                <a:solidFill>
                  <a:schemeClr val="tx1"/>
                </a:solidFill>
                <a:latin typeface="맑은 고딕" charset="-127"/>
                <a:ea typeface="맑은 고딕" charset="-127"/>
              </a:defRPr>
            </a:lvl4pPr>
            <a:lvl5pPr marL="2057400" indent="-228600" eaLnBrk="0" hangingPunct="0">
              <a:spcBef>
                <a:spcPct val="30000"/>
              </a:spcBef>
              <a:defRPr sz="1200">
                <a:solidFill>
                  <a:schemeClr val="tx1"/>
                </a:solidFill>
                <a:latin typeface="맑은 고딕" charset="-127"/>
                <a:ea typeface="맑은 고딕" charset="-127"/>
              </a:defRPr>
            </a:lvl5pPr>
            <a:lvl6pPr marL="2514600" indent="-228600" eaLnBrk="0" fontAlgn="base" latinLnBrk="1" hangingPunct="0">
              <a:spcBef>
                <a:spcPct val="30000"/>
              </a:spcBef>
              <a:spcAft>
                <a:spcPct val="0"/>
              </a:spcAft>
              <a:defRPr sz="1200">
                <a:solidFill>
                  <a:schemeClr val="tx1"/>
                </a:solidFill>
                <a:latin typeface="맑은 고딕" charset="-127"/>
                <a:ea typeface="맑은 고딕" charset="-127"/>
              </a:defRPr>
            </a:lvl6pPr>
            <a:lvl7pPr marL="2971800" indent="-228600" eaLnBrk="0" fontAlgn="base" latinLnBrk="1" hangingPunct="0">
              <a:spcBef>
                <a:spcPct val="30000"/>
              </a:spcBef>
              <a:spcAft>
                <a:spcPct val="0"/>
              </a:spcAft>
              <a:defRPr sz="1200">
                <a:solidFill>
                  <a:schemeClr val="tx1"/>
                </a:solidFill>
                <a:latin typeface="맑은 고딕" charset="-127"/>
                <a:ea typeface="맑은 고딕" charset="-127"/>
              </a:defRPr>
            </a:lvl7pPr>
            <a:lvl8pPr marL="3429000" indent="-228600" eaLnBrk="0" fontAlgn="base" latinLnBrk="1" hangingPunct="0">
              <a:spcBef>
                <a:spcPct val="30000"/>
              </a:spcBef>
              <a:spcAft>
                <a:spcPct val="0"/>
              </a:spcAft>
              <a:defRPr sz="1200">
                <a:solidFill>
                  <a:schemeClr val="tx1"/>
                </a:solidFill>
                <a:latin typeface="맑은 고딕" charset="-127"/>
                <a:ea typeface="맑은 고딕" charset="-127"/>
              </a:defRPr>
            </a:lvl8pPr>
            <a:lvl9pPr marL="3886200" indent="-228600" eaLnBrk="0" fontAlgn="base" latinLnBrk="1" hangingPunct="0">
              <a:spcBef>
                <a:spcPct val="30000"/>
              </a:spcBef>
              <a:spcAft>
                <a:spcPct val="0"/>
              </a:spcAft>
              <a:defRPr sz="1200">
                <a:solidFill>
                  <a:schemeClr val="tx1"/>
                </a:solidFill>
                <a:latin typeface="맑은 고딕" charset="-127"/>
                <a:ea typeface="맑은 고딕" charset="-127"/>
              </a:defRPr>
            </a:lvl9pPr>
          </a:lstStyle>
          <a:p>
            <a:pPr eaLnBrk="1" hangingPunct="1">
              <a:spcBef>
                <a:spcPct val="0"/>
              </a:spcBef>
            </a:pPr>
            <a:fld id="{85EF3F44-C90A-A043-A4E7-7C25AE50B33E}" type="slidenum">
              <a:rPr lang="ko-KR" altLang="en-US">
                <a:latin typeface="굴림" charset="-127"/>
                <a:ea typeface="굴림" charset="-127"/>
              </a:rPr>
              <a:pPr eaLnBrk="1" hangingPunct="1">
                <a:spcBef>
                  <a:spcPct val="0"/>
                </a:spcBef>
              </a:pPr>
              <a:t>13</a:t>
            </a:fld>
            <a:endParaRPr lang="ko-KR" altLang="en-US">
              <a:latin typeface="굴림" charset="-127"/>
              <a:ea typeface="굴림" charset="-127"/>
            </a:endParaRPr>
          </a:p>
        </p:txBody>
      </p:sp>
    </p:spTree>
    <p:extLst>
      <p:ext uri="{BB962C8B-B14F-4D97-AF65-F5344CB8AC3E}">
        <p14:creationId xmlns:p14="http://schemas.microsoft.com/office/powerpoint/2010/main" val="565813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5"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i="0" kern="1200" dirty="0" smtClean="0">
                <a:solidFill>
                  <a:schemeClr val="tx1"/>
                </a:solidFill>
                <a:effectLst/>
                <a:latin typeface="Times New Roman" pitchFamily="18" charset="0"/>
                <a:ea typeface="+mn-ea"/>
                <a:cs typeface="+mn-cs"/>
              </a:rPr>
              <a:t>Because of </a:t>
            </a:r>
            <a:r>
              <a:rPr lang="en-US" sz="1200" b="0" i="0" kern="1200" dirty="0" err="1" smtClean="0">
                <a:solidFill>
                  <a:schemeClr val="tx1"/>
                </a:solidFill>
                <a:effectLst/>
                <a:latin typeface="Times New Roman" pitchFamily="18" charset="0"/>
                <a:ea typeface="+mn-ea"/>
                <a:cs typeface="+mn-cs"/>
              </a:rPr>
              <a:t>predominent</a:t>
            </a:r>
            <a:r>
              <a:rPr lang="en-US" sz="1200" b="0" i="0" kern="1200" baseline="0" dirty="0" smtClean="0">
                <a:solidFill>
                  <a:schemeClr val="tx1"/>
                </a:solidFill>
                <a:effectLst/>
                <a:latin typeface="Times New Roman" pitchFamily="18" charset="0"/>
                <a:ea typeface="+mn-ea"/>
                <a:cs typeface="+mn-cs"/>
              </a:rPr>
              <a:t> atypical symptoms in women patients with MI, </a:t>
            </a:r>
            <a:r>
              <a:rPr lang="en-US" sz="1200" b="0" i="0" kern="1200" baseline="0" dirty="0" smtClean="0">
                <a:solidFill>
                  <a:schemeClr val="tx1"/>
                </a:solidFill>
                <a:effectLst/>
                <a:latin typeface="Times New Roman" pitchFamily="18" charset="0"/>
                <a:ea typeface="+mn-ea"/>
                <a:cs typeface="+mn-cs"/>
              </a:rPr>
              <a:t>they </a:t>
            </a:r>
            <a:r>
              <a:rPr lang="en-US" sz="1200" b="0" i="0" kern="1200" baseline="0" dirty="0" smtClean="0">
                <a:solidFill>
                  <a:schemeClr val="tx1"/>
                </a:solidFill>
                <a:effectLst/>
                <a:latin typeface="Times New Roman" pitchFamily="18" charset="0"/>
                <a:ea typeface="+mn-ea"/>
                <a:cs typeface="+mn-cs"/>
              </a:rPr>
              <a:t>were more likely to </a:t>
            </a:r>
            <a:r>
              <a:rPr lang="en-US" sz="1200" b="1" i="0" u="sng" kern="1200" baseline="0" dirty="0" smtClean="0">
                <a:solidFill>
                  <a:schemeClr val="tx1"/>
                </a:solidFill>
                <a:effectLst/>
                <a:latin typeface="Times New Roman" pitchFamily="18" charset="0"/>
                <a:ea typeface="+mn-ea"/>
                <a:cs typeface="+mn-cs"/>
              </a:rPr>
              <a:t>exceed in-hospital and transfer time guidelines </a:t>
            </a:r>
            <a:r>
              <a:rPr lang="en-US" sz="1200" b="0" i="0" kern="1200" baseline="0" dirty="0" smtClean="0">
                <a:solidFill>
                  <a:schemeClr val="tx1"/>
                </a:solidFill>
                <a:effectLst/>
                <a:latin typeface="Times New Roman" pitchFamily="18" charset="0"/>
                <a:ea typeface="+mn-ea"/>
                <a:cs typeface="+mn-cs"/>
              </a:rPr>
              <a:t>for PCI than men</a:t>
            </a:r>
          </a:p>
          <a:p>
            <a:r>
              <a:rPr lang="en-US" sz="1200" b="0" i="0" kern="1200" dirty="0" smtClean="0">
                <a:solidFill>
                  <a:schemeClr val="tx1"/>
                </a:solidFill>
                <a:effectLst/>
                <a:latin typeface="Times New Roman" pitchFamily="18" charset="0"/>
                <a:ea typeface="+mn-ea"/>
                <a:cs typeface="+mn-cs"/>
              </a:rPr>
              <a:t>More so when transferred from</a:t>
            </a:r>
            <a:r>
              <a:rPr lang="en-US" sz="1200" b="0" i="0" kern="1200" baseline="0" dirty="0" smtClean="0">
                <a:solidFill>
                  <a:schemeClr val="tx1"/>
                </a:solidFill>
                <a:effectLst/>
                <a:latin typeface="Times New Roman" pitchFamily="18" charset="0"/>
                <a:ea typeface="+mn-ea"/>
                <a:cs typeface="+mn-cs"/>
              </a:rPr>
              <a:t> other hospitals</a:t>
            </a:r>
          </a:p>
          <a:p>
            <a:r>
              <a:rPr lang="en-US" sz="1200" b="0" i="0" kern="1200" baseline="0" dirty="0" smtClean="0">
                <a:solidFill>
                  <a:schemeClr val="tx1"/>
                </a:solidFill>
                <a:effectLst/>
                <a:latin typeface="Times New Roman" pitchFamily="18" charset="0"/>
                <a:ea typeface="+mn-ea"/>
                <a:cs typeface="+mn-cs"/>
              </a:rPr>
              <a:t>and more likely to exceed </a:t>
            </a:r>
            <a:r>
              <a:rPr lang="en-US" sz="1200" b="0" i="0" kern="1200" baseline="0" dirty="0" smtClean="0">
                <a:solidFill>
                  <a:schemeClr val="tx1"/>
                </a:solidFill>
                <a:effectLst/>
                <a:latin typeface="Times New Roman" pitchFamily="18" charset="0"/>
                <a:ea typeface="+mn-ea"/>
                <a:cs typeface="+mn-cs"/>
              </a:rPr>
              <a:t>door </a:t>
            </a:r>
            <a:r>
              <a:rPr lang="en-US" sz="1200" b="0" i="0" kern="1200" baseline="0" dirty="0" smtClean="0">
                <a:solidFill>
                  <a:schemeClr val="tx1"/>
                </a:solidFill>
                <a:effectLst/>
                <a:latin typeface="Times New Roman" pitchFamily="18" charset="0"/>
                <a:ea typeface="+mn-ea"/>
                <a:cs typeface="+mn-cs"/>
              </a:rPr>
              <a:t>to needle time.</a:t>
            </a:r>
            <a:endParaRPr lang="en-US" sz="1200" b="0" i="0" kern="1200" dirty="0" smtClean="0">
              <a:solidFill>
                <a:schemeClr val="tx1"/>
              </a:solidFill>
              <a:effectLst/>
              <a:latin typeface="Times New Roman" pitchFamily="18" charset="0"/>
              <a:ea typeface="+mn-ea"/>
              <a:cs typeface="+mn-cs"/>
            </a:endParaRPr>
          </a:p>
          <a:p>
            <a:endParaRPr lang="en-US" sz="1200" b="1" i="1" kern="1200" dirty="0" smtClean="0">
              <a:solidFill>
                <a:schemeClr val="tx1"/>
              </a:solidFill>
              <a:effectLst/>
              <a:latin typeface="Times New Roman" pitchFamily="18" charset="0"/>
              <a:ea typeface="+mn-ea"/>
              <a:cs typeface="+mn-cs"/>
            </a:endParaRPr>
          </a:p>
          <a:p>
            <a:r>
              <a:rPr lang="en-US" sz="1200" b="1" i="1" kern="1200" dirty="0" smtClean="0">
                <a:solidFill>
                  <a:schemeClr val="tx1"/>
                </a:solidFill>
                <a:effectLst/>
                <a:latin typeface="Times New Roman" pitchFamily="18" charset="0"/>
                <a:ea typeface="+mn-ea"/>
                <a:cs typeface="+mn-cs"/>
              </a:rPr>
              <a:t>Background</a:t>
            </a:r>
            <a:r>
              <a:rPr lang="en-US" sz="1200" kern="1200" dirty="0" smtClean="0">
                <a:solidFill>
                  <a:schemeClr val="tx1"/>
                </a:solidFill>
                <a:effectLst/>
                <a:latin typeface="Times New Roman" pitchFamily="18" charset="0"/>
                <a:ea typeface="+mn-ea"/>
                <a:cs typeface="+mn-cs"/>
              </a:rPr>
              <a:t>—Sex disparities in reperfusion therapy for patients with acute ST-segment–elevation myocardial infarction have been documented. However, little is known about whether these patterns exist in the comparison of young women with men. </a:t>
            </a:r>
            <a:endParaRPr lang="en-US" dirty="0" smtClean="0"/>
          </a:p>
          <a:p>
            <a:r>
              <a:rPr lang="en-US" sz="1200" b="1" i="1" kern="1200" dirty="0" smtClean="0">
                <a:solidFill>
                  <a:schemeClr val="tx1"/>
                </a:solidFill>
                <a:effectLst/>
                <a:latin typeface="Times New Roman" pitchFamily="18" charset="0"/>
                <a:ea typeface="+mn-ea"/>
                <a:cs typeface="+mn-cs"/>
              </a:rPr>
              <a:t>Methods and Results</a:t>
            </a:r>
            <a:r>
              <a:rPr lang="en-US" sz="1200" kern="1200" dirty="0" smtClean="0">
                <a:solidFill>
                  <a:schemeClr val="tx1"/>
                </a:solidFill>
                <a:effectLst/>
                <a:latin typeface="Times New Roman" pitchFamily="18" charset="0"/>
                <a:ea typeface="+mn-ea"/>
                <a:cs typeface="+mn-cs"/>
              </a:rPr>
              <a:t>—We examined sex differences in rates, types of reperfusion therapy, and proportion of patients exceeding American Heart Association reperfusion time guidelines for ST-segment–elevation myocardial infarction in a prospective observational cohort study (2008–2012) of 1465 patients 18 to 55 years of age, as part of the US Variations in Recovery: Role of Gender on Outcomes of Young AMI Patients (VIRGO) study at 103 hospitals enrolling in a 2:1 ratio of women to men. Of the 1238 patients eligible for reperfusion, women were more likely to be untreated than men (9% versus 4%, </a:t>
            </a:r>
            <a:r>
              <a:rPr lang="en-US" sz="1200" i="1" kern="1200" dirty="0" smtClean="0">
                <a:solidFill>
                  <a:schemeClr val="tx1"/>
                </a:solidFill>
                <a:effectLst/>
                <a:latin typeface="Times New Roman" pitchFamily="18" charset="0"/>
                <a:ea typeface="+mn-ea"/>
                <a:cs typeface="+mn-cs"/>
              </a:rPr>
              <a:t>P</a:t>
            </a:r>
            <a:r>
              <a:rPr lang="en-US" sz="1200" kern="1200" dirty="0" smtClean="0">
                <a:solidFill>
                  <a:schemeClr val="tx1"/>
                </a:solidFill>
                <a:effectLst/>
                <a:latin typeface="Times New Roman" pitchFamily="18" charset="0"/>
                <a:ea typeface="+mn-ea"/>
                <a:cs typeface="+mn-cs"/>
              </a:rPr>
              <a:t>=0.002). There was no difference in reperfusion strategy for the 695 women and 458 men treated. </a:t>
            </a:r>
            <a:r>
              <a:rPr lang="en-US" sz="1200" b="1" i="0" u="sng" kern="1200" dirty="0" smtClean="0">
                <a:solidFill>
                  <a:schemeClr val="tx1"/>
                </a:solidFill>
                <a:effectLst/>
                <a:latin typeface="Times New Roman" pitchFamily="18" charset="0"/>
                <a:ea typeface="+mn-ea"/>
                <a:cs typeface="+mn-cs"/>
              </a:rPr>
              <a:t>Women were more likely to exceed in-hospital and transfer time guidelines for percutaneous coronary intervention than men (41% versus 29%; odds ratio, 1.65; 95% con </a:t>
            </a:r>
            <a:r>
              <a:rPr lang="en-US" sz="1200" b="1" i="0" u="sng" kern="1200" dirty="0" err="1" smtClean="0">
                <a:solidFill>
                  <a:schemeClr val="tx1"/>
                </a:solidFill>
                <a:effectLst/>
                <a:latin typeface="Times New Roman" pitchFamily="18" charset="0"/>
                <a:ea typeface="+mn-ea"/>
                <a:cs typeface="+mn-cs"/>
              </a:rPr>
              <a:t>dence</a:t>
            </a:r>
            <a:r>
              <a:rPr lang="en-US" sz="1200" b="1" i="0" u="sng" kern="1200" dirty="0" smtClean="0">
                <a:solidFill>
                  <a:schemeClr val="tx1"/>
                </a:solidFill>
                <a:effectLst/>
                <a:latin typeface="Times New Roman" pitchFamily="18" charset="0"/>
                <a:ea typeface="+mn-ea"/>
                <a:cs typeface="+mn-cs"/>
              </a:rPr>
              <a:t> interval, 1.27–2.16), more so when transferred (67% versus 44%; odds ratio, 2.63; 95% con </a:t>
            </a:r>
            <a:r>
              <a:rPr lang="en-US" sz="1200" b="1" i="0" u="sng" kern="1200" dirty="0" err="1" smtClean="0">
                <a:solidFill>
                  <a:schemeClr val="tx1"/>
                </a:solidFill>
                <a:effectLst/>
                <a:latin typeface="Times New Roman" pitchFamily="18" charset="0"/>
                <a:ea typeface="+mn-ea"/>
                <a:cs typeface="+mn-cs"/>
              </a:rPr>
              <a:t>dence</a:t>
            </a:r>
            <a:r>
              <a:rPr lang="en-US" sz="1200" b="1" i="0" u="sng" kern="1200" dirty="0" smtClean="0">
                <a:solidFill>
                  <a:schemeClr val="tx1"/>
                </a:solidFill>
                <a:effectLst/>
                <a:latin typeface="Times New Roman" pitchFamily="18" charset="0"/>
                <a:ea typeface="+mn-ea"/>
                <a:cs typeface="+mn-cs"/>
              </a:rPr>
              <a:t> interval, 1.17–4.07); and more likely to exceed door-to-needle times (67% versus 37%; odds ratio, 2.62; 95% con </a:t>
            </a:r>
            <a:r>
              <a:rPr lang="en-US" sz="1200" b="1" i="0" u="sng" kern="1200" dirty="0" err="1" smtClean="0">
                <a:solidFill>
                  <a:schemeClr val="tx1"/>
                </a:solidFill>
                <a:effectLst/>
                <a:latin typeface="Times New Roman" pitchFamily="18" charset="0"/>
                <a:ea typeface="+mn-ea"/>
                <a:cs typeface="+mn-cs"/>
              </a:rPr>
              <a:t>dence</a:t>
            </a:r>
            <a:r>
              <a:rPr lang="en-US" sz="1200" b="1" i="0" u="sng" kern="1200" dirty="0" smtClean="0">
                <a:solidFill>
                  <a:schemeClr val="tx1"/>
                </a:solidFill>
                <a:effectLst/>
                <a:latin typeface="Times New Roman" pitchFamily="18" charset="0"/>
                <a:ea typeface="+mn-ea"/>
                <a:cs typeface="+mn-cs"/>
              </a:rPr>
              <a:t> interval, 1.23–2.18</a:t>
            </a:r>
            <a:r>
              <a:rPr lang="en-US" sz="1200" kern="1200" dirty="0" smtClean="0">
                <a:solidFill>
                  <a:schemeClr val="tx1"/>
                </a:solidFill>
                <a:effectLst/>
                <a:latin typeface="Times New Roman" pitchFamily="18" charset="0"/>
                <a:ea typeface="+mn-ea"/>
                <a:cs typeface="+mn-cs"/>
              </a:rPr>
              <a:t>). After adjustment for sociodemographic, clinical, and organizational factors, sex remained an important factor in exceeding reperfusion guidelines (odds ratio, 1.72; 95% con </a:t>
            </a:r>
            <a:r>
              <a:rPr lang="en-US" sz="1200" kern="1200" dirty="0" err="1" smtClean="0">
                <a:solidFill>
                  <a:schemeClr val="tx1"/>
                </a:solidFill>
                <a:effectLst/>
                <a:latin typeface="Times New Roman" pitchFamily="18" charset="0"/>
                <a:ea typeface="+mn-ea"/>
                <a:cs typeface="+mn-cs"/>
              </a:rPr>
              <a:t>dence</a:t>
            </a:r>
            <a:r>
              <a:rPr lang="en-US" sz="1200" kern="1200" dirty="0" smtClean="0">
                <a:solidFill>
                  <a:schemeClr val="tx1"/>
                </a:solidFill>
                <a:effectLst/>
                <a:latin typeface="Times New Roman" pitchFamily="18" charset="0"/>
                <a:ea typeface="+mn-ea"/>
                <a:cs typeface="+mn-cs"/>
              </a:rPr>
              <a:t> interval, 1.28–2.33). </a:t>
            </a:r>
            <a:endParaRPr lang="en-US" dirty="0" smtClean="0"/>
          </a:p>
          <a:p>
            <a:endParaRPr lang="ko-KR" altLang="en-US" dirty="0"/>
          </a:p>
        </p:txBody>
      </p:sp>
      <p:sp>
        <p:nvSpPr>
          <p:cNvPr id="105476"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맑은 고딕" charset="-127"/>
                <a:ea typeface="맑은 고딕" charset="-127"/>
              </a:defRPr>
            </a:lvl1pPr>
            <a:lvl2pPr marL="742950" indent="-285750" eaLnBrk="0" hangingPunct="0">
              <a:spcBef>
                <a:spcPct val="30000"/>
              </a:spcBef>
              <a:defRPr sz="1200">
                <a:solidFill>
                  <a:schemeClr val="tx1"/>
                </a:solidFill>
                <a:latin typeface="맑은 고딕" charset="-127"/>
                <a:ea typeface="맑은 고딕" charset="-127"/>
              </a:defRPr>
            </a:lvl2pPr>
            <a:lvl3pPr marL="1143000" indent="-228600" eaLnBrk="0" hangingPunct="0">
              <a:spcBef>
                <a:spcPct val="30000"/>
              </a:spcBef>
              <a:defRPr sz="1200">
                <a:solidFill>
                  <a:schemeClr val="tx1"/>
                </a:solidFill>
                <a:latin typeface="맑은 고딕" charset="-127"/>
                <a:ea typeface="맑은 고딕" charset="-127"/>
              </a:defRPr>
            </a:lvl3pPr>
            <a:lvl4pPr marL="1600200" indent="-228600" eaLnBrk="0" hangingPunct="0">
              <a:spcBef>
                <a:spcPct val="30000"/>
              </a:spcBef>
              <a:defRPr sz="1200">
                <a:solidFill>
                  <a:schemeClr val="tx1"/>
                </a:solidFill>
                <a:latin typeface="맑은 고딕" charset="-127"/>
                <a:ea typeface="맑은 고딕" charset="-127"/>
              </a:defRPr>
            </a:lvl4pPr>
            <a:lvl5pPr marL="2057400" indent="-228600" eaLnBrk="0" hangingPunct="0">
              <a:spcBef>
                <a:spcPct val="30000"/>
              </a:spcBef>
              <a:defRPr sz="1200">
                <a:solidFill>
                  <a:schemeClr val="tx1"/>
                </a:solidFill>
                <a:latin typeface="맑은 고딕" charset="-127"/>
                <a:ea typeface="맑은 고딕" charset="-127"/>
              </a:defRPr>
            </a:lvl5pPr>
            <a:lvl6pPr marL="2514600" indent="-228600" eaLnBrk="0" fontAlgn="base" latinLnBrk="1" hangingPunct="0">
              <a:spcBef>
                <a:spcPct val="30000"/>
              </a:spcBef>
              <a:spcAft>
                <a:spcPct val="0"/>
              </a:spcAft>
              <a:defRPr sz="1200">
                <a:solidFill>
                  <a:schemeClr val="tx1"/>
                </a:solidFill>
                <a:latin typeface="맑은 고딕" charset="-127"/>
                <a:ea typeface="맑은 고딕" charset="-127"/>
              </a:defRPr>
            </a:lvl6pPr>
            <a:lvl7pPr marL="2971800" indent="-228600" eaLnBrk="0" fontAlgn="base" latinLnBrk="1" hangingPunct="0">
              <a:spcBef>
                <a:spcPct val="30000"/>
              </a:spcBef>
              <a:spcAft>
                <a:spcPct val="0"/>
              </a:spcAft>
              <a:defRPr sz="1200">
                <a:solidFill>
                  <a:schemeClr val="tx1"/>
                </a:solidFill>
                <a:latin typeface="맑은 고딕" charset="-127"/>
                <a:ea typeface="맑은 고딕" charset="-127"/>
              </a:defRPr>
            </a:lvl7pPr>
            <a:lvl8pPr marL="3429000" indent="-228600" eaLnBrk="0" fontAlgn="base" latinLnBrk="1" hangingPunct="0">
              <a:spcBef>
                <a:spcPct val="30000"/>
              </a:spcBef>
              <a:spcAft>
                <a:spcPct val="0"/>
              </a:spcAft>
              <a:defRPr sz="1200">
                <a:solidFill>
                  <a:schemeClr val="tx1"/>
                </a:solidFill>
                <a:latin typeface="맑은 고딕" charset="-127"/>
                <a:ea typeface="맑은 고딕" charset="-127"/>
              </a:defRPr>
            </a:lvl8pPr>
            <a:lvl9pPr marL="3886200" indent="-228600" eaLnBrk="0" fontAlgn="base" latinLnBrk="1" hangingPunct="0">
              <a:spcBef>
                <a:spcPct val="30000"/>
              </a:spcBef>
              <a:spcAft>
                <a:spcPct val="0"/>
              </a:spcAft>
              <a:defRPr sz="1200">
                <a:solidFill>
                  <a:schemeClr val="tx1"/>
                </a:solidFill>
                <a:latin typeface="맑은 고딕" charset="-127"/>
                <a:ea typeface="맑은 고딕" charset="-127"/>
              </a:defRPr>
            </a:lvl9pPr>
          </a:lstStyle>
          <a:p>
            <a:pPr eaLnBrk="1" hangingPunct="1">
              <a:spcBef>
                <a:spcPct val="0"/>
              </a:spcBef>
            </a:pPr>
            <a:fld id="{7A792EE5-8A9B-494D-9B9A-B06141D82675}" type="slidenum">
              <a:rPr lang="ko-KR" altLang="en-US">
                <a:latin typeface="굴림" charset="-127"/>
                <a:ea typeface="굴림" charset="-127"/>
              </a:rPr>
              <a:pPr eaLnBrk="1" hangingPunct="1">
                <a:spcBef>
                  <a:spcPct val="0"/>
                </a:spcBef>
              </a:pPr>
              <a:t>14</a:t>
            </a:fld>
            <a:endParaRPr lang="ko-KR" altLang="en-US">
              <a:latin typeface="굴림" charset="-127"/>
              <a:ea typeface="굴림" charset="-127"/>
            </a:endParaRPr>
          </a:p>
        </p:txBody>
      </p:sp>
    </p:spTree>
    <p:extLst>
      <p:ext uri="{BB962C8B-B14F-4D97-AF65-F5344CB8AC3E}">
        <p14:creationId xmlns:p14="http://schemas.microsoft.com/office/powerpoint/2010/main" val="770274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A</a:t>
            </a:r>
            <a:r>
              <a:rPr lang="en-US" sz="1200" b="1" kern="1200" baseline="0" dirty="0" smtClean="0">
                <a:solidFill>
                  <a:schemeClr val="tx1"/>
                </a:solidFill>
                <a:effectLst/>
                <a:latin typeface="Times New Roman" pitchFamily="18" charset="0"/>
                <a:ea typeface="+mn-ea"/>
                <a:cs typeface="+mn-cs"/>
              </a:rPr>
              <a:t> meta-analysis of 22 trials found found </a:t>
            </a:r>
            <a:r>
              <a:rPr lang="en-US" sz="1200" b="1" u="sng" kern="1200" baseline="0" dirty="0" smtClean="0">
                <a:solidFill>
                  <a:schemeClr val="tx1"/>
                </a:solidFill>
                <a:effectLst/>
                <a:latin typeface="Times New Roman" pitchFamily="18" charset="0"/>
                <a:ea typeface="+mn-ea"/>
                <a:cs typeface="+mn-cs"/>
              </a:rPr>
              <a:t>that women had lower 30 day mortality with primary PCI </a:t>
            </a:r>
            <a:r>
              <a:rPr lang="en-US" sz="1200" b="1" kern="1200" baseline="0" dirty="0" smtClean="0">
                <a:solidFill>
                  <a:schemeClr val="tx1"/>
                </a:solidFill>
                <a:effectLst/>
                <a:latin typeface="Times New Roman" pitchFamily="18" charset="0"/>
                <a:ea typeface="+mn-ea"/>
                <a:cs typeface="+mn-cs"/>
              </a:rPr>
              <a:t>whether they presented within first 2 hours of symptom onset or after 2 hour.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A pooled analysis of 22 trials that randomized 6763 STEMI patients to primary PCI versus </a:t>
            </a:r>
            <a:r>
              <a:rPr lang="en-US" sz="1200" kern="1200" dirty="0" err="1" smtClean="0">
                <a:solidFill>
                  <a:schemeClr val="tx1"/>
                </a:solidFill>
                <a:effectLst/>
                <a:latin typeface="Times New Roman" pitchFamily="18" charset="0"/>
                <a:ea typeface="+mn-ea"/>
                <a:cs typeface="+mn-cs"/>
              </a:rPr>
              <a:t>thrombolytics</a:t>
            </a:r>
            <a:r>
              <a:rPr lang="en-US" sz="1200" kern="1200" dirty="0" smtClean="0">
                <a:solidFill>
                  <a:schemeClr val="tx1"/>
                </a:solidFill>
                <a:effectLst/>
                <a:latin typeface="Times New Roman" pitchFamily="18" charset="0"/>
                <a:ea typeface="+mn-ea"/>
                <a:cs typeface="+mn-cs"/>
              </a:rPr>
              <a:t> found that women had lower 30-day mortality with primary PCI, regardless of whether they presented within the first 2 hours of symptom onset (7.7% versus 9.6%) or after &gt;2-hour delay (8.5% versus 14.4%). </a:t>
            </a:r>
            <a:r>
              <a:rPr lang="en-US" sz="1200" b="1" kern="1200" dirty="0" smtClean="0">
                <a:solidFill>
                  <a:schemeClr val="tx1"/>
                </a:solidFill>
                <a:effectLst/>
                <a:latin typeface="Times New Roman" pitchFamily="18" charset="0"/>
                <a:ea typeface="+mn-ea"/>
                <a:cs typeface="+mn-cs"/>
              </a:rPr>
              <a:t>Of note was the </a:t>
            </a:r>
            <a:r>
              <a:rPr lang="en-US" sz="1200" b="1" u="sng" kern="1200" dirty="0" smtClean="0">
                <a:solidFill>
                  <a:schemeClr val="tx1"/>
                </a:solidFill>
                <a:effectLst/>
                <a:latin typeface="Times New Roman" pitchFamily="18" charset="0"/>
                <a:ea typeface="+mn-ea"/>
                <a:cs typeface="+mn-cs"/>
              </a:rPr>
              <a:t>extremely high mortality in women with delay in presentation treated with thrombolytic therapy</a:t>
            </a:r>
            <a:r>
              <a:rPr lang="en-US" sz="1200" b="1" kern="1200" dirty="0" smtClean="0">
                <a:solidFill>
                  <a:schemeClr val="tx1"/>
                </a:solidFill>
                <a:effectLst/>
                <a:latin typeface="Times New Roman" pitchFamily="18" charset="0"/>
                <a:ea typeface="+mn-ea"/>
                <a:cs typeface="+mn-cs"/>
              </a:rPr>
              <a:t>. </a:t>
            </a:r>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16</a:t>
            </a:fld>
            <a:endParaRPr lang="en-AU" altLang="ko-KR"/>
          </a:p>
        </p:txBody>
      </p:sp>
    </p:spTree>
    <p:extLst>
      <p:ext uri="{BB962C8B-B14F-4D97-AF65-F5344CB8AC3E}">
        <p14:creationId xmlns:p14="http://schemas.microsoft.com/office/powerpoint/2010/main" val="969563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sng" kern="1200" dirty="0" smtClean="0">
                <a:solidFill>
                  <a:schemeClr val="tx1"/>
                </a:solidFill>
                <a:effectLst/>
                <a:latin typeface="Times New Roman" pitchFamily="18" charset="0"/>
                <a:ea typeface="+mn-ea"/>
                <a:cs typeface="+mn-cs"/>
              </a:rPr>
              <a:t>The 30-day clinical end point of death, nonfatal MI, and nonfatal disabling stroke was higher for women than men </a:t>
            </a:r>
            <a:r>
              <a:rPr lang="en-US" sz="1200" kern="1200" dirty="0" smtClean="0">
                <a:solidFill>
                  <a:schemeClr val="tx1"/>
                </a:solidFill>
                <a:effectLst/>
                <a:latin typeface="Times New Roman" pitchFamily="18" charset="0"/>
                <a:ea typeface="+mn-ea"/>
                <a:cs typeface="+mn-cs"/>
              </a:rPr>
              <a:t>(17.8% vs 9.8%, </a:t>
            </a:r>
            <a:r>
              <a:rPr lang="en-US" sz="1200" i="1" kern="1200" dirty="0" smtClean="0">
                <a:solidFill>
                  <a:schemeClr val="tx1"/>
                </a:solidFill>
                <a:effectLst/>
                <a:latin typeface="Times New Roman" pitchFamily="18" charset="0"/>
                <a:ea typeface="+mn-ea"/>
                <a:cs typeface="+mn-cs"/>
              </a:rPr>
              <a:t>P </a:t>
            </a:r>
            <a:r>
              <a:rPr lang="en-US" sz="1200" kern="1200" dirty="0" smtClean="0">
                <a:solidFill>
                  <a:schemeClr val="tx1"/>
                </a:solidFill>
                <a:effectLst/>
                <a:latin typeface="Times New Roman" pitchFamily="18" charset="0"/>
                <a:ea typeface="+mn-ea"/>
                <a:cs typeface="+mn-cs"/>
              </a:rPr>
              <a:t>.001) and appeared to be present irrespective of treatment arm (19.8% vs 12.0% for t-PA and 15.9% vs 7.5% for PTCA). </a:t>
            </a:r>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17</a:t>
            </a:fld>
            <a:endParaRPr lang="en-AU" altLang="ko-KR"/>
          </a:p>
        </p:txBody>
      </p:sp>
    </p:spTree>
    <p:extLst>
      <p:ext uri="{BB962C8B-B14F-4D97-AF65-F5344CB8AC3E}">
        <p14:creationId xmlns:p14="http://schemas.microsoft.com/office/powerpoint/2010/main" val="628859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sng" kern="1200" dirty="0" smtClean="0">
                <a:solidFill>
                  <a:schemeClr val="tx1"/>
                </a:solidFill>
                <a:effectLst/>
                <a:latin typeface="Times New Roman" pitchFamily="18" charset="0"/>
                <a:ea typeface="+mn-ea"/>
                <a:cs typeface="+mn-cs"/>
              </a:rPr>
              <a:t>PTCA-treated women </a:t>
            </a:r>
            <a:r>
              <a:rPr lang="en-US" sz="1200" b="1" u="sng" kern="1200" dirty="0" smtClean="0">
                <a:solidFill>
                  <a:schemeClr val="tx1"/>
                </a:solidFill>
                <a:effectLst/>
                <a:latin typeface="Times New Roman" pitchFamily="18" charset="0"/>
                <a:ea typeface="+mn-ea"/>
                <a:cs typeface="+mn-cs"/>
              </a:rPr>
              <a:t>had lower rates of the combined 30-day end point compared with t-PA–treated women (15.9% vs 19.8%)</a:t>
            </a:r>
            <a:r>
              <a:rPr lang="en-US" sz="1200" kern="1200" dirty="0" smtClean="0">
                <a:solidFill>
                  <a:schemeClr val="tx1"/>
                </a:solidFill>
                <a:effectLst/>
                <a:latin typeface="Times New Roman" pitchFamily="18" charset="0"/>
                <a:ea typeface="+mn-ea"/>
                <a:cs typeface="+mn-cs"/>
              </a:rPr>
              <a:t>. Men assigned to PTCA were less likely to reach a 30-day clinical end point when compared with men treated with t-PA (7.5% vs 12.0%). </a:t>
            </a:r>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18</a:t>
            </a:fld>
            <a:endParaRPr lang="en-AU" altLang="ko-KR"/>
          </a:p>
        </p:txBody>
      </p:sp>
    </p:spTree>
    <p:extLst>
      <p:ext uri="{BB962C8B-B14F-4D97-AF65-F5344CB8AC3E}">
        <p14:creationId xmlns:p14="http://schemas.microsoft.com/office/powerpoint/2010/main" val="1786500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Times New Roman" pitchFamily="18" charset="0"/>
                <a:ea typeface="+mn-ea"/>
                <a:cs typeface="+mn-cs"/>
              </a:rPr>
              <a:t>After adjusting for </a:t>
            </a:r>
            <a:r>
              <a:rPr lang="en-US" sz="1200" b="1" u="sng" kern="1200" dirty="0" err="1" smtClean="0">
                <a:solidFill>
                  <a:schemeClr val="tx1"/>
                </a:solidFill>
                <a:effectLst/>
                <a:latin typeface="Times New Roman" pitchFamily="18" charset="0"/>
                <a:ea typeface="+mn-ea"/>
                <a:cs typeface="+mn-cs"/>
              </a:rPr>
              <a:t>basline</a:t>
            </a:r>
            <a:r>
              <a:rPr lang="en-US" sz="1200" b="1" u="sng" kern="1200" dirty="0" smtClean="0">
                <a:solidFill>
                  <a:schemeClr val="tx1"/>
                </a:solidFill>
                <a:effectLst/>
                <a:latin typeface="Times New Roman" pitchFamily="18" charset="0"/>
                <a:ea typeface="+mn-ea"/>
                <a:cs typeface="+mn-cs"/>
              </a:rPr>
              <a:t> </a:t>
            </a:r>
            <a:r>
              <a:rPr lang="en-US" sz="1200" b="1" u="sng" kern="1200" dirty="0" smtClean="0">
                <a:solidFill>
                  <a:schemeClr val="tx1"/>
                </a:solidFill>
                <a:effectLst/>
                <a:latin typeface="Times New Roman" pitchFamily="18" charset="0"/>
                <a:ea typeface="+mn-ea"/>
                <a:cs typeface="+mn-cs"/>
              </a:rPr>
              <a:t>characteristics, </a:t>
            </a:r>
            <a:r>
              <a:rPr lang="en-US" sz="1200" b="1" u="sng" kern="1200" dirty="0" smtClean="0">
                <a:solidFill>
                  <a:schemeClr val="tx1"/>
                </a:solidFill>
                <a:effectLst/>
                <a:latin typeface="Times New Roman" pitchFamily="18" charset="0"/>
                <a:ea typeface="+mn-ea"/>
                <a:cs typeface="+mn-cs"/>
              </a:rPr>
              <a:t>female gender did not predict clinical outcomes compared to men.</a:t>
            </a:r>
          </a:p>
          <a:p>
            <a:endParaRPr lang="en-US" sz="1200" b="1" u="sng" kern="1200" dirty="0" smtClean="0">
              <a:solidFill>
                <a:schemeClr val="tx1"/>
              </a:solidFill>
              <a:effectLst/>
              <a:latin typeface="Times New Roman" pitchFamily="18" charset="0"/>
              <a:ea typeface="+mn-ea"/>
              <a:cs typeface="+mn-cs"/>
            </a:endParaRPr>
          </a:p>
          <a:p>
            <a:r>
              <a:rPr lang="en-US" sz="1200" b="1" u="sng" kern="1200" dirty="0" smtClean="0">
                <a:solidFill>
                  <a:schemeClr val="tx1"/>
                </a:solidFill>
                <a:effectLst/>
                <a:latin typeface="Times New Roman" pitchFamily="18" charset="0"/>
                <a:ea typeface="+mn-ea"/>
                <a:cs typeface="+mn-cs"/>
              </a:rPr>
              <a:t>After ad-</a:t>
            </a:r>
            <a:r>
              <a:rPr lang="en-US" sz="1200" b="1" u="sng" kern="1200" dirty="0" err="1" smtClean="0">
                <a:solidFill>
                  <a:schemeClr val="tx1"/>
                </a:solidFill>
                <a:effectLst/>
                <a:latin typeface="Times New Roman" pitchFamily="18" charset="0"/>
                <a:ea typeface="+mn-ea"/>
                <a:cs typeface="+mn-cs"/>
              </a:rPr>
              <a:t>justing</a:t>
            </a:r>
            <a:r>
              <a:rPr lang="en-US" sz="1200" b="1" u="sng" kern="1200" dirty="0" smtClean="0">
                <a:solidFill>
                  <a:schemeClr val="tx1"/>
                </a:solidFill>
                <a:effectLst/>
                <a:latin typeface="Times New Roman" pitchFamily="18" charset="0"/>
                <a:ea typeface="+mn-ea"/>
                <a:cs typeface="+mn-cs"/>
              </a:rPr>
              <a:t> for differences in baseline variables shown to predict clinical outcome </a:t>
            </a:r>
            <a:r>
              <a:rPr lang="en-US" sz="1200" kern="1200" dirty="0" smtClean="0">
                <a:solidFill>
                  <a:schemeClr val="tx1"/>
                </a:solidFill>
                <a:effectLst/>
                <a:latin typeface="Times New Roman" pitchFamily="18" charset="0"/>
                <a:ea typeface="+mn-ea"/>
                <a:cs typeface="+mn-cs"/>
              </a:rPr>
              <a:t>(age, </a:t>
            </a:r>
            <a:r>
              <a:rPr lang="en-US" sz="1200" kern="1200" dirty="0" err="1" smtClean="0">
                <a:solidFill>
                  <a:schemeClr val="tx1"/>
                </a:solidFill>
                <a:effectLst/>
                <a:latin typeface="Times New Roman" pitchFamily="18" charset="0"/>
                <a:ea typeface="+mn-ea"/>
                <a:cs typeface="+mn-cs"/>
              </a:rPr>
              <a:t>Killip</a:t>
            </a:r>
            <a:r>
              <a:rPr lang="en-US" sz="1200" kern="1200" dirty="0" smtClean="0">
                <a:solidFill>
                  <a:schemeClr val="tx1"/>
                </a:solidFill>
                <a:effectLst/>
                <a:latin typeface="Times New Roman" pitchFamily="18" charset="0"/>
                <a:ea typeface="+mn-ea"/>
                <a:cs typeface="+mn-cs"/>
              </a:rPr>
              <a:t> class, pulse, and systolic blood pressure), the </a:t>
            </a:r>
            <a:r>
              <a:rPr lang="en-US" sz="1200" b="1" u="sng" kern="1200" dirty="0" smtClean="0">
                <a:solidFill>
                  <a:schemeClr val="tx1"/>
                </a:solidFill>
                <a:effectLst/>
                <a:latin typeface="Times New Roman" pitchFamily="18" charset="0"/>
                <a:ea typeface="+mn-ea"/>
                <a:cs typeface="+mn-cs"/>
              </a:rPr>
              <a:t>likelihood of reaching a clinical end point was no longer significantly different for women compared with men </a:t>
            </a:r>
            <a:r>
              <a:rPr lang="en-US" sz="1200" kern="1200" dirty="0" smtClean="0">
                <a:solidFill>
                  <a:schemeClr val="tx1"/>
                </a:solidFill>
                <a:effectLst/>
                <a:latin typeface="Times New Roman" pitchFamily="18" charset="0"/>
                <a:ea typeface="+mn-ea"/>
                <a:cs typeface="+mn-cs"/>
              </a:rPr>
              <a:t>(adjusted OR for women compared with men, 1.35; 95% CI 0.88–2.08) </a:t>
            </a:r>
          </a:p>
          <a:p>
            <a:endParaRPr lang="en-US" sz="1200" kern="1200" dirty="0" smtClean="0">
              <a:solidFill>
                <a:schemeClr val="tx1"/>
              </a:solidFill>
              <a:effectLst/>
              <a:latin typeface="Times New Roman" pitchFamily="18" charset="0"/>
              <a:ea typeface="+mn-ea"/>
              <a:cs typeface="+mn-cs"/>
            </a:endParaRPr>
          </a:p>
          <a:p>
            <a:endParaRPr lang="en-US" sz="1200" kern="1200" dirty="0" smtClean="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u="sng" kern="1200" dirty="0" smtClean="0">
                <a:solidFill>
                  <a:schemeClr val="tx1"/>
                </a:solidFill>
                <a:effectLst/>
                <a:latin typeface="Times New Roman" pitchFamily="18" charset="0"/>
                <a:ea typeface="+mn-ea"/>
                <a:cs typeface="+mn-cs"/>
              </a:rPr>
              <a:t>The greater mortality benefit of primary PCI compared with thrombolytic therapy was confirmed in the GUSTO II-B angioplasty </a:t>
            </a:r>
            <a:r>
              <a:rPr lang="en-US" sz="1200" b="1" u="sng" kern="1200" dirty="0" err="1" smtClean="0">
                <a:solidFill>
                  <a:schemeClr val="tx1"/>
                </a:solidFill>
                <a:effectLst/>
                <a:latin typeface="Times New Roman" pitchFamily="18" charset="0"/>
                <a:ea typeface="+mn-ea"/>
                <a:cs typeface="+mn-cs"/>
              </a:rPr>
              <a:t>substudy</a:t>
            </a:r>
            <a:r>
              <a:rPr lang="en-US" sz="1200" b="1" u="sng" kern="1200" dirty="0" smtClean="0">
                <a:solidFill>
                  <a:schemeClr val="tx1"/>
                </a:solidFill>
                <a:effectLst/>
                <a:latin typeface="Times New Roman" pitchFamily="18" charset="0"/>
                <a:ea typeface="+mn-ea"/>
                <a:cs typeface="+mn-cs"/>
              </a:rPr>
              <a:t>, with primary PCI pre- venting 56 deaths in women compared with 42 deaths in men per 1000 treated. </a:t>
            </a:r>
            <a:endParaRPr lang="en-US" b="1" u="sng" dirty="0" smtClean="0"/>
          </a:p>
          <a:p>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19</a:t>
            </a:fld>
            <a:endParaRPr lang="en-AU" altLang="ko-KR"/>
          </a:p>
        </p:txBody>
      </p:sp>
    </p:spTree>
    <p:extLst>
      <p:ext uri="{BB962C8B-B14F-4D97-AF65-F5344CB8AC3E}">
        <p14:creationId xmlns:p14="http://schemas.microsoft.com/office/powerpoint/2010/main" val="1691020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In</a:t>
            </a:r>
            <a:r>
              <a:rPr lang="en-US" sz="1200" kern="1200" baseline="0" dirty="0" smtClean="0">
                <a:solidFill>
                  <a:schemeClr val="tx1"/>
                </a:solidFill>
                <a:effectLst/>
                <a:latin typeface="Times New Roman" pitchFamily="18" charset="0"/>
                <a:ea typeface="+mn-ea"/>
                <a:cs typeface="+mn-cs"/>
              </a:rPr>
              <a:t> </a:t>
            </a:r>
            <a:r>
              <a:rPr lang="en-US" sz="1200" kern="1200" baseline="0" dirty="0" err="1" smtClean="0">
                <a:solidFill>
                  <a:schemeClr val="tx1"/>
                </a:solidFill>
                <a:effectLst/>
                <a:latin typeface="Times New Roman" pitchFamily="18" charset="0"/>
                <a:ea typeface="+mn-ea"/>
                <a:cs typeface="+mn-cs"/>
              </a:rPr>
              <a:t>ths</a:t>
            </a:r>
            <a:r>
              <a:rPr lang="en-US" sz="1200" kern="1200" baseline="0" dirty="0" smtClean="0">
                <a:solidFill>
                  <a:schemeClr val="tx1"/>
                </a:solidFill>
                <a:effectLst/>
                <a:latin typeface="Times New Roman" pitchFamily="18" charset="0"/>
                <a:ea typeface="+mn-ea"/>
                <a:cs typeface="+mn-cs"/>
              </a:rPr>
              <a:t> r</a:t>
            </a:r>
            <a:r>
              <a:rPr lang="en-US" sz="1200" kern="1200" dirty="0" smtClean="0">
                <a:solidFill>
                  <a:schemeClr val="tx1"/>
                </a:solidFill>
                <a:effectLst/>
                <a:latin typeface="Times New Roman" pitchFamily="18" charset="0"/>
                <a:ea typeface="+mn-ea"/>
                <a:cs typeface="+mn-cs"/>
              </a:rPr>
              <a:t>ecent meta-analysis of 35 </a:t>
            </a:r>
            <a:r>
              <a:rPr lang="en-US" sz="1200" kern="1200" dirty="0" err="1" smtClean="0">
                <a:solidFill>
                  <a:schemeClr val="tx1"/>
                </a:solidFill>
                <a:effectLst/>
                <a:latin typeface="Times New Roman" pitchFamily="18" charset="0"/>
                <a:ea typeface="+mn-ea"/>
                <a:cs typeface="+mn-cs"/>
              </a:rPr>
              <a:t>clnical</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sutids</a:t>
            </a:r>
            <a:r>
              <a:rPr lang="en-US" sz="1200" kern="1200" dirty="0" smtClean="0">
                <a:solidFill>
                  <a:schemeClr val="tx1"/>
                </a:solidFill>
                <a:effectLst/>
                <a:latin typeface="Times New Roman" pitchFamily="18" charset="0"/>
                <a:ea typeface="+mn-ea"/>
                <a:cs typeface="+mn-cs"/>
              </a:rPr>
              <a:t> reported that </a:t>
            </a:r>
            <a:r>
              <a:rPr lang="en-US" sz="1200" b="1" u="sng" kern="1200" dirty="0" smtClean="0">
                <a:solidFill>
                  <a:schemeClr val="tx1"/>
                </a:solidFill>
                <a:effectLst/>
                <a:latin typeface="Times New Roman" pitchFamily="18" charset="0"/>
                <a:ea typeface="+mn-ea"/>
                <a:cs typeface="+mn-cs"/>
              </a:rPr>
              <a:t>women have a higher risk of in-hospital mortality</a:t>
            </a:r>
            <a:r>
              <a:rPr lang="en-US" sz="1200" kern="1200" dirty="0" smtClean="0">
                <a:solidFill>
                  <a:schemeClr val="tx1"/>
                </a:solidFill>
                <a:effectLst/>
                <a:latin typeface="Times New Roman" pitchFamily="18" charset="0"/>
                <a:ea typeface="+mn-ea"/>
                <a:cs typeface="+mn-cs"/>
              </a:rPr>
              <a:t> (relative risk, 1.48; 95% confidence interval, 1.07–2.05) even after adjustment for baseline differences</a:t>
            </a:r>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20</a:t>
            </a:fld>
            <a:endParaRPr lang="en-AU" altLang="ko-KR"/>
          </a:p>
        </p:txBody>
      </p:sp>
    </p:spTree>
    <p:extLst>
      <p:ext uri="{BB962C8B-B14F-4D97-AF65-F5344CB8AC3E}">
        <p14:creationId xmlns:p14="http://schemas.microsoft.com/office/powerpoint/2010/main" val="398511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ther</a:t>
            </a:r>
            <a:r>
              <a:rPr lang="en-US" baseline="0" dirty="0" smtClean="0"/>
              <a:t>e were no significant difference in 1 year adjusted mortality between women and men.</a:t>
            </a:r>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21</a:t>
            </a:fld>
            <a:endParaRPr lang="en-AU" altLang="ko-KR"/>
          </a:p>
        </p:txBody>
      </p:sp>
    </p:spTree>
    <p:extLst>
      <p:ext uri="{BB962C8B-B14F-4D97-AF65-F5344CB8AC3E}">
        <p14:creationId xmlns:p14="http://schemas.microsoft.com/office/powerpoint/2010/main" val="1758231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talk in the order of epidemiology, Review</a:t>
            </a:r>
            <a:r>
              <a:rPr lang="en-US" baseline="0" dirty="0" smtClean="0"/>
              <a:t> of previous Evidences and Updated meta-analysis</a:t>
            </a:r>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1</a:t>
            </a:fld>
            <a:endParaRPr lang="en-AU" altLang="ko-KR"/>
          </a:p>
        </p:txBody>
      </p:sp>
    </p:spTree>
    <p:extLst>
      <p:ext uri="{BB962C8B-B14F-4D97-AF65-F5344CB8AC3E}">
        <p14:creationId xmlns:p14="http://schemas.microsoft.com/office/powerpoint/2010/main" val="1076862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What about long-term mortality among women and men?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In</a:t>
            </a:r>
            <a:r>
              <a:rPr lang="en-US" sz="1200" b="1" kern="1200" baseline="0" dirty="0" smtClean="0">
                <a:solidFill>
                  <a:schemeClr val="tx1"/>
                </a:solidFill>
                <a:effectLst/>
                <a:latin typeface="Times New Roman" pitchFamily="18" charset="0"/>
                <a:ea typeface="+mn-ea"/>
                <a:cs typeface="+mn-cs"/>
              </a:rPr>
              <a:t> this meta-analysis of 39 studies examining 5-10 year or above 10 year mortality, most studies reported significantly higher unadjusted mortality for women</a:t>
            </a:r>
            <a:endParaRPr lang="en-US" sz="1200" b="1" kern="1200" dirty="0" smtClean="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Similar results were observed for studies examining survival beyond 10 years. </a:t>
            </a:r>
            <a:r>
              <a:rPr lang="en-US" sz="1200" u="sng" kern="1200" dirty="0" smtClean="0">
                <a:solidFill>
                  <a:schemeClr val="tx1"/>
                </a:solidFill>
                <a:effectLst/>
                <a:latin typeface="Times New Roman" pitchFamily="18" charset="0"/>
                <a:ea typeface="+mn-ea"/>
                <a:cs typeface="+mn-cs"/>
              </a:rPr>
              <a:t>Eleven studies (73%) reported significantly higher mortality for women, and 4 studies (27%) found no difference. No studies reported higher mortality for men in unadjusted analyses. </a:t>
            </a:r>
            <a:endParaRPr lang="en-US" u="sng"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To determine whether study results varied by start point of follow-up, we constructed forest plots of the unadjusted risk ratios stratified by these variables (Figures 2 and 3). No consistent patterns were observed by start point of follow-up. </a:t>
            </a:r>
            <a:endParaRPr lang="en-US" dirty="0" smtClean="0"/>
          </a:p>
          <a:p>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Figure 2. </a:t>
            </a:r>
            <a:r>
              <a:rPr lang="en-US" sz="1200" kern="1200" dirty="0" smtClean="0">
                <a:solidFill>
                  <a:schemeClr val="tx1"/>
                </a:solidFill>
                <a:effectLst/>
                <a:latin typeface="Times New Roman" pitchFamily="18" charset="0"/>
                <a:ea typeface="+mn-ea"/>
                <a:cs typeface="+mn-cs"/>
              </a:rPr>
              <a:t>Unadjusted risk ratios (RRs) for studies examining 5- to 10-year mortality stratified by start point of follow-up.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Figure 3. </a:t>
            </a:r>
            <a:r>
              <a:rPr lang="en-US" sz="1200" kern="1200" dirty="0" smtClean="0">
                <a:solidFill>
                  <a:schemeClr val="tx1"/>
                </a:solidFill>
                <a:effectLst/>
                <a:latin typeface="Times New Roman" pitchFamily="18" charset="0"/>
                <a:ea typeface="+mn-ea"/>
                <a:cs typeface="+mn-cs"/>
              </a:rPr>
              <a:t>Unadjusted risk ratios (RRs) for studies examining mortality at ≥10 years stratified by start point of follow-up.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22</a:t>
            </a:fld>
            <a:endParaRPr lang="en-AU" altLang="ko-KR"/>
          </a:p>
        </p:txBody>
      </p:sp>
    </p:spTree>
    <p:extLst>
      <p:ext uri="{BB962C8B-B14F-4D97-AF65-F5344CB8AC3E}">
        <p14:creationId xmlns:p14="http://schemas.microsoft.com/office/powerpoint/2010/main" val="228296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u="sng" kern="1200" dirty="0" smtClean="0">
                <a:solidFill>
                  <a:schemeClr val="tx1"/>
                </a:solidFill>
                <a:effectLst/>
                <a:latin typeface="Times New Roman" pitchFamily="18" charset="0"/>
                <a:ea typeface="+mn-ea"/>
                <a:cs typeface="+mn-cs"/>
              </a:rPr>
              <a:t>Age adjustment attenuated the association between female sex and increased long-term mortality</a:t>
            </a:r>
            <a:endParaRPr lang="en-US" sz="1200" b="1" kern="1200" dirty="0" smtClean="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smtClean="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However, after</a:t>
            </a:r>
            <a:r>
              <a:rPr lang="en-US" sz="1200" b="1" kern="1200" baseline="0" dirty="0" smtClean="0">
                <a:solidFill>
                  <a:schemeClr val="tx1"/>
                </a:solidFill>
                <a:effectLst/>
                <a:latin typeface="Times New Roman" pitchFamily="18" charset="0"/>
                <a:ea typeface="+mn-ea"/>
                <a:cs typeface="+mn-cs"/>
              </a:rPr>
              <a:t> multivariate adjustment, only 2 studies reported higher risk for women, and 9 studies reported lower risk for women.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smtClean="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Figure 4. </a:t>
            </a:r>
            <a:r>
              <a:rPr lang="en-US" sz="1200" kern="1200" dirty="0" smtClean="0">
                <a:solidFill>
                  <a:schemeClr val="tx1"/>
                </a:solidFill>
                <a:effectLst/>
                <a:latin typeface="Times New Roman" pitchFamily="18" charset="0"/>
                <a:ea typeface="+mn-ea"/>
                <a:cs typeface="+mn-cs"/>
              </a:rPr>
              <a:t>Age-adjusted risk ratios (RRs) for studies stratified by length of follow-up.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Figure 5. Multivariate-adjusted risk ratios (RRs) for studies stratified by length of follow-up. </a:t>
            </a:r>
            <a:endParaRPr lang="en-US" dirty="0" smtClean="0"/>
          </a:p>
          <a:p>
            <a:endParaRPr lang="en-US" dirty="0" smtClean="0"/>
          </a:p>
          <a:p>
            <a:r>
              <a:rPr lang="en-US" sz="1200" b="1" i="1" kern="1200" dirty="0" smtClean="0">
                <a:solidFill>
                  <a:schemeClr val="tx1"/>
                </a:solidFill>
                <a:effectLst/>
                <a:latin typeface="Times New Roman" pitchFamily="18" charset="0"/>
                <a:ea typeface="+mn-ea"/>
                <a:cs typeface="+mn-cs"/>
              </a:rPr>
              <a:t>Age-Adjusted Mortality </a:t>
            </a:r>
            <a:endParaRPr lang="en-US" dirty="0" smtClean="0"/>
          </a:p>
          <a:p>
            <a:r>
              <a:rPr lang="en-US" sz="1200" kern="1200" dirty="0" smtClean="0">
                <a:solidFill>
                  <a:schemeClr val="tx1"/>
                </a:solidFill>
                <a:effectLst/>
                <a:latin typeface="Times New Roman" pitchFamily="18" charset="0"/>
                <a:ea typeface="+mn-ea"/>
                <a:cs typeface="+mn-cs"/>
              </a:rPr>
              <a:t>Thirteen of the 39 studies reported analyses adjusted for age only, and age-adjusted Mantel-</a:t>
            </a:r>
            <a:r>
              <a:rPr lang="en-US" sz="1200" kern="1200" dirty="0" err="1" smtClean="0">
                <a:solidFill>
                  <a:schemeClr val="tx1"/>
                </a:solidFill>
                <a:effectLst/>
                <a:latin typeface="Times New Roman" pitchFamily="18" charset="0"/>
                <a:ea typeface="+mn-ea"/>
                <a:cs typeface="+mn-cs"/>
              </a:rPr>
              <a:t>Haenszel</a:t>
            </a:r>
            <a:r>
              <a:rPr lang="en-US" sz="1200" kern="1200" dirty="0" smtClean="0">
                <a:solidFill>
                  <a:schemeClr val="tx1"/>
                </a:solidFill>
                <a:effectLst/>
                <a:latin typeface="Times New Roman" pitchFamily="18" charset="0"/>
                <a:ea typeface="+mn-ea"/>
                <a:cs typeface="+mn-cs"/>
              </a:rPr>
              <a:t> odds ratios could be calculated for an additional 6 studies. Age adjustment was performed in a variety of ways, including logistic or proportional hazards regression, Mantel-</a:t>
            </a:r>
            <a:r>
              <a:rPr lang="en-US" sz="1200" kern="1200" dirty="0" err="1" smtClean="0">
                <a:solidFill>
                  <a:schemeClr val="tx1"/>
                </a:solidFill>
                <a:effectLst/>
                <a:latin typeface="Times New Roman" pitchFamily="18" charset="0"/>
                <a:ea typeface="+mn-ea"/>
                <a:cs typeface="+mn-cs"/>
              </a:rPr>
              <a:t>Haenszel</a:t>
            </a:r>
            <a:r>
              <a:rPr lang="en-US" sz="1200" kern="1200" dirty="0" smtClean="0">
                <a:solidFill>
                  <a:schemeClr val="tx1"/>
                </a:solidFill>
                <a:effectLst/>
                <a:latin typeface="Times New Roman" pitchFamily="18" charset="0"/>
                <a:ea typeface="+mn-ea"/>
                <a:cs typeface="+mn-cs"/>
              </a:rPr>
              <a:t> statistics, and direct standardization. </a:t>
            </a:r>
            <a:endParaRPr lang="en-US" dirty="0" smtClean="0"/>
          </a:p>
          <a:p>
            <a:r>
              <a:rPr lang="en-US" sz="1200" b="1" u="sng" kern="1200" dirty="0" smtClean="0">
                <a:solidFill>
                  <a:schemeClr val="tx1"/>
                </a:solidFill>
                <a:effectLst/>
                <a:latin typeface="Times New Roman" pitchFamily="18" charset="0"/>
                <a:ea typeface="+mn-ea"/>
                <a:cs typeface="+mn-cs"/>
              </a:rPr>
              <a:t>Age adjustment attenuated the association between female sex and increased long-term mortality</a:t>
            </a:r>
            <a:r>
              <a:rPr lang="en-US" sz="1200" kern="1200" dirty="0" smtClean="0">
                <a:solidFill>
                  <a:schemeClr val="tx1"/>
                </a:solidFill>
                <a:effectLst/>
                <a:latin typeface="Times New Roman" pitchFamily="18" charset="0"/>
                <a:ea typeface="+mn-ea"/>
                <a:cs typeface="+mn-cs"/>
              </a:rPr>
              <a:t> (Figure 4). </a:t>
            </a:r>
            <a:r>
              <a:rPr lang="en-US" sz="1200" b="1" kern="1200" dirty="0" smtClean="0">
                <a:solidFill>
                  <a:schemeClr val="tx1"/>
                </a:solidFill>
                <a:effectLst/>
                <a:latin typeface="Times New Roman" pitchFamily="18" charset="0"/>
                <a:ea typeface="+mn-ea"/>
                <a:cs typeface="+mn-cs"/>
              </a:rPr>
              <a:t>Most studies found nonsignificant differences in age-adjusted mortality between men and women</a:t>
            </a:r>
            <a:r>
              <a:rPr lang="en-US" sz="1200" kern="1200" dirty="0" smtClean="0">
                <a:solidFill>
                  <a:schemeClr val="tx1"/>
                </a:solidFill>
                <a:effectLst/>
                <a:latin typeface="Times New Roman" pitchFamily="18" charset="0"/>
                <a:ea typeface="+mn-ea"/>
                <a:cs typeface="+mn-cs"/>
              </a:rPr>
              <a:t>, and 1 study even found a reversal in risk after adjustment for age.36 Only 2 studies continued to report a significantly higher age-adjusted risk of mortality for women, which may be due to inadequate adjustment for the effect of age.6,18 </a:t>
            </a:r>
            <a:r>
              <a:rPr lang="en-US" sz="1200" kern="1200" dirty="0" err="1" smtClean="0">
                <a:solidFill>
                  <a:schemeClr val="tx1"/>
                </a:solidFill>
                <a:effectLst/>
                <a:latin typeface="Times New Roman" pitchFamily="18" charset="0"/>
                <a:ea typeface="+mn-ea"/>
                <a:cs typeface="+mn-cs"/>
              </a:rPr>
              <a:t>Benderly</a:t>
            </a:r>
            <a:r>
              <a:rPr lang="en-US" sz="1200" kern="1200" dirty="0" smtClean="0">
                <a:solidFill>
                  <a:schemeClr val="tx1"/>
                </a:solidFill>
                <a:effectLst/>
                <a:latin typeface="Times New Roman" pitchFamily="18" charset="0"/>
                <a:ea typeface="+mn-ea"/>
                <a:cs typeface="+mn-cs"/>
              </a:rPr>
              <a:t> et al6 categorized age into 5-year increments, and </a:t>
            </a:r>
            <a:r>
              <a:rPr lang="en-US" sz="1200" kern="1200" dirty="0" err="1" smtClean="0">
                <a:solidFill>
                  <a:schemeClr val="tx1"/>
                </a:solidFill>
                <a:effectLst/>
                <a:latin typeface="Times New Roman" pitchFamily="18" charset="0"/>
                <a:ea typeface="+mn-ea"/>
                <a:cs typeface="+mn-cs"/>
              </a:rPr>
              <a:t>Langørgen</a:t>
            </a:r>
            <a:r>
              <a:rPr lang="en-US" sz="1200" kern="1200" dirty="0" smtClean="0">
                <a:solidFill>
                  <a:schemeClr val="tx1"/>
                </a:solidFill>
                <a:effectLst/>
                <a:latin typeface="Times New Roman" pitchFamily="18" charset="0"/>
                <a:ea typeface="+mn-ea"/>
                <a:cs typeface="+mn-cs"/>
              </a:rPr>
              <a:t> et al18 adjusted for age using only 2 age strata (&lt;60 and ≥60 years). </a:t>
            </a:r>
            <a:endParaRPr lang="en-US" dirty="0" smtClean="0"/>
          </a:p>
          <a:p>
            <a:r>
              <a:rPr lang="en-US" sz="1200" b="1" i="1" kern="1200" dirty="0" smtClean="0">
                <a:solidFill>
                  <a:schemeClr val="tx1"/>
                </a:solidFill>
                <a:effectLst/>
                <a:latin typeface="Times New Roman" pitchFamily="18" charset="0"/>
                <a:ea typeface="+mn-ea"/>
                <a:cs typeface="+mn-cs"/>
              </a:rPr>
              <a:t>Multivariate-Adjusted Mortality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Twenty-two studies reported multivariate risk estimates (Figure 5), nearly all of which found a reduction in the sex differences after adjustment. </a:t>
            </a:r>
            <a:r>
              <a:rPr lang="en-US" sz="1200" b="1" kern="1200" dirty="0" smtClean="0">
                <a:solidFill>
                  <a:schemeClr val="tx1"/>
                </a:solidFill>
                <a:effectLst/>
                <a:latin typeface="Times New Roman" pitchFamily="18" charset="0"/>
                <a:ea typeface="+mn-ea"/>
                <a:cs typeface="+mn-cs"/>
              </a:rPr>
              <a:t>Eleven studies reported nonsignificant female-to-male relative risks after adjustment; 2 reported significantly higher risk for women</a:t>
            </a:r>
            <a:r>
              <a:rPr lang="en-US" sz="1200" kern="1200" dirty="0" smtClean="0">
                <a:solidFill>
                  <a:schemeClr val="tx1"/>
                </a:solidFill>
                <a:effectLst/>
                <a:latin typeface="Times New Roman" pitchFamily="18" charset="0"/>
                <a:ea typeface="+mn-ea"/>
                <a:cs typeface="+mn-cs"/>
              </a:rPr>
              <a:t>; and the </a:t>
            </a:r>
            <a:r>
              <a:rPr lang="en-US" sz="1200" b="1" kern="1200" dirty="0" smtClean="0">
                <a:solidFill>
                  <a:schemeClr val="tx1"/>
                </a:solidFill>
                <a:effectLst/>
                <a:latin typeface="Times New Roman" pitchFamily="18" charset="0"/>
                <a:ea typeface="+mn-ea"/>
                <a:cs typeface="+mn-cs"/>
              </a:rPr>
              <a:t>remaining 9 reported lower risk for women</a:t>
            </a:r>
            <a:r>
              <a:rPr lang="en-US" sz="1200" kern="1200" dirty="0" smtClean="0">
                <a:solidFill>
                  <a:schemeClr val="tx1"/>
                </a:solidFill>
                <a:effectLst/>
                <a:latin typeface="Times New Roman" pitchFamily="18" charset="0"/>
                <a:ea typeface="+mn-ea"/>
                <a:cs typeface="+mn-cs"/>
              </a:rPr>
              <a:t>. Interestingly, risk ratios for female sex actually switched directions after adjustment in 5 of these studies.31,32,36,37,40 In all 5 studies, female sex was sig- </a:t>
            </a:r>
            <a:r>
              <a:rPr lang="en-US" sz="1200" kern="1200" dirty="0" err="1" smtClean="0">
                <a:solidFill>
                  <a:schemeClr val="tx1"/>
                </a:solidFill>
                <a:effectLst/>
                <a:latin typeface="Times New Roman" pitchFamily="18" charset="0"/>
                <a:ea typeface="+mn-ea"/>
                <a:cs typeface="+mn-cs"/>
              </a:rPr>
              <a:t>nificantly</a:t>
            </a:r>
            <a:r>
              <a:rPr lang="en-US" sz="1200" kern="1200" dirty="0" smtClean="0">
                <a:solidFill>
                  <a:schemeClr val="tx1"/>
                </a:solidFill>
                <a:effectLst/>
                <a:latin typeface="Times New Roman" pitchFamily="18" charset="0"/>
                <a:ea typeface="+mn-ea"/>
                <a:cs typeface="+mn-cs"/>
              </a:rPr>
              <a:t> associated with increased mortality in unadjusted analyses but became protective after multivariate adjustment.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23</a:t>
            </a:fld>
            <a:endParaRPr lang="en-AU" altLang="ko-KR"/>
          </a:p>
        </p:txBody>
      </p:sp>
    </p:spTree>
    <p:extLst>
      <p:ext uri="{BB962C8B-B14F-4D97-AF65-F5344CB8AC3E}">
        <p14:creationId xmlns:p14="http://schemas.microsoft.com/office/powerpoint/2010/main" val="1428170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Times New Roman" pitchFamily="18" charset="0"/>
                <a:ea typeface="+mn-ea"/>
                <a:cs typeface="+mn-cs"/>
              </a:rPr>
              <a:t>In this relatively</a:t>
            </a:r>
            <a:r>
              <a:rPr lang="en-US" sz="1200" b="1" kern="1200" baseline="0" dirty="0" smtClean="0">
                <a:solidFill>
                  <a:schemeClr val="tx1"/>
                </a:solidFill>
                <a:effectLst/>
                <a:latin typeface="Times New Roman" pitchFamily="18" charset="0"/>
                <a:ea typeface="+mn-ea"/>
                <a:cs typeface="+mn-cs"/>
              </a:rPr>
              <a:t> recent meta-analysis of 26 studies, f</a:t>
            </a:r>
            <a:r>
              <a:rPr lang="en-US" sz="1200" b="1" kern="1200" dirty="0" smtClean="0">
                <a:solidFill>
                  <a:schemeClr val="tx1"/>
                </a:solidFill>
                <a:effectLst/>
                <a:latin typeface="Times New Roman" pitchFamily="18" charset="0"/>
                <a:ea typeface="+mn-ea"/>
                <a:cs typeface="+mn-cs"/>
              </a:rPr>
              <a:t>emale sex emerged as independently associated to early mortality (OR 1.1; 95%CI, 1.02–1.18) but not to mid-term mortality (OR, 1.01; 95%CI, 0.99–1.03). </a:t>
            </a:r>
          </a:p>
          <a:p>
            <a:endParaRPr lang="en-US" sz="1200" b="1"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Introduction: The increasing use of primary percutaneous coronary intervention (</a:t>
            </a:r>
            <a:r>
              <a:rPr lang="en-US" sz="1200" kern="1200" dirty="0" err="1" smtClean="0">
                <a:solidFill>
                  <a:schemeClr val="tx1"/>
                </a:solidFill>
                <a:effectLst/>
                <a:latin typeface="Times New Roman" pitchFamily="18" charset="0"/>
                <a:ea typeface="+mn-ea"/>
                <a:cs typeface="+mn-cs"/>
              </a:rPr>
              <a:t>pPCI</a:t>
            </a:r>
            <a:r>
              <a:rPr lang="en-US" sz="1200" kern="1200" dirty="0" smtClean="0">
                <a:solidFill>
                  <a:schemeClr val="tx1"/>
                </a:solidFill>
                <a:effectLst/>
                <a:latin typeface="Times New Roman" pitchFamily="18" charset="0"/>
                <a:ea typeface="+mn-ea"/>
                <a:cs typeface="+mn-cs"/>
              </a:rPr>
              <a:t>) has improved clinical outcome in ST-segment elevation myocardial infarction (STEMI) patients, but the impact of sex on early and mid- term outcomes remains to be defined.</a:t>
            </a:r>
            <a:br>
              <a:rPr lang="en-US" sz="1200" kern="1200" dirty="0" smtClean="0">
                <a:solidFill>
                  <a:schemeClr val="tx1"/>
                </a:solidFill>
                <a:effectLst/>
                <a:latin typeface="Times New Roman" pitchFamily="18" charset="0"/>
                <a:ea typeface="+mn-ea"/>
                <a:cs typeface="+mn-cs"/>
              </a:rPr>
            </a:br>
            <a:r>
              <a:rPr lang="en-US" sz="1200" kern="1200" dirty="0" smtClean="0">
                <a:solidFill>
                  <a:schemeClr val="tx1"/>
                </a:solidFill>
                <a:effectLst/>
                <a:latin typeface="Times New Roman" pitchFamily="18" charset="0"/>
                <a:ea typeface="+mn-ea"/>
                <a:cs typeface="+mn-cs"/>
              </a:rPr>
              <a:t>Methods: Medline, Cochrane Library, Biomed Central, and Google Scholar were searched for articles describing differences in baseline, </a:t>
            </a:r>
            <a:r>
              <a:rPr lang="en-US" sz="1200" kern="1200" dirty="0" err="1" smtClean="0">
                <a:solidFill>
                  <a:schemeClr val="tx1"/>
                </a:solidFill>
                <a:effectLst/>
                <a:latin typeface="Times New Roman" pitchFamily="18" charset="0"/>
                <a:ea typeface="+mn-ea"/>
                <a:cs typeface="+mn-cs"/>
              </a:rPr>
              <a:t>periprocedural</a:t>
            </a:r>
            <a:r>
              <a:rPr lang="en-US" sz="1200" kern="1200" dirty="0" smtClean="0">
                <a:solidFill>
                  <a:schemeClr val="tx1"/>
                </a:solidFill>
                <a:effectLst/>
                <a:latin typeface="Times New Roman" pitchFamily="18" charset="0"/>
                <a:ea typeface="+mn-ea"/>
                <a:cs typeface="+mn-cs"/>
              </a:rPr>
              <a:t>, and midterm outcomes after </a:t>
            </a:r>
            <a:r>
              <a:rPr lang="en-US" sz="1200" kern="1200" dirty="0" err="1" smtClean="0">
                <a:solidFill>
                  <a:schemeClr val="tx1"/>
                </a:solidFill>
                <a:effectLst/>
                <a:latin typeface="Times New Roman" pitchFamily="18" charset="0"/>
                <a:ea typeface="+mn-ea"/>
                <a:cs typeface="+mn-cs"/>
              </a:rPr>
              <a:t>pPCI</a:t>
            </a:r>
            <a:r>
              <a:rPr lang="en-US" sz="1200" kern="1200" dirty="0" smtClean="0">
                <a:solidFill>
                  <a:schemeClr val="tx1"/>
                </a:solidFill>
                <a:effectLst/>
                <a:latin typeface="Times New Roman" pitchFamily="18" charset="0"/>
                <a:ea typeface="+mn-ea"/>
                <a:cs typeface="+mn-cs"/>
              </a:rPr>
              <a:t>, by sex. The primary end point was all- cause mortality at early and mid-term follow-up. Secondary endpoints included in-hospital bleeding and stroke. Results: Sixteen studies were included. Women were older, had more frequent hypertension, diabetes mellitus, and hypercholesterolemia, as well as longer ischemia time and more shock at presentation. Men were more likely to have had a previous myocardial infarction. </a:t>
            </a:r>
            <a:r>
              <a:rPr lang="en-US" sz="1200" b="1" kern="1200" dirty="0" smtClean="0">
                <a:solidFill>
                  <a:schemeClr val="tx1"/>
                </a:solidFill>
                <a:effectLst/>
                <a:latin typeface="Times New Roman" pitchFamily="18" charset="0"/>
                <a:ea typeface="+mn-ea"/>
                <a:cs typeface="+mn-cs"/>
              </a:rPr>
              <a:t>Female sex emerged as independently associated to early mortality (OR 1.1; 95%CI, 1.02–1.18) but not to mid-term mortality (OR, 1.01; 95%CI, 0.99–1.03). The pooled analysis showed a significantly higher risk of in hospital stroke (OR, 1.69; 95%CI, 1.11–2.56) and major bleeding (OR, 2.04; 95%CI, 1.51–2.77) in women. </a:t>
            </a:r>
            <a:endParaRPr lang="en-US" b="1" dirty="0" smtClean="0"/>
          </a:p>
          <a:p>
            <a:r>
              <a:rPr lang="en-US" sz="1200" kern="1200" dirty="0" smtClean="0">
                <a:solidFill>
                  <a:schemeClr val="tx1"/>
                </a:solidFill>
                <a:effectLst/>
                <a:latin typeface="Times New Roman" pitchFamily="18" charset="0"/>
                <a:ea typeface="+mn-ea"/>
                <a:cs typeface="+mn-cs"/>
              </a:rPr>
              <a:t>Conclusions: As compared to men, women undergoing </a:t>
            </a:r>
            <a:r>
              <a:rPr lang="en-US" sz="1200" kern="1200" dirty="0" err="1" smtClean="0">
                <a:solidFill>
                  <a:schemeClr val="tx1"/>
                </a:solidFill>
                <a:effectLst/>
                <a:latin typeface="Times New Roman" pitchFamily="18" charset="0"/>
                <a:ea typeface="+mn-ea"/>
                <a:cs typeface="+mn-cs"/>
              </a:rPr>
              <a:t>pPCI</a:t>
            </a:r>
            <a:r>
              <a:rPr lang="en-US" sz="1200" kern="1200" dirty="0" smtClean="0">
                <a:solidFill>
                  <a:schemeClr val="tx1"/>
                </a:solidFill>
                <a:effectLst/>
                <a:latin typeface="Times New Roman" pitchFamily="18" charset="0"/>
                <a:ea typeface="+mn-ea"/>
                <a:cs typeface="+mn-cs"/>
              </a:rPr>
              <a:t> have more bleedings and strokes, and a worse early, but not mid-term mortality. These findings may allow a better risk stratification of </a:t>
            </a:r>
            <a:r>
              <a:rPr lang="en-US" sz="1200" kern="1200" dirty="0" err="1" smtClean="0">
                <a:solidFill>
                  <a:schemeClr val="tx1"/>
                </a:solidFill>
                <a:effectLst/>
                <a:latin typeface="Times New Roman" pitchFamily="18" charset="0"/>
                <a:ea typeface="+mn-ea"/>
                <a:cs typeface="+mn-cs"/>
              </a:rPr>
              <a:t>pPCI</a:t>
            </a:r>
            <a:r>
              <a:rPr lang="en-US" sz="1200" kern="1200" dirty="0" smtClean="0">
                <a:solidFill>
                  <a:schemeClr val="tx1"/>
                </a:solidFill>
                <a:effectLst/>
                <a:latin typeface="Times New Roman" pitchFamily="18" charset="0"/>
                <a:ea typeface="+mn-ea"/>
                <a:cs typeface="+mn-cs"/>
              </a:rPr>
              <a:t> patients. (J </a:t>
            </a:r>
            <a:r>
              <a:rPr lang="en-US" sz="1200" kern="1200" dirty="0" err="1" smtClean="0">
                <a:solidFill>
                  <a:schemeClr val="tx1"/>
                </a:solidFill>
                <a:effectLst/>
                <a:latin typeface="Times New Roman" pitchFamily="18" charset="0"/>
                <a:ea typeface="+mn-ea"/>
                <a:cs typeface="+mn-cs"/>
              </a:rPr>
              <a:t>Interven</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Cardiol</a:t>
            </a:r>
            <a:r>
              <a:rPr lang="en-US" sz="1200" kern="1200" dirty="0" smtClean="0">
                <a:solidFill>
                  <a:schemeClr val="tx1"/>
                </a:solidFill>
                <a:effectLst/>
                <a:latin typeface="Times New Roman" pitchFamily="18" charset="0"/>
                <a:ea typeface="+mn-ea"/>
                <a:cs typeface="+mn-cs"/>
              </a:rPr>
              <a:t> 2015;28:132–140)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24</a:t>
            </a:fld>
            <a:endParaRPr lang="en-AU" altLang="ko-KR"/>
          </a:p>
        </p:txBody>
      </p:sp>
    </p:spTree>
    <p:extLst>
      <p:ext uri="{BB962C8B-B14F-4D97-AF65-F5344CB8AC3E}">
        <p14:creationId xmlns:p14="http://schemas.microsoft.com/office/powerpoint/2010/main" val="185746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25</a:t>
            </a:fld>
            <a:endParaRPr lang="en-AU" altLang="ko-KR"/>
          </a:p>
        </p:txBody>
      </p:sp>
    </p:spTree>
    <p:extLst>
      <p:ext uri="{BB962C8B-B14F-4D97-AF65-F5344CB8AC3E}">
        <p14:creationId xmlns:p14="http://schemas.microsoft.com/office/powerpoint/2010/main" val="1993336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 want to introduce you an</a:t>
            </a:r>
            <a:r>
              <a:rPr lang="en-US" baseline="0" dirty="0" smtClean="0"/>
              <a:t> undated meta-analysis including recent studies.</a:t>
            </a:r>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26</a:t>
            </a:fld>
            <a:endParaRPr lang="en-AU" altLang="ko-KR"/>
          </a:p>
        </p:txBody>
      </p:sp>
    </p:spTree>
    <p:extLst>
      <p:ext uri="{BB962C8B-B14F-4D97-AF65-F5344CB8AC3E}">
        <p14:creationId xmlns:p14="http://schemas.microsoft.com/office/powerpoint/2010/main" val="1507036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슬라이드 이미지 개체 틀 1"/>
          <p:cNvSpPr>
            <a:spLocks noGrp="1" noRot="1" noChangeAspect="1" noTextEdit="1"/>
          </p:cNvSpPr>
          <p:nvPr>
            <p:ph type="sldImg"/>
          </p:nvPr>
        </p:nvSpPr>
        <p:spPr>
          <a:ln/>
        </p:spPr>
      </p:sp>
      <p:sp>
        <p:nvSpPr>
          <p:cNvPr id="30723" name="슬라이드 노트 개체 틀 2"/>
          <p:cNvSpPr>
            <a:spLocks noGrp="1"/>
          </p:cNvSpPr>
          <p:nvPr>
            <p:ph type="body" idx="1"/>
          </p:nvPr>
        </p:nvSpPr>
        <p:spPr>
          <a:noFill/>
          <a:ln/>
        </p:spPr>
        <p:txBody>
          <a:bodyPr/>
          <a:lstStyle/>
          <a:p>
            <a:endParaRPr lang="ko-KR" altLang="en-US" dirty="0" smtClean="0"/>
          </a:p>
        </p:txBody>
      </p:sp>
      <p:sp>
        <p:nvSpPr>
          <p:cNvPr id="30724" name="슬라이드 번호 개체 틀 3"/>
          <p:cNvSpPr>
            <a:spLocks noGrp="1"/>
          </p:cNvSpPr>
          <p:nvPr>
            <p:ph type="sldNum" sz="quarter" idx="5"/>
          </p:nvPr>
        </p:nvSpPr>
        <p:spPr>
          <a:noFill/>
        </p:spPr>
        <p:txBody>
          <a:bodyPr/>
          <a:lstStyle/>
          <a:p>
            <a:fld id="{CCA1D790-3898-4EE0-A191-68DA6755AD1F}" type="slidenum">
              <a:rPr lang="ko-KR" altLang="en-AU" smtClean="0">
                <a:ea typeface="굴림" pitchFamily="50" charset="-127"/>
              </a:rPr>
              <a:pPr/>
              <a:t>27</a:t>
            </a:fld>
            <a:endParaRPr lang="en-AU" altLang="ko-KR" smtClean="0">
              <a:ea typeface="굴림" pitchFamily="50" charset="-127"/>
            </a:endParaRPr>
          </a:p>
        </p:txBody>
      </p:sp>
    </p:spTree>
    <p:extLst>
      <p:ext uri="{BB962C8B-B14F-4D97-AF65-F5344CB8AC3E}">
        <p14:creationId xmlns:p14="http://schemas.microsoft.com/office/powerpoint/2010/main" val="1953505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슬라이드 이미지 개체 틀 1"/>
          <p:cNvSpPr>
            <a:spLocks noGrp="1" noRot="1" noChangeAspect="1" noTextEdit="1"/>
          </p:cNvSpPr>
          <p:nvPr>
            <p:ph type="sldImg"/>
          </p:nvPr>
        </p:nvSpPr>
        <p:spPr>
          <a:ln/>
        </p:spPr>
      </p:sp>
      <p:sp>
        <p:nvSpPr>
          <p:cNvPr id="30723" name="슬라이드 노트 개체 틀 2"/>
          <p:cNvSpPr>
            <a:spLocks noGrp="1"/>
          </p:cNvSpPr>
          <p:nvPr>
            <p:ph type="body" idx="1"/>
          </p:nvPr>
        </p:nvSpPr>
        <p:spPr>
          <a:noFill/>
          <a:ln/>
        </p:spPr>
        <p:txBody>
          <a:bodyPr/>
          <a:lstStyle/>
          <a:p>
            <a:endParaRPr lang="ko-KR" altLang="en-US" dirty="0" smtClean="0"/>
          </a:p>
        </p:txBody>
      </p:sp>
      <p:sp>
        <p:nvSpPr>
          <p:cNvPr id="30724" name="슬라이드 번호 개체 틀 3"/>
          <p:cNvSpPr>
            <a:spLocks noGrp="1"/>
          </p:cNvSpPr>
          <p:nvPr>
            <p:ph type="sldNum" sz="quarter" idx="5"/>
          </p:nvPr>
        </p:nvSpPr>
        <p:spPr>
          <a:noFill/>
        </p:spPr>
        <p:txBody>
          <a:bodyPr/>
          <a:lstStyle/>
          <a:p>
            <a:fld id="{CCA1D790-3898-4EE0-A191-68DA6755AD1F}" type="slidenum">
              <a:rPr lang="ko-KR" altLang="en-AU" smtClean="0">
                <a:ea typeface="굴림" pitchFamily="50" charset="-127"/>
              </a:rPr>
              <a:pPr/>
              <a:t>28</a:t>
            </a:fld>
            <a:endParaRPr lang="en-AU" altLang="ko-KR" smtClean="0">
              <a:ea typeface="굴림" pitchFamily="50" charset="-127"/>
            </a:endParaRPr>
          </a:p>
        </p:txBody>
      </p:sp>
    </p:spTree>
    <p:extLst>
      <p:ext uri="{BB962C8B-B14F-4D97-AF65-F5344CB8AC3E}">
        <p14:creationId xmlns:p14="http://schemas.microsoft.com/office/powerpoint/2010/main" val="1291742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슬라이드 이미지 개체 틀 1"/>
          <p:cNvSpPr>
            <a:spLocks noGrp="1" noRot="1" noChangeAspect="1" noTextEdit="1"/>
          </p:cNvSpPr>
          <p:nvPr>
            <p:ph type="sldImg"/>
          </p:nvPr>
        </p:nvSpPr>
        <p:spPr>
          <a:ln/>
        </p:spPr>
      </p:sp>
      <p:sp>
        <p:nvSpPr>
          <p:cNvPr id="31747" name="슬라이드 노트 개체 틀 2"/>
          <p:cNvSpPr>
            <a:spLocks noGrp="1"/>
          </p:cNvSpPr>
          <p:nvPr>
            <p:ph type="body" idx="1"/>
          </p:nvPr>
        </p:nvSpPr>
        <p:spPr>
          <a:noFill/>
          <a:ln/>
        </p:spPr>
        <p:txBody>
          <a:bodyPr/>
          <a:lstStyle/>
          <a:p>
            <a:endParaRPr lang="ko-KR" altLang="en-US" dirty="0" smtClean="0"/>
          </a:p>
        </p:txBody>
      </p:sp>
      <p:sp>
        <p:nvSpPr>
          <p:cNvPr id="31748" name="슬라이드 번호 개체 틀 3"/>
          <p:cNvSpPr>
            <a:spLocks noGrp="1"/>
          </p:cNvSpPr>
          <p:nvPr>
            <p:ph type="sldNum" sz="quarter" idx="5"/>
          </p:nvPr>
        </p:nvSpPr>
        <p:spPr>
          <a:noFill/>
        </p:spPr>
        <p:txBody>
          <a:bodyPr/>
          <a:lstStyle/>
          <a:p>
            <a:fld id="{87F3C055-BB9D-4A32-996D-B887843FAB9E}" type="slidenum">
              <a:rPr lang="ko-KR" altLang="en-AU" smtClean="0">
                <a:ea typeface="굴림" pitchFamily="50" charset="-127"/>
              </a:rPr>
              <a:pPr/>
              <a:t>29</a:t>
            </a:fld>
            <a:endParaRPr lang="en-AU" altLang="ko-KR" smtClean="0">
              <a:ea typeface="굴림" pitchFamily="50" charset="-127"/>
            </a:endParaRPr>
          </a:p>
        </p:txBody>
      </p:sp>
    </p:spTree>
    <p:extLst>
      <p:ext uri="{BB962C8B-B14F-4D97-AF65-F5344CB8AC3E}">
        <p14:creationId xmlns:p14="http://schemas.microsoft.com/office/powerpoint/2010/main" val="489260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슬라이드 이미지 개체 틀 1"/>
          <p:cNvSpPr>
            <a:spLocks noGrp="1" noRot="1" noChangeAspect="1" noTextEdit="1"/>
          </p:cNvSpPr>
          <p:nvPr>
            <p:ph type="sldImg"/>
          </p:nvPr>
        </p:nvSpPr>
        <p:spPr>
          <a:ln/>
        </p:spPr>
      </p:sp>
      <p:sp>
        <p:nvSpPr>
          <p:cNvPr id="32771" name="슬라이드 노트 개체 틀 2"/>
          <p:cNvSpPr>
            <a:spLocks noGrp="1"/>
          </p:cNvSpPr>
          <p:nvPr>
            <p:ph type="body" idx="1"/>
          </p:nvPr>
        </p:nvSpPr>
        <p:spPr>
          <a:noFill/>
          <a:ln/>
        </p:spPr>
        <p:txBody>
          <a:bodyPr/>
          <a:lstStyle/>
          <a:p>
            <a:endParaRPr lang="ko-KR" altLang="en-US" dirty="0" smtClean="0"/>
          </a:p>
        </p:txBody>
      </p:sp>
      <p:sp>
        <p:nvSpPr>
          <p:cNvPr id="32772" name="슬라이드 번호 개체 틀 3"/>
          <p:cNvSpPr>
            <a:spLocks noGrp="1"/>
          </p:cNvSpPr>
          <p:nvPr>
            <p:ph type="sldNum" sz="quarter" idx="5"/>
          </p:nvPr>
        </p:nvSpPr>
        <p:spPr>
          <a:noFill/>
        </p:spPr>
        <p:txBody>
          <a:bodyPr/>
          <a:lstStyle/>
          <a:p>
            <a:fld id="{DACA7941-AB03-49E0-931F-B2788C394A34}" type="slidenum">
              <a:rPr lang="ko-KR" altLang="en-AU" smtClean="0">
                <a:ea typeface="굴림" pitchFamily="50" charset="-127"/>
              </a:rPr>
              <a:pPr/>
              <a:t>30</a:t>
            </a:fld>
            <a:endParaRPr lang="en-AU" altLang="ko-KR" smtClean="0">
              <a:ea typeface="굴림" pitchFamily="50" charset="-127"/>
            </a:endParaRPr>
          </a:p>
        </p:txBody>
      </p:sp>
    </p:spTree>
    <p:extLst>
      <p:ext uri="{BB962C8B-B14F-4D97-AF65-F5344CB8AC3E}">
        <p14:creationId xmlns:p14="http://schemas.microsoft.com/office/powerpoint/2010/main" val="69753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슬라이드 이미지 개체 틀 1"/>
          <p:cNvSpPr>
            <a:spLocks noGrp="1" noRot="1" noChangeAspect="1" noTextEdit="1"/>
          </p:cNvSpPr>
          <p:nvPr>
            <p:ph type="sldImg"/>
          </p:nvPr>
        </p:nvSpPr>
        <p:spPr>
          <a:ln/>
        </p:spPr>
      </p:sp>
      <p:sp>
        <p:nvSpPr>
          <p:cNvPr id="33795" name="슬라이드 노트 개체 틀 2"/>
          <p:cNvSpPr>
            <a:spLocks noGrp="1"/>
          </p:cNvSpPr>
          <p:nvPr>
            <p:ph type="body" idx="1"/>
          </p:nvPr>
        </p:nvSpPr>
        <p:spPr>
          <a:noFill/>
          <a:ln/>
        </p:spPr>
        <p:txBody>
          <a:bodyPr/>
          <a:lstStyle/>
          <a:p>
            <a:endParaRPr lang="ko-KR" altLang="en-US" dirty="0" smtClean="0"/>
          </a:p>
        </p:txBody>
      </p:sp>
      <p:sp>
        <p:nvSpPr>
          <p:cNvPr id="33796" name="슬라이드 번호 개체 틀 3"/>
          <p:cNvSpPr>
            <a:spLocks noGrp="1"/>
          </p:cNvSpPr>
          <p:nvPr>
            <p:ph type="sldNum" sz="quarter" idx="5"/>
          </p:nvPr>
        </p:nvSpPr>
        <p:spPr>
          <a:noFill/>
        </p:spPr>
        <p:txBody>
          <a:bodyPr/>
          <a:lstStyle/>
          <a:p>
            <a:fld id="{D3350689-8790-4230-A773-A18BBA6C8327}" type="slidenum">
              <a:rPr lang="ko-KR" altLang="en-AU" smtClean="0">
                <a:ea typeface="굴림" pitchFamily="50" charset="-127"/>
              </a:rPr>
              <a:pPr/>
              <a:t>31</a:t>
            </a:fld>
            <a:endParaRPr lang="en-AU" altLang="ko-KR" smtClean="0">
              <a:ea typeface="굴림" pitchFamily="50" charset="-127"/>
            </a:endParaRPr>
          </a:p>
        </p:txBody>
      </p:sp>
    </p:spTree>
    <p:extLst>
      <p:ext uri="{BB962C8B-B14F-4D97-AF65-F5344CB8AC3E}">
        <p14:creationId xmlns:p14="http://schemas.microsoft.com/office/powerpoint/2010/main" val="1774216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talk in the order of epidemiology, Review</a:t>
            </a:r>
            <a:r>
              <a:rPr lang="en-US" baseline="0" dirty="0" smtClean="0"/>
              <a:t> of previous Evidences and Updated meta-analysis</a:t>
            </a:r>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2</a:t>
            </a:fld>
            <a:endParaRPr lang="en-AU" altLang="ko-KR"/>
          </a:p>
        </p:txBody>
      </p:sp>
    </p:spTree>
    <p:extLst>
      <p:ext uri="{BB962C8B-B14F-4D97-AF65-F5344CB8AC3E}">
        <p14:creationId xmlns:p14="http://schemas.microsoft.com/office/powerpoint/2010/main" val="7990248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슬라이드 이미지 개체 틀 1"/>
          <p:cNvSpPr>
            <a:spLocks noGrp="1" noRot="1" noChangeAspect="1" noTextEdit="1"/>
          </p:cNvSpPr>
          <p:nvPr>
            <p:ph type="sldImg"/>
          </p:nvPr>
        </p:nvSpPr>
        <p:spPr>
          <a:ln/>
        </p:spPr>
      </p:sp>
      <p:sp>
        <p:nvSpPr>
          <p:cNvPr id="35843" name="슬라이드 노트 개체 틀 2"/>
          <p:cNvSpPr>
            <a:spLocks noGrp="1"/>
          </p:cNvSpPr>
          <p:nvPr>
            <p:ph type="body" idx="1"/>
          </p:nvPr>
        </p:nvSpPr>
        <p:spPr>
          <a:noFill/>
          <a:ln/>
        </p:spPr>
        <p:txBody>
          <a:bodyPr/>
          <a:lstStyle/>
          <a:p>
            <a:pPr>
              <a:defRPr/>
            </a:pPr>
            <a:r>
              <a:rPr lang="en-US" altLang="ko-KR" dirty="0" smtClean="0"/>
              <a:t>Adjusted odds ratios were pooled after logarithmic transformation according to fixed-effects or random-effects models with generic inverse variance weighting.</a:t>
            </a:r>
          </a:p>
          <a:p>
            <a:pPr>
              <a:defRPr/>
            </a:pPr>
            <a:endParaRPr lang="en-US" altLang="ko-KR" dirty="0" smtClean="0"/>
          </a:p>
          <a:p>
            <a:pPr>
              <a:defRPr/>
            </a:pPr>
            <a:r>
              <a:rPr lang="en-US" altLang="ko-KR" dirty="0" smtClean="0"/>
              <a:t>Continuous data were expressed as mean (SD) and weighted mean difference (WMD). </a:t>
            </a:r>
          </a:p>
          <a:p>
            <a:pPr>
              <a:defRPr/>
            </a:pPr>
            <a:endParaRPr lang="en-US" altLang="ko-KR" dirty="0" smtClean="0"/>
          </a:p>
          <a:p>
            <a:pPr>
              <a:defRPr/>
            </a:pPr>
            <a:r>
              <a:rPr lang="en-US" altLang="ko-KR" dirty="0" smtClean="0"/>
              <a:t>We used odds ratio (OR) with 95% CI to express dichotomous data.</a:t>
            </a:r>
          </a:p>
          <a:p>
            <a:pPr>
              <a:defRPr/>
            </a:pPr>
            <a:endParaRPr lang="en-US" altLang="ko-KR" dirty="0" smtClean="0">
              <a:ea typeface="굴림" pitchFamily="50" charset="-127"/>
            </a:endParaRPr>
          </a:p>
          <a:p>
            <a:pPr>
              <a:defRPr/>
            </a:pPr>
            <a:r>
              <a:rPr lang="en-US" altLang="ko-KR" dirty="0" smtClean="0">
                <a:ea typeface="굴림" pitchFamily="50" charset="-127"/>
              </a:rPr>
              <a:t>Heterogeneity across the included studies analyzed using heterogeneity χ</a:t>
            </a:r>
            <a:r>
              <a:rPr lang="en-US" altLang="ko-KR" baseline="30000" dirty="0" smtClean="0">
                <a:ea typeface="굴림" pitchFamily="50" charset="-127"/>
              </a:rPr>
              <a:t>2 </a:t>
            </a:r>
            <a:r>
              <a:rPr lang="en-US" altLang="ko-KR" dirty="0" smtClean="0">
                <a:ea typeface="굴림" pitchFamily="50" charset="-127"/>
              </a:rPr>
              <a:t>(Cochrane Q) statistic and I</a:t>
            </a:r>
            <a:r>
              <a:rPr lang="en-US" altLang="ko-KR" baseline="30000" dirty="0" smtClean="0">
                <a:ea typeface="굴림" pitchFamily="50" charset="-127"/>
              </a:rPr>
              <a:t>2</a:t>
            </a:r>
            <a:r>
              <a:rPr lang="en-US" altLang="ko-KR" dirty="0" smtClean="0">
                <a:ea typeface="굴림" pitchFamily="50" charset="-127"/>
              </a:rPr>
              <a:t> test.</a:t>
            </a:r>
          </a:p>
          <a:p>
            <a:pPr>
              <a:defRPr/>
            </a:pPr>
            <a:endParaRPr lang="en-US" altLang="ko-KR" dirty="0" smtClean="0">
              <a:ea typeface="굴림" pitchFamily="50" charset="-127"/>
            </a:endParaRPr>
          </a:p>
          <a:p>
            <a:pPr>
              <a:defRPr/>
            </a:pPr>
            <a:r>
              <a:rPr lang="en-US" altLang="ko-KR" dirty="0" smtClean="0">
                <a:ea typeface="굴림" charset="-127"/>
              </a:rPr>
              <a:t>Publication bias examined by visual inspection of constructed “funnel plot”. Trim and fill methods were used to correct the publication bias.</a:t>
            </a:r>
          </a:p>
          <a:p>
            <a:pPr>
              <a:defRPr/>
            </a:pPr>
            <a:r>
              <a:rPr lang="en-US" altLang="ko-KR" dirty="0" smtClean="0"/>
              <a:t>Sensitivity analyses to examine the heterogeneity on the basis of coronary anatomy among study populations (bifurcation vs. </a:t>
            </a:r>
            <a:r>
              <a:rPr lang="en-US" altLang="ko-KR" dirty="0" err="1" smtClean="0"/>
              <a:t>nonbifurcation</a:t>
            </a:r>
            <a:r>
              <a:rPr lang="en-US" altLang="ko-KR" dirty="0" smtClean="0"/>
              <a:t> and left main vs. non-left main) and the study design (RCTs vs. observational cohort studies). </a:t>
            </a:r>
          </a:p>
          <a:p>
            <a:pPr>
              <a:defRPr/>
            </a:pPr>
            <a:endParaRPr lang="en-US" altLang="ko-KR" dirty="0" smtClean="0">
              <a:ea typeface="굴림" pitchFamily="50" charset="-127"/>
            </a:endParaRPr>
          </a:p>
          <a:p>
            <a:pPr>
              <a:defRPr/>
            </a:pPr>
            <a:r>
              <a:rPr lang="en-US" altLang="ko-KR" dirty="0" smtClean="0">
                <a:cs typeface="Times New Roman" pitchFamily="18" charset="0"/>
              </a:rPr>
              <a:t>Review Manager (Version 5.1.2) and MIX program were used for all the analyses.</a:t>
            </a:r>
            <a:endParaRPr lang="en-US" altLang="ko-KR" dirty="0" smtClean="0">
              <a:ea typeface="굴림" pitchFamily="50" charset="-127"/>
            </a:endParaRPr>
          </a:p>
          <a:p>
            <a:endParaRPr lang="ko-KR" altLang="en-US" dirty="0" smtClean="0"/>
          </a:p>
        </p:txBody>
      </p:sp>
      <p:sp>
        <p:nvSpPr>
          <p:cNvPr id="35844" name="슬라이드 번호 개체 틀 3"/>
          <p:cNvSpPr>
            <a:spLocks noGrp="1"/>
          </p:cNvSpPr>
          <p:nvPr>
            <p:ph type="sldNum" sz="quarter" idx="5"/>
          </p:nvPr>
        </p:nvSpPr>
        <p:spPr>
          <a:noFill/>
        </p:spPr>
        <p:txBody>
          <a:bodyPr/>
          <a:lstStyle/>
          <a:p>
            <a:fld id="{3D8297AE-EB79-47D4-B9B3-899185C333F6}" type="slidenum">
              <a:rPr lang="ko-KR" altLang="en-AU" smtClean="0">
                <a:ea typeface="굴림" pitchFamily="50" charset="-127"/>
              </a:rPr>
              <a:pPr/>
              <a:t>32</a:t>
            </a:fld>
            <a:endParaRPr lang="en-AU" altLang="ko-KR" smtClean="0">
              <a:ea typeface="굴림" pitchFamily="50" charset="-127"/>
            </a:endParaRPr>
          </a:p>
        </p:txBody>
      </p:sp>
    </p:spTree>
    <p:extLst>
      <p:ext uri="{BB962C8B-B14F-4D97-AF65-F5344CB8AC3E}">
        <p14:creationId xmlns:p14="http://schemas.microsoft.com/office/powerpoint/2010/main" val="2015711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슬라이드 이미지 개체 틀 1"/>
          <p:cNvSpPr>
            <a:spLocks noGrp="1" noRot="1" noChangeAspect="1" noTextEdit="1"/>
          </p:cNvSpPr>
          <p:nvPr>
            <p:ph type="sldImg"/>
          </p:nvPr>
        </p:nvSpPr>
        <p:spPr>
          <a:ln/>
        </p:spPr>
      </p:sp>
      <p:sp>
        <p:nvSpPr>
          <p:cNvPr id="37891" name="슬라이드 노트 개체 틀 2"/>
          <p:cNvSpPr>
            <a:spLocks noGrp="1"/>
          </p:cNvSpPr>
          <p:nvPr>
            <p:ph type="body" idx="1"/>
          </p:nvPr>
        </p:nvSpPr>
        <p:spPr>
          <a:noFill/>
          <a:ln/>
        </p:spPr>
        <p:txBody>
          <a:bodyPr/>
          <a:lstStyle/>
          <a:p>
            <a:pPr defTabSz="917052">
              <a:defRPr/>
            </a:pPr>
            <a:r>
              <a:rPr lang="en-US" altLang="ko-KR" sz="800" dirty="0" smtClean="0">
                <a:ea typeface="굴림" pitchFamily="50" charset="-127"/>
              </a:rPr>
              <a:t>Of the 15,230 patients, 6,206 patients underwent IVUS-guided PCI and 9,024 underwent angiography-guided PCI..</a:t>
            </a:r>
            <a:endParaRPr lang="ko-KR" altLang="en-US" sz="800" dirty="0" smtClean="0">
              <a:ea typeface="굴림" pitchFamily="50" charset="-127"/>
            </a:endParaRPr>
          </a:p>
          <a:p>
            <a:endParaRPr lang="ko-KR" altLang="en-US" dirty="0" smtClean="0"/>
          </a:p>
        </p:txBody>
      </p:sp>
      <p:sp>
        <p:nvSpPr>
          <p:cNvPr id="37892" name="슬라이드 번호 개체 틀 3"/>
          <p:cNvSpPr>
            <a:spLocks noGrp="1"/>
          </p:cNvSpPr>
          <p:nvPr>
            <p:ph type="sldNum" sz="quarter" idx="5"/>
          </p:nvPr>
        </p:nvSpPr>
        <p:spPr>
          <a:noFill/>
        </p:spPr>
        <p:txBody>
          <a:bodyPr/>
          <a:lstStyle/>
          <a:p>
            <a:fld id="{5BDE79C8-2392-4798-B87E-A2949C19724A}" type="slidenum">
              <a:rPr lang="ko-KR" altLang="en-AU" smtClean="0">
                <a:ea typeface="굴림" pitchFamily="50" charset="-127"/>
              </a:rPr>
              <a:pPr/>
              <a:t>33</a:t>
            </a:fld>
            <a:endParaRPr lang="en-AU" altLang="ko-KR" smtClean="0">
              <a:ea typeface="굴림" pitchFamily="50" charset="-127"/>
            </a:endParaRPr>
          </a:p>
        </p:txBody>
      </p:sp>
    </p:spTree>
    <p:extLst>
      <p:ext uri="{BB962C8B-B14F-4D97-AF65-F5344CB8AC3E}">
        <p14:creationId xmlns:p14="http://schemas.microsoft.com/office/powerpoint/2010/main" val="591204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 show you the results.</a:t>
            </a:r>
          </a:p>
          <a:p>
            <a:r>
              <a:rPr lang="en-US" dirty="0" smtClean="0"/>
              <a:t>Unadjusted</a:t>
            </a:r>
            <a:r>
              <a:rPr lang="en-US" baseline="0" dirty="0" smtClean="0"/>
              <a:t> in-hospital mortality was significantly higher in women with AMI compared to men.</a:t>
            </a:r>
          </a:p>
          <a:p>
            <a:endParaRPr lang="en-US" dirty="0" smtClean="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35</a:t>
            </a:fld>
            <a:endParaRPr lang="en-AU" altLang="ko-KR"/>
          </a:p>
        </p:txBody>
      </p:sp>
    </p:spTree>
    <p:extLst>
      <p:ext uri="{BB962C8B-B14F-4D97-AF65-F5344CB8AC3E}">
        <p14:creationId xmlns:p14="http://schemas.microsoft.com/office/powerpoint/2010/main" val="1225133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Stratified analysis according to study design show significant</a:t>
            </a:r>
            <a:r>
              <a:rPr lang="en-US" baseline="0" dirty="0" smtClean="0"/>
              <a:t>ly greater mortality in RCTS as well as observational studies.</a:t>
            </a:r>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36</a:t>
            </a:fld>
            <a:endParaRPr lang="en-AU" altLang="ko-KR"/>
          </a:p>
        </p:txBody>
      </p:sp>
    </p:spTree>
    <p:extLst>
      <p:ext uri="{BB962C8B-B14F-4D97-AF65-F5344CB8AC3E}">
        <p14:creationId xmlns:p14="http://schemas.microsoft.com/office/powerpoint/2010/main" val="16111939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when we abstracted</a:t>
            </a:r>
            <a:r>
              <a:rPr lang="en-US" baseline="0" dirty="0" smtClean="0"/>
              <a:t> only multivariate adjusted in hospital mortality,</a:t>
            </a:r>
          </a:p>
          <a:p>
            <a:r>
              <a:rPr lang="en-US" baseline="0" dirty="0" smtClean="0"/>
              <a:t>The significant association between higher mortality and women </a:t>
            </a:r>
            <a:r>
              <a:rPr lang="en-US" u="sng" baseline="0" dirty="0" smtClean="0"/>
              <a:t>became attenuated</a:t>
            </a:r>
            <a:r>
              <a:rPr lang="en-US" baseline="0" dirty="0" smtClean="0"/>
              <a:t>  with RR of 1.21</a:t>
            </a:r>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37</a:t>
            </a:fld>
            <a:endParaRPr lang="en-AU" altLang="ko-KR"/>
          </a:p>
        </p:txBody>
      </p:sp>
    </p:spTree>
    <p:extLst>
      <p:ext uri="{BB962C8B-B14F-4D97-AF65-F5344CB8AC3E}">
        <p14:creationId xmlns:p14="http://schemas.microsoft.com/office/powerpoint/2010/main" val="1398505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Unadjusted 30 day mortality seemed</a:t>
            </a:r>
            <a:r>
              <a:rPr lang="en-US" baseline="0" dirty="0" smtClean="0"/>
              <a:t> still greater for women compared to men.</a:t>
            </a:r>
          </a:p>
          <a:p>
            <a:r>
              <a:rPr lang="en-US" baseline="0" dirty="0" smtClean="0"/>
              <a:t>With RR of 1.30</a:t>
            </a:r>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38</a:t>
            </a:fld>
            <a:endParaRPr lang="en-AU" altLang="ko-KR"/>
          </a:p>
        </p:txBody>
      </p:sp>
    </p:spTree>
    <p:extLst>
      <p:ext uri="{BB962C8B-B14F-4D97-AF65-F5344CB8AC3E}">
        <p14:creationId xmlns:p14="http://schemas.microsoft.com/office/powerpoint/2010/main" val="1947196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2 RCTs</a:t>
            </a:r>
            <a:r>
              <a:rPr lang="en-US" baseline="0" dirty="0" smtClean="0"/>
              <a:t> </a:t>
            </a:r>
            <a:r>
              <a:rPr lang="en-US" dirty="0" smtClean="0"/>
              <a:t>are</a:t>
            </a:r>
            <a:r>
              <a:rPr lang="en-US" baseline="0" dirty="0" smtClean="0"/>
              <a:t> reporting 30 mortality outcomes with no difference in mortality between women and men.</a:t>
            </a:r>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39</a:t>
            </a:fld>
            <a:endParaRPr lang="en-AU" altLang="ko-KR"/>
          </a:p>
        </p:txBody>
      </p:sp>
    </p:spTree>
    <p:extLst>
      <p:ext uri="{BB962C8B-B14F-4D97-AF65-F5344CB8AC3E}">
        <p14:creationId xmlns:p14="http://schemas.microsoft.com/office/powerpoint/2010/main" val="364650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adjusted 30 day mortality analysis</a:t>
            </a:r>
            <a:r>
              <a:rPr lang="en-US" baseline="0" dirty="0" smtClean="0"/>
              <a:t> , there was no significant difference in mortality between women and men.</a:t>
            </a:r>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40</a:t>
            </a:fld>
            <a:endParaRPr lang="en-AU" altLang="ko-KR"/>
          </a:p>
        </p:txBody>
      </p:sp>
    </p:spTree>
    <p:extLst>
      <p:ext uri="{BB962C8B-B14F-4D97-AF65-F5344CB8AC3E}">
        <p14:creationId xmlns:p14="http://schemas.microsoft.com/office/powerpoint/2010/main" val="12141536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1 year</a:t>
            </a:r>
            <a:r>
              <a:rPr lang="en-US" baseline="0" dirty="0" smtClean="0"/>
              <a:t> mortality?</a:t>
            </a:r>
          </a:p>
          <a:p>
            <a:endParaRPr lang="en-US" baseline="0" dirty="0" smtClean="0"/>
          </a:p>
          <a:p>
            <a:r>
              <a:rPr lang="en-US" baseline="0" dirty="0" smtClean="0"/>
              <a:t>The unadjusted one year mortality was still significantly higher for women than men.</a:t>
            </a:r>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41</a:t>
            </a:fld>
            <a:endParaRPr lang="en-AU" altLang="ko-KR"/>
          </a:p>
        </p:txBody>
      </p:sp>
    </p:spTree>
    <p:extLst>
      <p:ext uri="{BB962C8B-B14F-4D97-AF65-F5344CB8AC3E}">
        <p14:creationId xmlns:p14="http://schemas.microsoft.com/office/powerpoint/2010/main" val="19375458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no interaction between men</a:t>
            </a:r>
            <a:r>
              <a:rPr lang="en-US" baseline="0" dirty="0" smtClean="0"/>
              <a:t> </a:t>
            </a:r>
            <a:r>
              <a:rPr lang="en-US" baseline="0" dirty="0" smtClean="0"/>
              <a:t>and women</a:t>
            </a:r>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42</a:t>
            </a:fld>
            <a:endParaRPr lang="en-AU" altLang="ko-KR"/>
          </a:p>
        </p:txBody>
      </p:sp>
    </p:spTree>
    <p:extLst>
      <p:ext uri="{BB962C8B-B14F-4D97-AF65-F5344CB8AC3E}">
        <p14:creationId xmlns:p14="http://schemas.microsoft.com/office/powerpoint/2010/main" val="1266787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a:t>
            </a:r>
            <a:r>
              <a:rPr lang="en-US" baseline="0" dirty="0" smtClean="0"/>
              <a:t> to the 26 year F/U results of Framingham study, incidence of MI increases dramatically by age and more steeper increase is noted in women</a:t>
            </a:r>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4</a:t>
            </a:fld>
            <a:endParaRPr lang="en-AU" altLang="ko-KR"/>
          </a:p>
        </p:txBody>
      </p:sp>
    </p:spTree>
    <p:extLst>
      <p:ext uri="{BB962C8B-B14F-4D97-AF65-F5344CB8AC3E}">
        <p14:creationId xmlns:p14="http://schemas.microsoft.com/office/powerpoint/2010/main" val="17064293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in the analysis</a:t>
            </a:r>
            <a:r>
              <a:rPr lang="en-US" baseline="0" dirty="0" smtClean="0"/>
              <a:t> of adjusted 1 year mortality, there was no difference between women and men.</a:t>
            </a:r>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43</a:t>
            </a:fld>
            <a:endParaRPr lang="en-AU" altLang="ko-KR"/>
          </a:p>
        </p:txBody>
      </p:sp>
    </p:spTree>
    <p:extLst>
      <p:ext uri="{BB962C8B-B14F-4D97-AF65-F5344CB8AC3E}">
        <p14:creationId xmlns:p14="http://schemas.microsoft.com/office/powerpoint/2010/main" val="587172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funnel plot of unadjusted in hospital mortality seems symmetric with no publication bias</a:t>
            </a:r>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44</a:t>
            </a:fld>
            <a:endParaRPr lang="en-AU" altLang="ko-KR"/>
          </a:p>
        </p:txBody>
      </p:sp>
    </p:spTree>
    <p:extLst>
      <p:ext uri="{BB962C8B-B14F-4D97-AF65-F5344CB8AC3E}">
        <p14:creationId xmlns:p14="http://schemas.microsoft.com/office/powerpoint/2010/main" val="93857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a:t>
            </a:r>
            <a:r>
              <a:rPr lang="en-US" baseline="0" dirty="0" smtClean="0"/>
              <a:t> more studies were needed to achieve a symmetrical plot on trim and fill method.</a:t>
            </a:r>
          </a:p>
          <a:p>
            <a:r>
              <a:rPr lang="en-US" baseline="0" dirty="0" smtClean="0"/>
              <a:t>With Egger’s regression based p value less than </a:t>
            </a:r>
            <a:r>
              <a:rPr lang="en-US" baseline="0" dirty="0" smtClean="0"/>
              <a:t>0.10 (positive)</a:t>
            </a:r>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45</a:t>
            </a:fld>
            <a:endParaRPr lang="en-AU" altLang="ko-KR"/>
          </a:p>
        </p:txBody>
      </p:sp>
    </p:spTree>
    <p:extLst>
      <p:ext uri="{BB962C8B-B14F-4D97-AF65-F5344CB8AC3E}">
        <p14:creationId xmlns:p14="http://schemas.microsoft.com/office/powerpoint/2010/main" val="14340927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슬라이드 이미지 개체 틀 1"/>
          <p:cNvSpPr>
            <a:spLocks noGrp="1" noRot="1" noChangeAspect="1" noTextEdit="1"/>
          </p:cNvSpPr>
          <p:nvPr>
            <p:ph type="sldImg"/>
          </p:nvPr>
        </p:nvSpPr>
        <p:spPr>
          <a:ln/>
        </p:spPr>
      </p:sp>
      <p:sp>
        <p:nvSpPr>
          <p:cNvPr id="50179" name="슬라이드 노트 개체 틀 2"/>
          <p:cNvSpPr>
            <a:spLocks noGrp="1"/>
          </p:cNvSpPr>
          <p:nvPr>
            <p:ph type="body" idx="1"/>
          </p:nvPr>
        </p:nvSpPr>
        <p:spPr>
          <a:noFill/>
          <a:ln/>
        </p:spPr>
        <p:txBody>
          <a:bodyPr/>
          <a:lstStyle/>
          <a:p>
            <a:endParaRPr lang="ko-KR" altLang="en-US" dirty="0" smtClean="0"/>
          </a:p>
        </p:txBody>
      </p:sp>
      <p:sp>
        <p:nvSpPr>
          <p:cNvPr id="50180" name="슬라이드 번호 개체 틀 3"/>
          <p:cNvSpPr>
            <a:spLocks noGrp="1"/>
          </p:cNvSpPr>
          <p:nvPr>
            <p:ph type="sldNum" sz="quarter" idx="5"/>
          </p:nvPr>
        </p:nvSpPr>
        <p:spPr>
          <a:noFill/>
        </p:spPr>
        <p:txBody>
          <a:bodyPr/>
          <a:lstStyle/>
          <a:p>
            <a:fld id="{36807E26-8E1B-4307-84F9-C438AF94018C}" type="slidenum">
              <a:rPr lang="ko-KR" altLang="en-AU" smtClean="0">
                <a:ea typeface="굴림" pitchFamily="50" charset="-127"/>
              </a:rPr>
              <a:pPr/>
              <a:t>46</a:t>
            </a:fld>
            <a:endParaRPr lang="en-AU" altLang="ko-KR" smtClean="0">
              <a:ea typeface="굴림" pitchFamily="50" charset="-127"/>
            </a:endParaRPr>
          </a:p>
        </p:txBody>
      </p:sp>
    </p:spTree>
    <p:extLst>
      <p:ext uri="{BB962C8B-B14F-4D97-AF65-F5344CB8AC3E}">
        <p14:creationId xmlns:p14="http://schemas.microsoft.com/office/powerpoint/2010/main" val="1376110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슬라이드 이미지 개체 틀 1"/>
          <p:cNvSpPr>
            <a:spLocks noGrp="1" noRot="1" noChangeAspect="1" noTextEdit="1"/>
          </p:cNvSpPr>
          <p:nvPr>
            <p:ph type="sldImg"/>
          </p:nvPr>
        </p:nvSpPr>
        <p:spPr>
          <a:ln/>
        </p:spPr>
      </p:sp>
      <p:sp>
        <p:nvSpPr>
          <p:cNvPr id="51203" name="슬라이드 노트 개체 틀 2"/>
          <p:cNvSpPr>
            <a:spLocks noGrp="1"/>
          </p:cNvSpPr>
          <p:nvPr>
            <p:ph type="body" idx="1"/>
          </p:nvPr>
        </p:nvSpPr>
        <p:spPr>
          <a:noFill/>
          <a:ln/>
        </p:spPr>
        <p:txBody>
          <a:bodyPr/>
          <a:lstStyle/>
          <a:p>
            <a:r>
              <a:rPr lang="en-US" altLang="ko-KR" sz="1200" kern="1200" dirty="0" smtClean="0">
                <a:solidFill>
                  <a:schemeClr val="tx1"/>
                </a:solidFill>
                <a:latin typeface="Times New Roman" pitchFamily="18" charset="0"/>
                <a:ea typeface="굴림" pitchFamily="50" charset="-127"/>
                <a:cs typeface="+mn-cs"/>
              </a:rPr>
              <a:t>Our meta-analysis demonstrates that IVUS-guided DES implantation significantly reduces death, MI, and MACE compared to angiography-guided PCI, </a:t>
            </a:r>
          </a:p>
          <a:p>
            <a:endParaRPr lang="en-US" altLang="ko-KR" sz="1200" kern="1200" dirty="0" smtClean="0">
              <a:solidFill>
                <a:schemeClr val="tx1"/>
              </a:solidFill>
              <a:latin typeface="Times New Roman" pitchFamily="18" charset="0"/>
              <a:ea typeface="굴림" pitchFamily="50" charset="-127"/>
              <a:cs typeface="+mn-cs"/>
            </a:endParaRPr>
          </a:p>
          <a:p>
            <a:r>
              <a:rPr lang="en-US" altLang="ko-KR" sz="1200" kern="1200" dirty="0" smtClean="0">
                <a:solidFill>
                  <a:schemeClr val="tx1"/>
                </a:solidFill>
                <a:latin typeface="Times New Roman" pitchFamily="18" charset="0"/>
                <a:ea typeface="굴림" pitchFamily="50" charset="-127"/>
                <a:cs typeface="+mn-cs"/>
              </a:rPr>
              <a:t>However, IVUS-guided DES implantation did not reduce TVR in spite of achievement of greater </a:t>
            </a:r>
            <a:r>
              <a:rPr lang="en-US" altLang="ko-KR" sz="1200" kern="1200" dirty="0" err="1" smtClean="0">
                <a:solidFill>
                  <a:schemeClr val="tx1"/>
                </a:solidFill>
                <a:latin typeface="Times New Roman" pitchFamily="18" charset="0"/>
                <a:ea typeface="굴림" pitchFamily="50" charset="-127"/>
                <a:cs typeface="+mn-cs"/>
              </a:rPr>
              <a:t>postprocedure</a:t>
            </a:r>
            <a:r>
              <a:rPr lang="en-US" altLang="ko-KR" sz="1200" kern="1200" dirty="0" smtClean="0">
                <a:solidFill>
                  <a:schemeClr val="tx1"/>
                </a:solidFill>
                <a:latin typeface="Times New Roman" pitchFamily="18" charset="0"/>
                <a:ea typeface="굴림" pitchFamily="50" charset="-127"/>
                <a:cs typeface="+mn-cs"/>
              </a:rPr>
              <a:t> MLD. </a:t>
            </a:r>
          </a:p>
          <a:p>
            <a:endParaRPr lang="en-US" altLang="ko-KR" sz="1200" kern="1200" dirty="0" smtClean="0">
              <a:solidFill>
                <a:schemeClr val="tx1"/>
              </a:solidFill>
              <a:latin typeface="Times New Roman" pitchFamily="18" charset="0"/>
              <a:ea typeface="굴림" pitchFamily="50" charset="-127"/>
              <a:cs typeface="+mn-cs"/>
            </a:endParaRPr>
          </a:p>
          <a:p>
            <a:r>
              <a:rPr lang="en-US" altLang="ko-KR" sz="1200" kern="1200" dirty="0" smtClean="0">
                <a:solidFill>
                  <a:schemeClr val="tx1"/>
                </a:solidFill>
                <a:latin typeface="Times New Roman" pitchFamily="18" charset="0"/>
                <a:ea typeface="굴림" pitchFamily="50" charset="-127"/>
                <a:cs typeface="+mn-cs"/>
              </a:rPr>
              <a:t>This data should provide further support for IVUS use in modern DES era, but adequately powered trials that measure patient-oriented outcomes in participants with different risk profiles and lesion subsets are needed. </a:t>
            </a:r>
            <a:endParaRPr lang="ko-KR" altLang="ko-KR" sz="1200" kern="1200" dirty="0" smtClean="0">
              <a:solidFill>
                <a:schemeClr val="tx1"/>
              </a:solidFill>
              <a:latin typeface="Times New Roman" pitchFamily="18" charset="0"/>
              <a:ea typeface="굴림" pitchFamily="50" charset="-127"/>
              <a:cs typeface="+mn-cs"/>
            </a:endParaRPr>
          </a:p>
          <a:p>
            <a:endParaRPr lang="ko-KR" altLang="ko-KR" dirty="0" smtClean="0"/>
          </a:p>
        </p:txBody>
      </p:sp>
      <p:sp>
        <p:nvSpPr>
          <p:cNvPr id="51204" name="슬라이드 번호 개체 틀 3"/>
          <p:cNvSpPr>
            <a:spLocks noGrp="1"/>
          </p:cNvSpPr>
          <p:nvPr>
            <p:ph type="sldNum" sz="quarter" idx="5"/>
          </p:nvPr>
        </p:nvSpPr>
        <p:spPr>
          <a:noFill/>
        </p:spPr>
        <p:txBody>
          <a:bodyPr/>
          <a:lstStyle/>
          <a:p>
            <a:fld id="{63EE00CC-46E0-4D4E-A6DD-BCD88C7ED040}" type="slidenum">
              <a:rPr lang="ko-KR" altLang="en-AU" smtClean="0">
                <a:ea typeface="굴림" pitchFamily="50" charset="-127"/>
              </a:rPr>
              <a:pPr/>
              <a:t>47</a:t>
            </a:fld>
            <a:endParaRPr lang="en-AU" altLang="ko-KR" smtClean="0">
              <a:ea typeface="굴림" pitchFamily="50" charset="-127"/>
            </a:endParaRPr>
          </a:p>
        </p:txBody>
      </p:sp>
    </p:spTree>
    <p:extLst>
      <p:ext uri="{BB962C8B-B14F-4D97-AF65-F5344CB8AC3E}">
        <p14:creationId xmlns:p14="http://schemas.microsoft.com/office/powerpoint/2010/main" val="2090359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fld id="{394B27C8-4122-1945-9D01-4AE9B44402B9}" type="slidenum">
              <a:rPr lang="fr-FR" altLang="x-none"/>
              <a:pPr/>
              <a:t>5</a:t>
            </a:fld>
            <a:endParaRPr lang="fr-FR" altLang="x-none"/>
          </a:p>
        </p:txBody>
      </p:sp>
      <p:sp>
        <p:nvSpPr>
          <p:cNvPr id="18434" name="Rectangle 2"/>
          <p:cNvSpPr>
            <a:spLocks noGrp="1" noRot="1" noChangeAspect="1" noChangeArrowheads="1" noTextEdit="1"/>
          </p:cNvSpPr>
          <p:nvPr>
            <p:ph type="sldImg"/>
          </p:nvPr>
        </p:nvSpPr>
        <p:spPr>
          <a:xfrm>
            <a:off x="917575" y="744538"/>
            <a:ext cx="4962525" cy="3722687"/>
          </a:xfrm>
          <a:ln/>
        </p:spPr>
      </p:sp>
      <p:sp>
        <p:nvSpPr>
          <p:cNvPr id="18435" name="Rectangle 3"/>
          <p:cNvSpPr>
            <a:spLocks noGrp="1" noChangeArrowheads="1"/>
          </p:cNvSpPr>
          <p:nvPr>
            <p:ph type="body" idx="1"/>
          </p:nvPr>
        </p:nvSpPr>
        <p:spPr>
          <a:xfrm>
            <a:off x="679450" y="4716463"/>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x-none" dirty="0"/>
              <a:t>ISIS3 = il y a 20 ans (publié </a:t>
            </a:r>
            <a:r>
              <a:rPr lang="fr-FR" altLang="x-none" dirty="0" err="1"/>
              <a:t>lancet</a:t>
            </a:r>
            <a:r>
              <a:rPr lang="fr-FR" altLang="x-none" dirty="0"/>
              <a:t> 92</a:t>
            </a:r>
            <a:r>
              <a:rPr lang="fr-FR" altLang="x-none" dirty="0" smtClean="0"/>
              <a:t>)</a:t>
            </a:r>
          </a:p>
          <a:p>
            <a:pPr eaLnBrk="1" hangingPunct="1"/>
            <a:endParaRPr lang="fr-FR" altLang="x-none" dirty="0" smtClean="0"/>
          </a:p>
          <a:p>
            <a:pPr eaLnBrk="1" hangingPunct="1"/>
            <a:r>
              <a:rPr lang="fr-FR" altLang="x-none" dirty="0" err="1" smtClean="0"/>
              <a:t>Women</a:t>
            </a:r>
            <a:r>
              <a:rPr lang="fr-FR" altLang="x-none" dirty="0" smtClean="0"/>
              <a:t> </a:t>
            </a:r>
            <a:r>
              <a:rPr lang="fr-FR" altLang="x-none" dirty="0" err="1" smtClean="0"/>
              <a:t>with</a:t>
            </a:r>
            <a:r>
              <a:rPr lang="fr-FR" altLang="x-none" dirty="0" smtClean="0"/>
              <a:t> MI have </a:t>
            </a:r>
            <a:r>
              <a:rPr lang="fr-FR" altLang="x-none" dirty="0" err="1" smtClean="0"/>
              <a:t>higher</a:t>
            </a:r>
            <a:r>
              <a:rPr lang="fr-FR" altLang="x-none" dirty="0" smtClean="0"/>
              <a:t> 30</a:t>
            </a:r>
            <a:r>
              <a:rPr lang="fr-FR" altLang="x-none" baseline="0" dirty="0" smtClean="0"/>
              <a:t> </a:t>
            </a:r>
            <a:r>
              <a:rPr lang="fr-FR" altLang="x-none" baseline="0" dirty="0" err="1" smtClean="0"/>
              <a:t>day</a:t>
            </a:r>
            <a:r>
              <a:rPr lang="fr-FR" altLang="x-none" baseline="0" dirty="0" smtClean="0"/>
              <a:t> </a:t>
            </a:r>
            <a:r>
              <a:rPr lang="fr-FR" altLang="x-none" baseline="0" dirty="0" err="1" smtClean="0"/>
              <a:t>mortality</a:t>
            </a:r>
            <a:r>
              <a:rPr lang="fr-FR" altLang="x-none" baseline="0" dirty="0" smtClean="0"/>
              <a:t> </a:t>
            </a:r>
            <a:r>
              <a:rPr lang="fr-FR" altLang="x-none" baseline="0" dirty="0" err="1" smtClean="0"/>
              <a:t>than</a:t>
            </a:r>
            <a:r>
              <a:rPr lang="fr-FR" altLang="x-none" baseline="0" dirty="0" smtClean="0"/>
              <a:t> men and </a:t>
            </a:r>
            <a:r>
              <a:rPr lang="fr-FR" altLang="x-none" baseline="0" dirty="0" err="1" smtClean="0"/>
              <a:t>this</a:t>
            </a:r>
            <a:r>
              <a:rPr lang="fr-FR" altLang="x-none" baseline="0" dirty="0" smtClean="0"/>
              <a:t> over- </a:t>
            </a:r>
            <a:r>
              <a:rPr lang="fr-FR" altLang="x-none" baseline="0" dirty="0" err="1" smtClean="0"/>
              <a:t>mortality</a:t>
            </a:r>
            <a:r>
              <a:rPr lang="fr-FR" altLang="x-none" baseline="0" dirty="0" smtClean="0"/>
              <a:t> </a:t>
            </a:r>
            <a:r>
              <a:rPr lang="fr-FR" altLang="x-none" baseline="0" dirty="0" err="1" smtClean="0"/>
              <a:t>does</a:t>
            </a:r>
            <a:r>
              <a:rPr lang="fr-FR" altLang="x-none" baseline="0" dirty="0" smtClean="0"/>
              <a:t> not </a:t>
            </a:r>
            <a:r>
              <a:rPr lang="fr-FR" altLang="x-none" baseline="0" dirty="0" err="1" smtClean="0"/>
              <a:t>exist</a:t>
            </a:r>
            <a:r>
              <a:rPr lang="fr-FR" altLang="x-none" baseline="0" dirty="0" smtClean="0"/>
              <a:t> </a:t>
            </a:r>
            <a:r>
              <a:rPr lang="fr-FR" altLang="x-none" baseline="0" dirty="0" err="1" smtClean="0"/>
              <a:t>after</a:t>
            </a:r>
            <a:r>
              <a:rPr lang="fr-FR" altLang="x-none" baseline="0" dirty="0" smtClean="0"/>
              <a:t> </a:t>
            </a:r>
            <a:r>
              <a:rPr lang="fr-FR" altLang="x-none" baseline="0" dirty="0" err="1" smtClean="0"/>
              <a:t>adjustemnt</a:t>
            </a:r>
            <a:r>
              <a:rPr lang="fr-FR" altLang="x-none" baseline="0" dirty="0" smtClean="0"/>
              <a:t> for </a:t>
            </a:r>
            <a:r>
              <a:rPr lang="fr-FR" altLang="x-none" baseline="0" dirty="0" err="1" smtClean="0"/>
              <a:t>age</a:t>
            </a:r>
            <a:r>
              <a:rPr lang="fr-FR" altLang="x-none" baseline="0" dirty="0" smtClean="0"/>
              <a:t> and </a:t>
            </a:r>
            <a:r>
              <a:rPr lang="fr-FR" altLang="x-none" baseline="0" dirty="0" err="1" smtClean="0"/>
              <a:t>comorbidities</a:t>
            </a:r>
            <a:endParaRPr lang="fr-FR" altLang="x-none" dirty="0"/>
          </a:p>
        </p:txBody>
      </p:sp>
    </p:spTree>
    <p:extLst>
      <p:ext uri="{BB962C8B-B14F-4D97-AF65-F5344CB8AC3E}">
        <p14:creationId xmlns:p14="http://schemas.microsoft.com/office/powerpoint/2010/main" val="179180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fld id="{4DA3CE3A-D89B-F448-8B19-FAA9755429FA}" type="slidenum">
              <a:rPr lang="fr-FR" altLang="x-none"/>
              <a:pPr/>
              <a:t>6</a:t>
            </a:fld>
            <a:endParaRPr lang="fr-FR" altLang="x-none"/>
          </a:p>
        </p:txBody>
      </p:sp>
      <p:sp>
        <p:nvSpPr>
          <p:cNvPr id="22530" name="Rectangle 2"/>
          <p:cNvSpPr>
            <a:spLocks noGrp="1" noRot="1" noChangeAspect="1" noChangeArrowheads="1" noTextEdit="1"/>
          </p:cNvSpPr>
          <p:nvPr>
            <p:ph type="sldImg"/>
          </p:nvPr>
        </p:nvSpPr>
        <p:spPr>
          <a:xfrm>
            <a:off x="917575" y="744538"/>
            <a:ext cx="4962525" cy="3722687"/>
          </a:xfrm>
          <a:ln/>
        </p:spPr>
      </p:sp>
      <p:sp>
        <p:nvSpPr>
          <p:cNvPr id="22531" name="Rectangle 3"/>
          <p:cNvSpPr>
            <a:spLocks noGrp="1" noChangeArrowheads="1"/>
          </p:cNvSpPr>
          <p:nvPr>
            <p:ph type="body" idx="1"/>
          </p:nvPr>
        </p:nvSpPr>
        <p:spPr>
          <a:xfrm>
            <a:off x="679450" y="4716463"/>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x-none" dirty="0" smtClean="0"/>
              <a:t>This </a:t>
            </a:r>
            <a:r>
              <a:rPr lang="fr-FR" altLang="x-none" dirty="0" smtClean="0"/>
              <a:t>over </a:t>
            </a:r>
            <a:r>
              <a:rPr lang="fr-FR" altLang="x-none" dirty="0" err="1" smtClean="0"/>
              <a:t>mortality</a:t>
            </a:r>
            <a:r>
              <a:rPr lang="fr-FR" altLang="x-none" dirty="0" smtClean="0"/>
              <a:t> in </a:t>
            </a:r>
            <a:r>
              <a:rPr lang="fr-FR" altLang="x-none" dirty="0" err="1" smtClean="0"/>
              <a:t>women</a:t>
            </a:r>
            <a:r>
              <a:rPr lang="fr-FR" altLang="x-none" dirty="0" smtClean="0"/>
              <a:t> has </a:t>
            </a:r>
            <a:r>
              <a:rPr lang="fr-FR" altLang="x-none" dirty="0" err="1" smtClean="0"/>
              <a:t>sex-age</a:t>
            </a:r>
            <a:r>
              <a:rPr lang="fr-FR" altLang="x-none" baseline="0" dirty="0" smtClean="0"/>
              <a:t> interaction </a:t>
            </a:r>
            <a:r>
              <a:rPr lang="fr-FR" altLang="x-none" baseline="0" dirty="0" err="1" smtClean="0"/>
              <a:t>although</a:t>
            </a:r>
            <a:r>
              <a:rPr lang="fr-FR" altLang="x-none" baseline="0" dirty="0" smtClean="0"/>
              <a:t> </a:t>
            </a:r>
            <a:r>
              <a:rPr lang="fr-FR" altLang="x-none" baseline="0" dirty="0" err="1" smtClean="0"/>
              <a:t>there</a:t>
            </a:r>
            <a:r>
              <a:rPr lang="fr-FR" altLang="x-none" baseline="0" dirty="0" smtClean="0"/>
              <a:t> </a:t>
            </a:r>
            <a:r>
              <a:rPr lang="fr-FR" altLang="x-none" baseline="0" dirty="0" err="1" smtClean="0"/>
              <a:t>is</a:t>
            </a:r>
            <a:r>
              <a:rPr lang="fr-FR" altLang="x-none" baseline="0" dirty="0" smtClean="0"/>
              <a:t> </a:t>
            </a:r>
            <a:r>
              <a:rPr lang="fr-FR" altLang="x-none" baseline="0" dirty="0" err="1" smtClean="0"/>
              <a:t>discrepancy</a:t>
            </a:r>
            <a:r>
              <a:rPr lang="fr-FR" altLang="x-none" baseline="0" dirty="0" smtClean="0"/>
              <a:t> </a:t>
            </a:r>
            <a:r>
              <a:rPr lang="fr-FR" altLang="x-none" baseline="0" dirty="0" err="1" smtClean="0"/>
              <a:t>between</a:t>
            </a:r>
            <a:r>
              <a:rPr lang="fr-FR" altLang="x-none" baseline="0" dirty="0" smtClean="0"/>
              <a:t> </a:t>
            </a:r>
            <a:r>
              <a:rPr lang="fr-FR" altLang="x-none" baseline="0" dirty="0" err="1" smtClean="0"/>
              <a:t>studies</a:t>
            </a:r>
            <a:endParaRPr lang="fr-FR" altLang="x-none" baseline="0" dirty="0" smtClean="0"/>
          </a:p>
          <a:p>
            <a:pPr eaLnBrk="1" hangingPunct="1"/>
            <a:r>
              <a:rPr lang="fr-FR" altLang="x-none" baseline="0" dirty="0" err="1" smtClean="0"/>
              <a:t>However</a:t>
            </a:r>
            <a:r>
              <a:rPr lang="fr-FR" altLang="x-none" baseline="0" dirty="0" smtClean="0"/>
              <a:t>, A </a:t>
            </a:r>
            <a:r>
              <a:rPr lang="fr-FR" altLang="x-none" baseline="0" dirty="0" err="1" smtClean="0"/>
              <a:t>significant</a:t>
            </a:r>
            <a:r>
              <a:rPr lang="fr-FR" altLang="x-none" baseline="0" dirty="0" smtClean="0"/>
              <a:t> </a:t>
            </a:r>
            <a:r>
              <a:rPr lang="fr-FR" altLang="x-none" baseline="0" dirty="0" err="1" smtClean="0"/>
              <a:t>sex</a:t>
            </a:r>
            <a:r>
              <a:rPr lang="fr-FR" altLang="x-none" baseline="0" dirty="0" smtClean="0"/>
              <a:t>-type of MI interaction </a:t>
            </a:r>
            <a:r>
              <a:rPr lang="fr-FR" altLang="x-none" baseline="0" dirty="0" err="1" smtClean="0"/>
              <a:t>was</a:t>
            </a:r>
            <a:r>
              <a:rPr lang="fr-FR" altLang="x-none" baseline="0" dirty="0" smtClean="0"/>
              <a:t> </a:t>
            </a:r>
            <a:r>
              <a:rPr lang="fr-FR" altLang="x-none" baseline="0" dirty="0" err="1" smtClean="0"/>
              <a:t>demonstrated</a:t>
            </a:r>
            <a:r>
              <a:rPr lang="fr-FR" altLang="x-none" baseline="0" dirty="0" smtClean="0"/>
              <a:t> in </a:t>
            </a:r>
            <a:r>
              <a:rPr lang="fr-FR" altLang="x-none" baseline="0" dirty="0" err="1" smtClean="0"/>
              <a:t>this</a:t>
            </a:r>
            <a:r>
              <a:rPr lang="fr-FR" altLang="x-none" baseline="0" dirty="0" smtClean="0"/>
              <a:t> </a:t>
            </a:r>
            <a:r>
              <a:rPr lang="fr-FR" altLang="x-none" baseline="0" dirty="0" err="1" smtClean="0"/>
              <a:t>study</a:t>
            </a:r>
            <a:r>
              <a:rPr lang="fr-FR" altLang="x-none" baseline="0" dirty="0" smtClean="0"/>
              <a:t>.</a:t>
            </a:r>
          </a:p>
          <a:p>
            <a:pPr eaLnBrk="1" hangingPunct="1"/>
            <a:r>
              <a:rPr lang="fr-FR" altLang="x-none" dirty="0" smtClean="0"/>
              <a:t>In STEMI</a:t>
            </a:r>
            <a:r>
              <a:rPr lang="fr-FR" altLang="x-none" baseline="0" dirty="0" smtClean="0"/>
              <a:t> patients 30 </a:t>
            </a:r>
            <a:r>
              <a:rPr lang="fr-FR" altLang="x-none" baseline="0" dirty="0" err="1" smtClean="0"/>
              <a:t>day</a:t>
            </a:r>
            <a:r>
              <a:rPr lang="fr-FR" altLang="x-none" baseline="0" dirty="0" smtClean="0"/>
              <a:t> </a:t>
            </a:r>
            <a:r>
              <a:rPr lang="fr-FR" altLang="x-none" baseline="0" dirty="0" err="1" smtClean="0"/>
              <a:t>mortality</a:t>
            </a:r>
            <a:r>
              <a:rPr lang="fr-FR" altLang="x-none" baseline="0" dirty="0" smtClean="0"/>
              <a:t> </a:t>
            </a:r>
            <a:r>
              <a:rPr lang="fr-FR" altLang="x-none" baseline="0" dirty="0" err="1" smtClean="0"/>
              <a:t>was</a:t>
            </a:r>
            <a:r>
              <a:rPr lang="fr-FR" altLang="x-none" baseline="0" dirty="0" smtClean="0"/>
              <a:t>  </a:t>
            </a:r>
            <a:r>
              <a:rPr lang="fr-FR" altLang="x-none" baseline="0" dirty="0" err="1" smtClean="0"/>
              <a:t>higher</a:t>
            </a:r>
            <a:r>
              <a:rPr lang="fr-FR" altLang="x-none" baseline="0" dirty="0" smtClean="0"/>
              <a:t> </a:t>
            </a:r>
            <a:r>
              <a:rPr lang="fr-FR" altLang="x-none" baseline="0" dirty="0" err="1" smtClean="0"/>
              <a:t>among</a:t>
            </a:r>
            <a:r>
              <a:rPr lang="fr-FR" altLang="x-none" baseline="0" dirty="0" smtClean="0"/>
              <a:t> </a:t>
            </a:r>
            <a:r>
              <a:rPr lang="fr-FR" altLang="x-none" baseline="0" dirty="0" err="1" smtClean="0"/>
              <a:t>women</a:t>
            </a:r>
            <a:r>
              <a:rPr lang="fr-FR" altLang="x-none" baseline="0" dirty="0" smtClean="0"/>
              <a:t>, </a:t>
            </a:r>
            <a:r>
              <a:rPr lang="fr-FR" altLang="x-none" baseline="0" dirty="0" err="1" smtClean="0"/>
              <a:t>whereas</a:t>
            </a:r>
            <a:r>
              <a:rPr lang="fr-FR" altLang="x-none" baseline="0" dirty="0" smtClean="0"/>
              <a:t> in NSTEMI and UA, </a:t>
            </a:r>
            <a:r>
              <a:rPr lang="fr-FR" altLang="x-none" baseline="0" dirty="0" err="1" smtClean="0"/>
              <a:t>mortality</a:t>
            </a:r>
            <a:r>
              <a:rPr lang="fr-FR" altLang="x-none" baseline="0" dirty="0" smtClean="0"/>
              <a:t> </a:t>
            </a:r>
            <a:r>
              <a:rPr lang="fr-FR" altLang="x-none" baseline="0" dirty="0" err="1" smtClean="0"/>
              <a:t>was</a:t>
            </a:r>
            <a:r>
              <a:rPr lang="fr-FR" altLang="x-none" baseline="0" dirty="0" smtClean="0"/>
              <a:t> </a:t>
            </a:r>
            <a:r>
              <a:rPr lang="fr-FR" altLang="x-none" baseline="0" dirty="0" err="1" smtClean="0"/>
              <a:t>lower</a:t>
            </a:r>
            <a:r>
              <a:rPr lang="fr-FR" altLang="x-none" baseline="0" dirty="0" smtClean="0"/>
              <a:t> </a:t>
            </a:r>
            <a:r>
              <a:rPr lang="fr-FR" altLang="x-none" baseline="0" dirty="0" err="1" smtClean="0"/>
              <a:t>among</a:t>
            </a:r>
            <a:r>
              <a:rPr lang="fr-FR" altLang="x-none" baseline="0" dirty="0" smtClean="0"/>
              <a:t> </a:t>
            </a:r>
            <a:r>
              <a:rPr lang="fr-FR" altLang="x-none" baseline="0" dirty="0" err="1" smtClean="0"/>
              <a:t>women</a:t>
            </a:r>
            <a:r>
              <a:rPr lang="fr-FR" altLang="x-none" baseline="0" dirty="0" smtClean="0"/>
              <a:t>.</a:t>
            </a:r>
          </a:p>
          <a:p>
            <a:pPr eaLnBrk="1" hangingPunct="1"/>
            <a:endParaRPr lang="fr-FR" altLang="x-none" dirty="0" smtClean="0"/>
          </a:p>
          <a:p>
            <a:pPr eaLnBrk="1" hangingPunct="1"/>
            <a:endParaRPr lang="fr-FR" altLang="x-none"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fr-FR" sz="1200" b="1" kern="1200" dirty="0" err="1" smtClean="0">
                <a:solidFill>
                  <a:schemeClr val="tx1"/>
                </a:solidFill>
                <a:effectLst/>
                <a:latin typeface="Times New Roman" pitchFamily="18" charset="0"/>
                <a:ea typeface="+mn-ea"/>
                <a:cs typeface="+mn-cs"/>
              </a:rPr>
              <a:t>Results</a:t>
            </a:r>
            <a:r>
              <a:rPr lang="fr-FR" sz="1200" b="1" kern="1200" dirty="0" smtClean="0">
                <a:solidFill>
                  <a:schemeClr val="tx1"/>
                </a:solidFill>
                <a:effectLst/>
                <a:latin typeface="Times New Roman" pitchFamily="18" charset="0"/>
                <a:ea typeface="+mn-ea"/>
                <a:cs typeface="+mn-cs"/>
              </a:rPr>
              <a:t> </a:t>
            </a:r>
            <a:r>
              <a:rPr lang="fr-FR" sz="1200" kern="1200" dirty="0" smtClean="0">
                <a:solidFill>
                  <a:schemeClr val="tx1"/>
                </a:solidFill>
                <a:effectLst/>
                <a:latin typeface="Times New Roman" pitchFamily="18" charset="0"/>
                <a:ea typeface="+mn-ea"/>
                <a:cs typeface="+mn-cs"/>
              </a:rPr>
              <a:t>Thirty-daymortalitywas9.6%inwomenand5.3%inmen(</a:t>
            </a:r>
            <a:r>
              <a:rPr lang="fr-FR" sz="1200" kern="1200" dirty="0" err="1" smtClean="0">
                <a:solidFill>
                  <a:schemeClr val="tx1"/>
                </a:solidFill>
                <a:effectLst/>
                <a:latin typeface="Times New Roman" pitchFamily="18" charset="0"/>
                <a:ea typeface="+mn-ea"/>
                <a:cs typeface="+mn-cs"/>
              </a:rPr>
              <a:t>oddsratio</a:t>
            </a:r>
            <a:r>
              <a:rPr lang="fr-FR" sz="1200" kern="1200" dirty="0" smtClean="0">
                <a:solidFill>
                  <a:schemeClr val="tx1"/>
                </a:solidFill>
                <a:effectLst/>
                <a:latin typeface="Times New Roman" pitchFamily="18" charset="0"/>
                <a:ea typeface="+mn-ea"/>
                <a:cs typeface="+mn-cs"/>
              </a:rPr>
              <a:t>[OR], 1.91; 95% confidence </a:t>
            </a:r>
            <a:r>
              <a:rPr lang="fr-FR" sz="1200" kern="1200" dirty="0" err="1" smtClean="0">
                <a:solidFill>
                  <a:schemeClr val="tx1"/>
                </a:solidFill>
                <a:effectLst/>
                <a:latin typeface="Times New Roman" pitchFamily="18" charset="0"/>
                <a:ea typeface="+mn-ea"/>
                <a:cs typeface="+mn-cs"/>
              </a:rPr>
              <a:t>interval</a:t>
            </a:r>
            <a:r>
              <a:rPr lang="fr-FR" sz="1200" kern="1200" dirty="0" smtClean="0">
                <a:solidFill>
                  <a:schemeClr val="tx1"/>
                </a:solidFill>
                <a:effectLst/>
                <a:latin typeface="Times New Roman" pitchFamily="18" charset="0"/>
                <a:ea typeface="+mn-ea"/>
                <a:cs typeface="+mn-cs"/>
              </a:rPr>
              <a:t> [CI], 1.83-2.00). </a:t>
            </a:r>
            <a:r>
              <a:rPr lang="fr-FR" sz="1200" kern="1200" dirty="0" err="1" smtClean="0">
                <a:solidFill>
                  <a:schemeClr val="tx1"/>
                </a:solidFill>
                <a:effectLst/>
                <a:latin typeface="Times New Roman" pitchFamily="18" charset="0"/>
                <a:ea typeface="+mn-ea"/>
                <a:cs typeface="+mn-cs"/>
              </a:rPr>
              <a:t>After</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multivariable</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adjustment</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mortal</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ity</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was</a:t>
            </a:r>
            <a:r>
              <a:rPr lang="fr-FR" sz="1200" kern="1200" dirty="0" smtClean="0">
                <a:solidFill>
                  <a:schemeClr val="tx1"/>
                </a:solidFill>
                <a:effectLst/>
                <a:latin typeface="Times New Roman" pitchFamily="18" charset="0"/>
                <a:ea typeface="+mn-ea"/>
                <a:cs typeface="+mn-cs"/>
              </a:rPr>
              <a:t> not </a:t>
            </a:r>
            <a:r>
              <a:rPr lang="fr-FR" sz="1200" kern="1200" dirty="0" err="1" smtClean="0">
                <a:solidFill>
                  <a:schemeClr val="tx1"/>
                </a:solidFill>
                <a:effectLst/>
                <a:latin typeface="Times New Roman" pitchFamily="18" charset="0"/>
                <a:ea typeface="+mn-ea"/>
                <a:cs typeface="+mn-cs"/>
              </a:rPr>
              <a:t>significantly</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different</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between</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women</a:t>
            </a:r>
            <a:r>
              <a:rPr lang="fr-FR" sz="1200" kern="1200" dirty="0" smtClean="0">
                <a:solidFill>
                  <a:schemeClr val="tx1"/>
                </a:solidFill>
                <a:effectLst/>
                <a:latin typeface="Times New Roman" pitchFamily="18" charset="0"/>
                <a:ea typeface="+mn-ea"/>
                <a:cs typeface="+mn-cs"/>
              </a:rPr>
              <a:t> and men (</a:t>
            </a:r>
            <a:r>
              <a:rPr lang="fr-FR" sz="1200" kern="1200" dirty="0" err="1" smtClean="0">
                <a:solidFill>
                  <a:schemeClr val="tx1"/>
                </a:solidFill>
                <a:effectLst/>
                <a:latin typeface="Times New Roman" pitchFamily="18" charset="0"/>
                <a:ea typeface="+mn-ea"/>
                <a:cs typeface="+mn-cs"/>
              </a:rPr>
              <a:t>adjusted</a:t>
            </a:r>
            <a:r>
              <a:rPr lang="fr-FR" sz="1200" kern="1200" dirty="0" smtClean="0">
                <a:solidFill>
                  <a:schemeClr val="tx1"/>
                </a:solidFill>
                <a:effectLst/>
                <a:latin typeface="Times New Roman" pitchFamily="18" charset="0"/>
                <a:ea typeface="+mn-ea"/>
                <a:cs typeface="+mn-cs"/>
              </a:rPr>
              <a:t> OR, 1.06; 95% CI, 0.99-1.15). </a:t>
            </a:r>
            <a:r>
              <a:rPr lang="fr-FR" sz="1200" b="1" kern="1200" dirty="0" smtClean="0">
                <a:solidFill>
                  <a:schemeClr val="tx1"/>
                </a:solidFill>
                <a:effectLst/>
                <a:latin typeface="Times New Roman" pitchFamily="18" charset="0"/>
                <a:ea typeface="+mn-ea"/>
                <a:cs typeface="+mn-cs"/>
              </a:rPr>
              <a:t>A </a:t>
            </a:r>
            <a:r>
              <a:rPr lang="fr-FR" sz="1200" b="1" kern="1200" dirty="0" err="1" smtClean="0">
                <a:solidFill>
                  <a:schemeClr val="tx1"/>
                </a:solidFill>
                <a:effectLst/>
                <a:latin typeface="Times New Roman" pitchFamily="18" charset="0"/>
                <a:ea typeface="+mn-ea"/>
                <a:cs typeface="+mn-cs"/>
              </a:rPr>
              <a:t>significant</a:t>
            </a:r>
            <a:r>
              <a:rPr lang="fr-FR" sz="1200" b="1" kern="1200" dirty="0" smtClean="0">
                <a:solidFill>
                  <a:schemeClr val="tx1"/>
                </a:solidFill>
                <a:effectLst/>
                <a:latin typeface="Times New Roman" pitchFamily="18" charset="0"/>
                <a:ea typeface="+mn-ea"/>
                <a:cs typeface="+mn-cs"/>
              </a:rPr>
              <a:t> </a:t>
            </a:r>
            <a:r>
              <a:rPr lang="fr-FR" sz="1200" b="1" kern="1200" dirty="0" err="1" smtClean="0">
                <a:solidFill>
                  <a:schemeClr val="tx1"/>
                </a:solidFill>
                <a:effectLst/>
                <a:latin typeface="Times New Roman" pitchFamily="18" charset="0"/>
                <a:ea typeface="+mn-ea"/>
                <a:cs typeface="+mn-cs"/>
              </a:rPr>
              <a:t>sex</a:t>
            </a:r>
            <a:r>
              <a:rPr lang="fr-FR" sz="1200" b="1" kern="1200" dirty="0" smtClean="0">
                <a:solidFill>
                  <a:schemeClr val="tx1"/>
                </a:solidFill>
                <a:effectLst/>
                <a:latin typeface="Times New Roman" pitchFamily="18" charset="0"/>
                <a:ea typeface="+mn-ea"/>
                <a:cs typeface="+mn-cs"/>
              </a:rPr>
              <a:t> by type of ACS interaction </a:t>
            </a:r>
            <a:r>
              <a:rPr lang="fr-FR" sz="1200" b="1" kern="1200" dirty="0" err="1" smtClean="0">
                <a:solidFill>
                  <a:schemeClr val="tx1"/>
                </a:solidFill>
                <a:effectLst/>
                <a:latin typeface="Times New Roman" pitchFamily="18" charset="0"/>
                <a:ea typeface="+mn-ea"/>
                <a:cs typeface="+mn-cs"/>
              </a:rPr>
              <a:t>was</a:t>
            </a:r>
            <a:r>
              <a:rPr lang="fr-FR" sz="1200" b="1" kern="1200" dirty="0" smtClean="0">
                <a:solidFill>
                  <a:schemeClr val="tx1"/>
                </a:solidFill>
                <a:effectLst/>
                <a:latin typeface="Times New Roman" pitchFamily="18" charset="0"/>
                <a:ea typeface="+mn-ea"/>
                <a:cs typeface="+mn-cs"/>
              </a:rPr>
              <a:t> </a:t>
            </a:r>
            <a:r>
              <a:rPr lang="fr-FR" sz="1200" b="1" kern="1200" dirty="0" err="1" smtClean="0">
                <a:solidFill>
                  <a:schemeClr val="tx1"/>
                </a:solidFill>
                <a:effectLst/>
                <a:latin typeface="Times New Roman" pitchFamily="18" charset="0"/>
                <a:ea typeface="+mn-ea"/>
                <a:cs typeface="+mn-cs"/>
              </a:rPr>
              <a:t>demonstrated</a:t>
            </a:r>
            <a:r>
              <a:rPr lang="fr-FR" sz="1200" b="1" kern="1200" dirty="0" smtClean="0">
                <a:solidFill>
                  <a:schemeClr val="tx1"/>
                </a:solidFill>
                <a:effectLst/>
                <a:latin typeface="Times New Roman" pitchFamily="18" charset="0"/>
                <a:ea typeface="+mn-ea"/>
                <a:cs typeface="+mn-cs"/>
              </a:rPr>
              <a:t> (</a:t>
            </a:r>
            <a:r>
              <a:rPr lang="fr-FR" sz="1200" b="1" i="1" kern="1200" dirty="0" smtClean="0">
                <a:solidFill>
                  <a:schemeClr val="tx1"/>
                </a:solidFill>
                <a:effectLst/>
                <a:latin typeface="Times New Roman" pitchFamily="18" charset="0"/>
                <a:ea typeface="+mn-ea"/>
                <a:cs typeface="+mn-cs"/>
              </a:rPr>
              <a:t>P </a:t>
            </a:r>
            <a:r>
              <a:rPr lang="fr-FR" sz="1200" b="1" kern="1200" dirty="0" smtClean="0">
                <a:solidFill>
                  <a:schemeClr val="tx1"/>
                </a:solidFill>
                <a:effectLst/>
                <a:latin typeface="Times New Roman" pitchFamily="18" charset="0"/>
                <a:ea typeface="+mn-ea"/>
                <a:cs typeface="+mn-cs"/>
              </a:rPr>
              <a:t>.001). </a:t>
            </a:r>
            <a:r>
              <a:rPr lang="fr-FR" sz="1200" kern="1200" dirty="0" smtClean="0">
                <a:solidFill>
                  <a:schemeClr val="tx1"/>
                </a:solidFill>
                <a:effectLst/>
                <a:latin typeface="Times New Roman" pitchFamily="18" charset="0"/>
                <a:ea typeface="+mn-ea"/>
                <a:cs typeface="+mn-cs"/>
              </a:rPr>
              <a:t>In STEMI, 30-day </a:t>
            </a:r>
            <a:r>
              <a:rPr lang="fr-FR" sz="1200" kern="1200" dirty="0" err="1" smtClean="0">
                <a:solidFill>
                  <a:schemeClr val="tx1"/>
                </a:solidFill>
                <a:effectLst/>
                <a:latin typeface="Times New Roman" pitchFamily="18" charset="0"/>
                <a:ea typeface="+mn-ea"/>
                <a:cs typeface="+mn-cs"/>
              </a:rPr>
              <a:t>mortality</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was</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higher</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among</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women</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adjusted</a:t>
            </a:r>
            <a:r>
              <a:rPr lang="fr-FR" sz="1200" kern="1200" dirty="0" smtClean="0">
                <a:solidFill>
                  <a:schemeClr val="tx1"/>
                </a:solidFill>
                <a:effectLst/>
                <a:latin typeface="Times New Roman" pitchFamily="18" charset="0"/>
                <a:ea typeface="+mn-ea"/>
                <a:cs typeface="+mn-cs"/>
              </a:rPr>
              <a:t> OR, 1.15; 95% CI, 1.06- 1.24), </a:t>
            </a:r>
            <a:r>
              <a:rPr lang="fr-FR" sz="1200" kern="1200" dirty="0" err="1" smtClean="0">
                <a:solidFill>
                  <a:schemeClr val="tx1"/>
                </a:solidFill>
                <a:effectLst/>
                <a:latin typeface="Times New Roman" pitchFamily="18" charset="0"/>
                <a:ea typeface="+mn-ea"/>
                <a:cs typeface="+mn-cs"/>
              </a:rPr>
              <a:t>whereas</a:t>
            </a:r>
            <a:r>
              <a:rPr lang="fr-FR" sz="1200" kern="1200" dirty="0" smtClean="0">
                <a:solidFill>
                  <a:schemeClr val="tx1"/>
                </a:solidFill>
                <a:effectLst/>
                <a:latin typeface="Times New Roman" pitchFamily="18" charset="0"/>
                <a:ea typeface="+mn-ea"/>
                <a:cs typeface="+mn-cs"/>
              </a:rPr>
              <a:t> in NSTEMI (</a:t>
            </a:r>
            <a:r>
              <a:rPr lang="fr-FR" sz="1200" kern="1200" dirty="0" err="1" smtClean="0">
                <a:solidFill>
                  <a:schemeClr val="tx1"/>
                </a:solidFill>
                <a:effectLst/>
                <a:latin typeface="Times New Roman" pitchFamily="18" charset="0"/>
                <a:ea typeface="+mn-ea"/>
                <a:cs typeface="+mn-cs"/>
              </a:rPr>
              <a:t>adjusted</a:t>
            </a:r>
            <a:r>
              <a:rPr lang="fr-FR" sz="1200" kern="1200" dirty="0" smtClean="0">
                <a:solidFill>
                  <a:schemeClr val="tx1"/>
                </a:solidFill>
                <a:effectLst/>
                <a:latin typeface="Times New Roman" pitchFamily="18" charset="0"/>
                <a:ea typeface="+mn-ea"/>
                <a:cs typeface="+mn-cs"/>
              </a:rPr>
              <a:t> OR, 0.77; 95% CI, 0.63-0.95) and </a:t>
            </a:r>
            <a:r>
              <a:rPr lang="fr-FR" sz="1200" kern="1200" dirty="0" err="1" smtClean="0">
                <a:solidFill>
                  <a:schemeClr val="tx1"/>
                </a:solidFill>
                <a:effectLst/>
                <a:latin typeface="Times New Roman" pitchFamily="18" charset="0"/>
                <a:ea typeface="+mn-ea"/>
                <a:cs typeface="+mn-cs"/>
              </a:rPr>
              <a:t>unstable</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angina</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mortality</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was</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lower</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among</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women</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adjusted</a:t>
            </a:r>
            <a:r>
              <a:rPr lang="fr-FR" sz="1200" kern="1200" dirty="0" smtClean="0">
                <a:solidFill>
                  <a:schemeClr val="tx1"/>
                </a:solidFill>
                <a:effectLst/>
                <a:latin typeface="Times New Roman" pitchFamily="18" charset="0"/>
                <a:ea typeface="+mn-ea"/>
                <a:cs typeface="+mn-cs"/>
              </a:rPr>
              <a:t> OR, 0.55; 95% CI, 0.43-0.70). In a </a:t>
            </a:r>
            <a:r>
              <a:rPr lang="fr-FR" sz="1200" kern="1200" dirty="0" err="1" smtClean="0">
                <a:solidFill>
                  <a:schemeClr val="tx1"/>
                </a:solidFill>
                <a:effectLst/>
                <a:latin typeface="Times New Roman" pitchFamily="18" charset="0"/>
                <a:ea typeface="+mn-ea"/>
                <a:cs typeface="+mn-cs"/>
              </a:rPr>
              <a:t>cohort</a:t>
            </a:r>
            <a:r>
              <a:rPr lang="fr-FR" sz="1200" kern="1200" dirty="0" smtClean="0">
                <a:solidFill>
                  <a:schemeClr val="tx1"/>
                </a:solidFill>
                <a:effectLst/>
                <a:latin typeface="Times New Roman" pitchFamily="18" charset="0"/>
                <a:ea typeface="+mn-ea"/>
                <a:cs typeface="+mn-cs"/>
              </a:rPr>
              <a:t> of 35 128 patients </a:t>
            </a:r>
            <a:r>
              <a:rPr lang="fr-FR" sz="1200" kern="1200" dirty="0" err="1" smtClean="0">
                <a:solidFill>
                  <a:schemeClr val="tx1"/>
                </a:solidFill>
                <a:effectLst/>
                <a:latin typeface="Times New Roman" pitchFamily="18" charset="0"/>
                <a:ea typeface="+mn-ea"/>
                <a:cs typeface="+mn-cs"/>
              </a:rPr>
              <a:t>with</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angiographic</a:t>
            </a:r>
            <a:r>
              <a:rPr lang="fr-FR" sz="1200" kern="1200" dirty="0" smtClean="0">
                <a:solidFill>
                  <a:schemeClr val="tx1"/>
                </a:solidFill>
                <a:effectLst/>
                <a:latin typeface="Times New Roman" pitchFamily="18" charset="0"/>
                <a:ea typeface="+mn-ea"/>
                <a:cs typeface="+mn-cs"/>
              </a:rPr>
              <a:t> data, </a:t>
            </a:r>
            <a:r>
              <a:rPr lang="fr-FR" sz="1200" kern="1200" dirty="0" err="1" smtClean="0">
                <a:solidFill>
                  <a:schemeClr val="tx1"/>
                </a:solidFill>
                <a:effectLst/>
                <a:latin typeface="Times New Roman" pitchFamily="18" charset="0"/>
                <a:ea typeface="+mn-ea"/>
                <a:cs typeface="+mn-cs"/>
              </a:rPr>
              <a:t>women</a:t>
            </a:r>
            <a:r>
              <a:rPr lang="fr-FR" sz="1200" kern="1200" dirty="0" smtClean="0">
                <a:solidFill>
                  <a:schemeClr val="tx1"/>
                </a:solidFill>
                <a:effectLst/>
                <a:latin typeface="Times New Roman" pitchFamily="18" charset="0"/>
                <a:ea typeface="+mn-ea"/>
                <a:cs typeface="+mn-cs"/>
              </a:rPr>
              <a:t> more </a:t>
            </a:r>
            <a:r>
              <a:rPr lang="fr-FR" sz="1200" kern="1200" dirty="0" err="1" smtClean="0">
                <a:solidFill>
                  <a:schemeClr val="tx1"/>
                </a:solidFill>
                <a:effectLst/>
                <a:latin typeface="Times New Roman" pitchFamily="18" charset="0"/>
                <a:ea typeface="+mn-ea"/>
                <a:cs typeface="+mn-cs"/>
              </a:rPr>
              <a:t>often</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had</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nonobstructive</a:t>
            </a:r>
            <a:r>
              <a:rPr lang="fr-FR" sz="1200" kern="1200" dirty="0" smtClean="0">
                <a:solidFill>
                  <a:schemeClr val="tx1"/>
                </a:solidFill>
                <a:effectLst/>
                <a:latin typeface="Times New Roman" pitchFamily="18" charset="0"/>
                <a:ea typeface="+mn-ea"/>
                <a:cs typeface="+mn-cs"/>
              </a:rPr>
              <a:t> (15% vs 8%) and </a:t>
            </a:r>
            <a:r>
              <a:rPr lang="fr-FR" sz="1200" kern="1200" dirty="0" err="1" smtClean="0">
                <a:solidFill>
                  <a:schemeClr val="tx1"/>
                </a:solidFill>
                <a:effectLst/>
                <a:latin typeface="Times New Roman" pitchFamily="18" charset="0"/>
                <a:ea typeface="+mn-ea"/>
                <a:cs typeface="+mn-cs"/>
              </a:rPr>
              <a:t>less</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often</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had</a:t>
            </a:r>
            <a:r>
              <a:rPr lang="fr-FR" sz="1200" kern="1200" dirty="0" smtClean="0">
                <a:solidFill>
                  <a:schemeClr val="tx1"/>
                </a:solidFill>
                <a:effectLst/>
                <a:latin typeface="Times New Roman" pitchFamily="18" charset="0"/>
                <a:ea typeface="+mn-ea"/>
                <a:cs typeface="+mn-cs"/>
              </a:rPr>
              <a:t> 2-vessel (25% vs 28%) and 3-vessel (23% vs 26%) </a:t>
            </a:r>
            <a:r>
              <a:rPr lang="fr-FR" sz="1200" kern="1200" dirty="0" err="1" smtClean="0">
                <a:solidFill>
                  <a:schemeClr val="tx1"/>
                </a:solidFill>
                <a:effectLst/>
                <a:latin typeface="Times New Roman" pitchFamily="18" charset="0"/>
                <a:ea typeface="+mn-ea"/>
                <a:cs typeface="+mn-cs"/>
              </a:rPr>
              <a:t>coronary</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disease</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regardless</a:t>
            </a:r>
            <a:r>
              <a:rPr lang="fr-FR" sz="1200" kern="1200" dirty="0" smtClean="0">
                <a:solidFill>
                  <a:schemeClr val="tx1"/>
                </a:solidFill>
                <a:effectLst/>
                <a:latin typeface="Times New Roman" pitchFamily="18" charset="0"/>
                <a:ea typeface="+mn-ea"/>
                <a:cs typeface="+mn-cs"/>
              </a:rPr>
              <a:t> of ACS type. </a:t>
            </a:r>
            <a:r>
              <a:rPr lang="fr-FR" sz="1200" kern="1200" dirty="0" err="1" smtClean="0">
                <a:solidFill>
                  <a:schemeClr val="tx1"/>
                </a:solidFill>
                <a:effectLst/>
                <a:latin typeface="Times New Roman" pitchFamily="18" charset="0"/>
                <a:ea typeface="+mn-ea"/>
                <a:cs typeface="+mn-cs"/>
              </a:rPr>
              <a:t>After</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additional</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adjustment</a:t>
            </a:r>
            <a:r>
              <a:rPr lang="fr-FR" sz="1200" kern="1200" dirty="0" smtClean="0">
                <a:solidFill>
                  <a:schemeClr val="tx1"/>
                </a:solidFill>
                <a:effectLst/>
                <a:latin typeface="Times New Roman" pitchFamily="18" charset="0"/>
                <a:ea typeface="+mn-ea"/>
                <a:cs typeface="+mn-cs"/>
              </a:rPr>
              <a:t> for </a:t>
            </a:r>
            <a:r>
              <a:rPr lang="fr-FR" sz="1200" kern="1200" dirty="0" err="1" smtClean="0">
                <a:solidFill>
                  <a:schemeClr val="tx1"/>
                </a:solidFill>
                <a:effectLst/>
                <a:latin typeface="Times New Roman" pitchFamily="18" charset="0"/>
                <a:ea typeface="+mn-ea"/>
                <a:cs typeface="+mn-cs"/>
              </a:rPr>
              <a:t>angiographic</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disease</a:t>
            </a:r>
            <a:r>
              <a:rPr lang="fr-FR" sz="1200" kern="1200" dirty="0" smtClean="0">
                <a:solidFill>
                  <a:schemeClr val="tx1"/>
                </a:solidFill>
                <a:effectLst/>
                <a:latin typeface="Times New Roman" pitchFamily="18" charset="0"/>
                <a:ea typeface="+mn-ea"/>
                <a:cs typeface="+mn-cs"/>
              </a:rPr>
              <a:t> se- </a:t>
            </a:r>
            <a:r>
              <a:rPr lang="fr-FR" sz="1200" kern="1200" dirty="0" err="1" smtClean="0">
                <a:solidFill>
                  <a:schemeClr val="tx1"/>
                </a:solidFill>
                <a:effectLst/>
                <a:latin typeface="Times New Roman" pitchFamily="18" charset="0"/>
                <a:ea typeface="+mn-ea"/>
                <a:cs typeface="+mn-cs"/>
              </a:rPr>
              <a:t>verity</a:t>
            </a:r>
            <a:r>
              <a:rPr lang="fr-FR" sz="1200" kern="1200" dirty="0" smtClean="0">
                <a:solidFill>
                  <a:schemeClr val="tx1"/>
                </a:solidFill>
                <a:effectLst/>
                <a:latin typeface="Times New Roman" pitchFamily="18" charset="0"/>
                <a:ea typeface="+mn-ea"/>
                <a:cs typeface="+mn-cs"/>
              </a:rPr>
              <a:t>, 30-day </a:t>
            </a:r>
            <a:r>
              <a:rPr lang="fr-FR" sz="1200" kern="1200" dirty="0" err="1" smtClean="0">
                <a:solidFill>
                  <a:schemeClr val="tx1"/>
                </a:solidFill>
                <a:effectLst/>
                <a:latin typeface="Times New Roman" pitchFamily="18" charset="0"/>
                <a:ea typeface="+mn-ea"/>
                <a:cs typeface="+mn-cs"/>
              </a:rPr>
              <a:t>mortality</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among</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women</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was</a:t>
            </a:r>
            <a:r>
              <a:rPr lang="fr-FR" sz="1200" kern="1200" dirty="0" smtClean="0">
                <a:solidFill>
                  <a:schemeClr val="tx1"/>
                </a:solidFill>
                <a:effectLst/>
                <a:latin typeface="Times New Roman" pitchFamily="18" charset="0"/>
                <a:ea typeface="+mn-ea"/>
                <a:cs typeface="+mn-cs"/>
              </a:rPr>
              <a:t> not </a:t>
            </a:r>
            <a:r>
              <a:rPr lang="fr-FR" sz="1200" kern="1200" dirty="0" err="1" smtClean="0">
                <a:solidFill>
                  <a:schemeClr val="tx1"/>
                </a:solidFill>
                <a:effectLst/>
                <a:latin typeface="Times New Roman" pitchFamily="18" charset="0"/>
                <a:ea typeface="+mn-ea"/>
                <a:cs typeface="+mn-cs"/>
              </a:rPr>
              <a:t>significantly</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different</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than</a:t>
            </a:r>
            <a:r>
              <a:rPr lang="fr-FR" sz="1200" kern="1200" dirty="0" smtClean="0">
                <a:solidFill>
                  <a:schemeClr val="tx1"/>
                </a:solidFill>
                <a:effectLst/>
                <a:latin typeface="Times New Roman" pitchFamily="18" charset="0"/>
                <a:ea typeface="+mn-ea"/>
                <a:cs typeface="+mn-cs"/>
              </a:rPr>
              <a:t> men, regard- </a:t>
            </a:r>
            <a:r>
              <a:rPr lang="fr-FR" sz="1200" kern="1200" dirty="0" err="1" smtClean="0">
                <a:solidFill>
                  <a:schemeClr val="tx1"/>
                </a:solidFill>
                <a:effectLst/>
                <a:latin typeface="Times New Roman" pitchFamily="18" charset="0"/>
                <a:ea typeface="+mn-ea"/>
                <a:cs typeface="+mn-cs"/>
              </a:rPr>
              <a:t>less</a:t>
            </a:r>
            <a:r>
              <a:rPr lang="fr-FR" sz="1200" kern="1200" dirty="0" smtClean="0">
                <a:solidFill>
                  <a:schemeClr val="tx1"/>
                </a:solidFill>
                <a:effectLst/>
                <a:latin typeface="Times New Roman" pitchFamily="18" charset="0"/>
                <a:ea typeface="+mn-ea"/>
                <a:cs typeface="+mn-cs"/>
              </a:rPr>
              <a:t> of ACS type. The </a:t>
            </a:r>
            <a:r>
              <a:rPr lang="fr-FR" sz="1200" kern="1200" dirty="0" err="1" smtClean="0">
                <a:solidFill>
                  <a:schemeClr val="tx1"/>
                </a:solidFill>
                <a:effectLst/>
                <a:latin typeface="Times New Roman" pitchFamily="18" charset="0"/>
                <a:ea typeface="+mn-ea"/>
                <a:cs typeface="+mn-cs"/>
              </a:rPr>
              <a:t>relationship</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between</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sex</a:t>
            </a:r>
            <a:r>
              <a:rPr lang="fr-FR" sz="1200" kern="1200" dirty="0" smtClean="0">
                <a:solidFill>
                  <a:schemeClr val="tx1"/>
                </a:solidFill>
                <a:effectLst/>
                <a:latin typeface="Times New Roman" pitchFamily="18" charset="0"/>
                <a:ea typeface="+mn-ea"/>
                <a:cs typeface="+mn-cs"/>
              </a:rPr>
              <a:t> and 30-day </a:t>
            </a:r>
            <a:r>
              <a:rPr lang="fr-FR" sz="1200" kern="1200" dirty="0" err="1" smtClean="0">
                <a:solidFill>
                  <a:schemeClr val="tx1"/>
                </a:solidFill>
                <a:effectLst/>
                <a:latin typeface="Times New Roman" pitchFamily="18" charset="0"/>
                <a:ea typeface="+mn-ea"/>
                <a:cs typeface="+mn-cs"/>
              </a:rPr>
              <a:t>mortality</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was</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similar</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across</a:t>
            </a:r>
            <a:r>
              <a:rPr lang="fr-FR" sz="1200" kern="1200" dirty="0" smtClean="0">
                <a:solidFill>
                  <a:schemeClr val="tx1"/>
                </a:solidFill>
                <a:effectLst/>
                <a:latin typeface="Times New Roman" pitchFamily="18" charset="0"/>
                <a:ea typeface="+mn-ea"/>
                <a:cs typeface="+mn-cs"/>
              </a:rPr>
              <a:t> the </a:t>
            </a:r>
            <a:r>
              <a:rPr lang="fr-FR" sz="1200" kern="1200" dirty="0" err="1" smtClean="0">
                <a:solidFill>
                  <a:schemeClr val="tx1"/>
                </a:solidFill>
                <a:effectLst/>
                <a:latin typeface="Times New Roman" pitchFamily="18" charset="0"/>
                <a:ea typeface="+mn-ea"/>
                <a:cs typeface="+mn-cs"/>
              </a:rPr>
              <a:t>levels</a:t>
            </a:r>
            <a:r>
              <a:rPr lang="fr-FR" sz="1200" kern="1200" dirty="0" smtClean="0">
                <a:solidFill>
                  <a:schemeClr val="tx1"/>
                </a:solidFill>
                <a:effectLst/>
                <a:latin typeface="Times New Roman" pitchFamily="18" charset="0"/>
                <a:ea typeface="+mn-ea"/>
                <a:cs typeface="+mn-cs"/>
              </a:rPr>
              <a:t> of </a:t>
            </a:r>
            <a:r>
              <a:rPr lang="fr-FR" sz="1200" kern="1200" dirty="0" err="1" smtClean="0">
                <a:solidFill>
                  <a:schemeClr val="tx1"/>
                </a:solidFill>
                <a:effectLst/>
                <a:latin typeface="Times New Roman" pitchFamily="18" charset="0"/>
                <a:ea typeface="+mn-ea"/>
                <a:cs typeface="+mn-cs"/>
              </a:rPr>
              <a:t>angiographic</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disease</a:t>
            </a:r>
            <a:r>
              <a:rPr lang="fr-FR" sz="1200" kern="1200" dirty="0" smtClean="0">
                <a:solidFill>
                  <a:schemeClr val="tx1"/>
                </a:solidFill>
                <a:effectLst/>
                <a:latin typeface="Times New Roman" pitchFamily="18" charset="0"/>
                <a:ea typeface="+mn-ea"/>
                <a:cs typeface="+mn-cs"/>
              </a:rPr>
              <a:t> </a:t>
            </a:r>
            <a:r>
              <a:rPr lang="fr-FR" sz="1200" kern="1200" dirty="0" err="1" smtClean="0">
                <a:solidFill>
                  <a:schemeClr val="tx1"/>
                </a:solidFill>
                <a:effectLst/>
                <a:latin typeface="Times New Roman" pitchFamily="18" charset="0"/>
                <a:ea typeface="+mn-ea"/>
                <a:cs typeface="+mn-cs"/>
              </a:rPr>
              <a:t>severity</a:t>
            </a:r>
            <a:r>
              <a:rPr lang="fr-FR" sz="1200" kern="1200" dirty="0" smtClean="0">
                <a:solidFill>
                  <a:schemeClr val="tx1"/>
                </a:solidFill>
                <a:effectLst/>
                <a:latin typeface="Times New Roman" pitchFamily="18" charset="0"/>
                <a:ea typeface="+mn-ea"/>
                <a:cs typeface="+mn-cs"/>
              </a:rPr>
              <a:t> (</a:t>
            </a:r>
            <a:r>
              <a:rPr lang="fr-FR" sz="1200" i="1" kern="1200" dirty="0" smtClean="0">
                <a:solidFill>
                  <a:schemeClr val="tx1"/>
                </a:solidFill>
                <a:effectLst/>
                <a:latin typeface="Times New Roman" pitchFamily="18" charset="0"/>
                <a:ea typeface="+mn-ea"/>
                <a:cs typeface="+mn-cs"/>
              </a:rPr>
              <a:t>P </a:t>
            </a:r>
            <a:r>
              <a:rPr lang="fr-FR" sz="1200" kern="1200" dirty="0" smtClean="0">
                <a:solidFill>
                  <a:schemeClr val="tx1"/>
                </a:solidFill>
                <a:effectLst/>
                <a:latin typeface="Times New Roman" pitchFamily="18" charset="0"/>
                <a:ea typeface="+mn-ea"/>
                <a:cs typeface="+mn-cs"/>
              </a:rPr>
              <a:t>for interaction=.70). </a:t>
            </a:r>
            <a:endParaRPr lang="fr-FR" dirty="0" smtClean="0"/>
          </a:p>
          <a:p>
            <a:pPr eaLnBrk="1" hangingPunct="1"/>
            <a:endParaRPr lang="fr-FR" altLang="x-none" dirty="0"/>
          </a:p>
        </p:txBody>
      </p:sp>
    </p:spTree>
    <p:extLst>
      <p:ext uri="{BB962C8B-B14F-4D97-AF65-F5344CB8AC3E}">
        <p14:creationId xmlns:p14="http://schemas.microsoft.com/office/powerpoint/2010/main" val="240303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fld id="{FE925785-2F0E-FB45-9636-EA6131137661}" type="slidenum">
              <a:rPr lang="fr-FR" altLang="x-none"/>
              <a:pPr/>
              <a:t>7</a:t>
            </a:fld>
            <a:endParaRPr lang="fr-FR" altLang="x-none"/>
          </a:p>
        </p:txBody>
      </p:sp>
      <p:sp>
        <p:nvSpPr>
          <p:cNvPr id="24578" name="Rectangle 2"/>
          <p:cNvSpPr>
            <a:spLocks noGrp="1" noRot="1" noChangeAspect="1" noChangeArrowheads="1" noTextEdit="1"/>
          </p:cNvSpPr>
          <p:nvPr>
            <p:ph type="sldImg"/>
          </p:nvPr>
        </p:nvSpPr>
        <p:spPr>
          <a:xfrm>
            <a:off x="917575" y="744538"/>
            <a:ext cx="4962525" cy="3722687"/>
          </a:xfrm>
          <a:ln/>
        </p:spPr>
      </p:sp>
      <p:sp>
        <p:nvSpPr>
          <p:cNvPr id="24579" name="Rectangle 3"/>
          <p:cNvSpPr>
            <a:spLocks noGrp="1" noChangeArrowheads="1"/>
          </p:cNvSpPr>
          <p:nvPr>
            <p:ph type="body" idx="1"/>
          </p:nvPr>
        </p:nvSpPr>
        <p:spPr>
          <a:xfrm>
            <a:off x="679450" y="4716463"/>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x-none" dirty="0"/>
              <a:t>Medicare, 139000 patients, pas de transferts, admis entre 94 et 95 </a:t>
            </a:r>
            <a:endParaRPr lang="fr-FR" altLang="x-none" dirty="0" smtClean="0"/>
          </a:p>
          <a:p>
            <a:pPr eaLnBrk="1" hangingPunct="1"/>
            <a:endParaRPr lang="fr-FR" altLang="x-none" dirty="0" smtClean="0"/>
          </a:p>
          <a:p>
            <a:pPr eaLnBrk="1" hangingPunct="1"/>
            <a:endParaRPr lang="fr-FR" altLang="x-none" dirty="0"/>
          </a:p>
        </p:txBody>
      </p:sp>
    </p:spTree>
    <p:extLst>
      <p:ext uri="{BB962C8B-B14F-4D97-AF65-F5344CB8AC3E}">
        <p14:creationId xmlns:p14="http://schemas.microsoft.com/office/powerpoint/2010/main" val="1371163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effectLst/>
                <a:latin typeface="Times New Roman" pitchFamily="18" charset="0"/>
                <a:ea typeface="+mn-ea"/>
                <a:cs typeface="+mn-cs"/>
              </a:rPr>
              <a:t>In</a:t>
            </a:r>
            <a:r>
              <a:rPr lang="en-US" sz="1200" b="0" kern="1200" baseline="0" dirty="0" smtClean="0">
                <a:solidFill>
                  <a:schemeClr val="tx1"/>
                </a:solidFill>
                <a:effectLst/>
                <a:latin typeface="Times New Roman" pitchFamily="18" charset="0"/>
                <a:ea typeface="+mn-ea"/>
                <a:cs typeface="+mn-cs"/>
              </a:rPr>
              <a:t> this  study of 280 STEMI patients who  underwent VH IVUS on culprit lesion before PCI, there were some differences in plaque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baseline="0" dirty="0" smtClean="0">
                <a:solidFill>
                  <a:schemeClr val="tx1"/>
                </a:solidFill>
                <a:effectLst/>
                <a:latin typeface="Times New Roman" pitchFamily="18" charset="0"/>
                <a:ea typeface="+mn-ea"/>
                <a:cs typeface="+mn-cs"/>
              </a:rPr>
              <a:t>Plaque burden was significantly </a:t>
            </a:r>
            <a:r>
              <a:rPr lang="en-US" sz="1200" b="0" kern="1200" baseline="0" dirty="0" err="1" smtClean="0">
                <a:solidFill>
                  <a:schemeClr val="tx1"/>
                </a:solidFill>
                <a:effectLst/>
                <a:latin typeface="Times New Roman" pitchFamily="18" charset="0"/>
                <a:ea typeface="+mn-ea"/>
                <a:cs typeface="+mn-cs"/>
              </a:rPr>
              <a:t>lwoer</a:t>
            </a:r>
            <a:r>
              <a:rPr lang="en-US" sz="1200" b="0" kern="1200" baseline="0" dirty="0" smtClean="0">
                <a:solidFill>
                  <a:schemeClr val="tx1"/>
                </a:solidFill>
                <a:effectLst/>
                <a:latin typeface="Times New Roman" pitchFamily="18" charset="0"/>
                <a:ea typeface="+mn-ea"/>
                <a:cs typeface="+mn-cs"/>
              </a:rPr>
              <a:t> in women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baseline="0" dirty="0" smtClean="0">
                <a:solidFill>
                  <a:schemeClr val="tx1"/>
                </a:solidFill>
                <a:effectLst/>
                <a:latin typeface="Times New Roman" pitchFamily="18" charset="0"/>
                <a:ea typeface="+mn-ea"/>
                <a:cs typeface="+mn-cs"/>
              </a:rPr>
              <a:t>The amount of </a:t>
            </a:r>
            <a:r>
              <a:rPr lang="en-US" sz="1200" b="0" kern="1200" baseline="0" dirty="0" err="1" smtClean="0">
                <a:solidFill>
                  <a:schemeClr val="tx1"/>
                </a:solidFill>
                <a:effectLst/>
                <a:latin typeface="Times New Roman" pitchFamily="18" charset="0"/>
                <a:ea typeface="+mn-ea"/>
                <a:cs typeface="+mn-cs"/>
              </a:rPr>
              <a:t>Fibrofatty</a:t>
            </a:r>
            <a:r>
              <a:rPr lang="en-US" sz="1200" b="0" kern="1200" baseline="0" dirty="0" smtClean="0">
                <a:solidFill>
                  <a:schemeClr val="tx1"/>
                </a:solidFill>
                <a:effectLst/>
                <a:latin typeface="Times New Roman" pitchFamily="18" charset="0"/>
                <a:ea typeface="+mn-ea"/>
                <a:cs typeface="+mn-cs"/>
              </a:rPr>
              <a:t> plaque was smaller and dense calcium was greater in women compared to men.</a:t>
            </a:r>
            <a:endParaRPr lang="en-US" sz="1200" b="0" kern="1200" dirty="0" smtClean="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kern="1200" dirty="0" smtClean="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Abstract </a:t>
            </a:r>
            <a:r>
              <a:rPr lang="en-US" sz="1200" kern="1200" dirty="0" smtClean="0">
                <a:solidFill>
                  <a:schemeClr val="tx1"/>
                </a:solidFill>
                <a:effectLst/>
                <a:latin typeface="Times New Roman" pitchFamily="18" charset="0"/>
                <a:ea typeface="+mn-ea"/>
                <a:cs typeface="+mn-cs"/>
              </a:rPr>
              <a:t>There is limited research on plaque </a:t>
            </a:r>
            <a:r>
              <a:rPr lang="en-US" sz="1200" kern="1200" dirty="0" err="1" smtClean="0">
                <a:solidFill>
                  <a:schemeClr val="tx1"/>
                </a:solidFill>
                <a:effectLst/>
                <a:latin typeface="Times New Roman" pitchFamily="18" charset="0"/>
                <a:ea typeface="+mn-ea"/>
                <a:cs typeface="+mn-cs"/>
              </a:rPr>
              <a:t>charac</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teristics</a:t>
            </a:r>
            <a:r>
              <a:rPr lang="en-US" sz="1200" kern="1200" dirty="0" smtClean="0">
                <a:solidFill>
                  <a:schemeClr val="tx1"/>
                </a:solidFill>
                <a:effectLst/>
                <a:latin typeface="Times New Roman" pitchFamily="18" charset="0"/>
                <a:ea typeface="+mn-ea"/>
                <a:cs typeface="+mn-cs"/>
              </a:rPr>
              <a:t> of ST elevation myocardial infarction (STEMI) patients according to the gender and age. 280 Consecutive STEMI patients who underwent VH-IVUS imaging on </a:t>
            </a:r>
            <a:r>
              <a:rPr lang="en-US" sz="1200" kern="1200" dirty="0" err="1" smtClean="0">
                <a:solidFill>
                  <a:schemeClr val="tx1"/>
                </a:solidFill>
                <a:effectLst/>
                <a:latin typeface="Times New Roman" pitchFamily="18" charset="0"/>
                <a:ea typeface="+mn-ea"/>
                <a:cs typeface="+mn-cs"/>
              </a:rPr>
              <a:t>cul</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prit</a:t>
            </a:r>
            <a:r>
              <a:rPr lang="en-US" sz="1200" kern="1200" dirty="0" smtClean="0">
                <a:solidFill>
                  <a:schemeClr val="tx1"/>
                </a:solidFill>
                <a:effectLst/>
                <a:latin typeface="Times New Roman" pitchFamily="18" charset="0"/>
                <a:ea typeface="+mn-ea"/>
                <a:cs typeface="+mn-cs"/>
              </a:rPr>
              <a:t> before percutaneous coronary intervention (PCI) were enrolled in this study. Women were </a:t>
            </a:r>
            <a:r>
              <a:rPr lang="en-US" sz="1200" kern="1200" dirty="0" err="1" smtClean="0">
                <a:solidFill>
                  <a:schemeClr val="tx1"/>
                </a:solidFill>
                <a:effectLst/>
                <a:latin typeface="Times New Roman" pitchFamily="18" charset="0"/>
                <a:ea typeface="+mn-ea"/>
                <a:cs typeface="+mn-cs"/>
              </a:rPr>
              <a:t>signi</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cantly</a:t>
            </a:r>
            <a:r>
              <a:rPr lang="en-US" sz="1200" kern="1200" dirty="0" smtClean="0">
                <a:solidFill>
                  <a:schemeClr val="tx1"/>
                </a:solidFill>
                <a:effectLst/>
                <a:latin typeface="Times New Roman" pitchFamily="18" charset="0"/>
                <a:ea typeface="+mn-ea"/>
                <a:cs typeface="+mn-cs"/>
              </a:rPr>
              <a:t> older than men (69.8 ± 10 vs. 55.9 ± 11.3, </a:t>
            </a:r>
            <a:r>
              <a:rPr lang="en-US" sz="1200" i="1" kern="1200" dirty="0" smtClean="0">
                <a:solidFill>
                  <a:schemeClr val="tx1"/>
                </a:solidFill>
                <a:effectLst/>
                <a:latin typeface="Times New Roman" pitchFamily="18" charset="0"/>
                <a:ea typeface="+mn-ea"/>
                <a:cs typeface="+mn-cs"/>
              </a:rPr>
              <a:t>p </a:t>
            </a:r>
            <a:r>
              <a:rPr lang="en-US" sz="1200" kern="1200" dirty="0" smtClean="0">
                <a:solidFill>
                  <a:schemeClr val="tx1"/>
                </a:solidFill>
                <a:effectLst/>
                <a:latin typeface="Times New Roman" pitchFamily="18" charset="0"/>
                <a:ea typeface="+mn-ea"/>
                <a:cs typeface="+mn-cs"/>
              </a:rPr>
              <a:t>&lt; 0.001). After </a:t>
            </a:r>
            <a:r>
              <a:rPr lang="en-US" sz="1200" kern="1200" dirty="0" err="1" smtClean="0">
                <a:solidFill>
                  <a:schemeClr val="tx1"/>
                </a:solidFill>
                <a:effectLst/>
                <a:latin typeface="Times New Roman" pitchFamily="18" charset="0"/>
                <a:ea typeface="+mn-ea"/>
                <a:cs typeface="+mn-cs"/>
              </a:rPr>
              <a:t>propen</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sity</a:t>
            </a:r>
            <a:r>
              <a:rPr lang="en-US" sz="1200" kern="1200" dirty="0" smtClean="0">
                <a:solidFill>
                  <a:schemeClr val="tx1"/>
                </a:solidFill>
                <a:effectLst/>
                <a:latin typeface="Times New Roman" pitchFamily="18" charset="0"/>
                <a:ea typeface="+mn-ea"/>
                <a:cs typeface="+mn-cs"/>
              </a:rPr>
              <a:t> matching, men had higher plaque burden (79.7 ± 7.8 vs. 73.7 ± 13.0 %, </a:t>
            </a:r>
            <a:r>
              <a:rPr lang="en-US" sz="1200" i="1" kern="1200" dirty="0" smtClean="0">
                <a:solidFill>
                  <a:schemeClr val="tx1"/>
                </a:solidFill>
                <a:effectLst/>
                <a:latin typeface="Times New Roman" pitchFamily="18" charset="0"/>
                <a:ea typeface="+mn-ea"/>
                <a:cs typeface="+mn-cs"/>
              </a:rPr>
              <a:t>p </a:t>
            </a:r>
            <a:r>
              <a:rPr lang="en-US" sz="1200" kern="1200" dirty="0" smtClean="0">
                <a:solidFill>
                  <a:schemeClr val="tx1"/>
                </a:solidFill>
                <a:effectLst/>
                <a:latin typeface="Times New Roman" pitchFamily="18" charset="0"/>
                <a:ea typeface="+mn-ea"/>
                <a:cs typeface="+mn-cs"/>
              </a:rPr>
              <a:t>= 0.010), more bro-fatty tissue (12.8 ± 9.9 vs. 9.5 ± 6.8 %, </a:t>
            </a:r>
            <a:r>
              <a:rPr lang="en-US" sz="1200" i="1" kern="1200" dirty="0" smtClean="0">
                <a:solidFill>
                  <a:schemeClr val="tx1"/>
                </a:solidFill>
                <a:effectLst/>
                <a:latin typeface="Times New Roman" pitchFamily="18" charset="0"/>
                <a:ea typeface="+mn-ea"/>
                <a:cs typeface="+mn-cs"/>
              </a:rPr>
              <a:t>p </a:t>
            </a:r>
            <a:r>
              <a:rPr lang="en-US" sz="1200" kern="1200" dirty="0" smtClean="0">
                <a:solidFill>
                  <a:schemeClr val="tx1"/>
                </a:solidFill>
                <a:effectLst/>
                <a:latin typeface="Times New Roman" pitchFamily="18" charset="0"/>
                <a:ea typeface="+mn-ea"/>
                <a:cs typeface="+mn-cs"/>
              </a:rPr>
              <a:t>= 0.04) and less dense </a:t>
            </a:r>
            <a:r>
              <a:rPr lang="en-US" sz="1200" kern="1200" dirty="0" err="1" smtClean="0">
                <a:solidFill>
                  <a:schemeClr val="tx1"/>
                </a:solidFill>
                <a:effectLst/>
                <a:latin typeface="Times New Roman" pitchFamily="18" charset="0"/>
                <a:ea typeface="+mn-ea"/>
                <a:cs typeface="+mn-cs"/>
              </a:rPr>
              <a:t>cal</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cium</a:t>
            </a:r>
            <a:r>
              <a:rPr lang="en-US" sz="1200" kern="1200" dirty="0" smtClean="0">
                <a:solidFill>
                  <a:schemeClr val="tx1"/>
                </a:solidFill>
                <a:effectLst/>
                <a:latin typeface="Times New Roman" pitchFamily="18" charset="0"/>
                <a:ea typeface="+mn-ea"/>
                <a:cs typeface="+mn-cs"/>
              </a:rPr>
              <a:t> than women (8.4 ± 5.8 vs. 12.3 ± 8.7 %, </a:t>
            </a:r>
            <a:r>
              <a:rPr lang="en-US" sz="1200" i="1" kern="1200" dirty="0" smtClean="0">
                <a:solidFill>
                  <a:schemeClr val="tx1"/>
                </a:solidFill>
                <a:effectLst/>
                <a:latin typeface="Times New Roman" pitchFamily="18" charset="0"/>
                <a:ea typeface="+mn-ea"/>
                <a:cs typeface="+mn-cs"/>
              </a:rPr>
              <a:t>p </a:t>
            </a:r>
            <a:r>
              <a:rPr lang="en-US" sz="1200" kern="1200" dirty="0" smtClean="0">
                <a:solidFill>
                  <a:schemeClr val="tx1"/>
                </a:solidFill>
                <a:effectLst/>
                <a:latin typeface="Times New Roman" pitchFamily="18" charset="0"/>
                <a:ea typeface="+mn-ea"/>
                <a:cs typeface="+mn-cs"/>
              </a:rPr>
              <a:t>= 0.007). Subgroups dividing by 50, 65, 75 years old, plaque burden was higher in elderly men aged 66–75 years compared to the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young men aged less than 50 (75.5 ± 9.2 vs. 68.4 ± 10.1 %, </a:t>
            </a:r>
            <a:r>
              <a:rPr lang="en-US" sz="1200" i="1" kern="1200" dirty="0" smtClean="0">
                <a:solidFill>
                  <a:schemeClr val="tx1"/>
                </a:solidFill>
                <a:effectLst/>
                <a:latin typeface="Times New Roman" pitchFamily="18" charset="0"/>
                <a:ea typeface="+mn-ea"/>
                <a:cs typeface="+mn-cs"/>
              </a:rPr>
              <a:t>p </a:t>
            </a:r>
            <a:r>
              <a:rPr lang="en-US" sz="1200" kern="1200" dirty="0" smtClean="0">
                <a:solidFill>
                  <a:schemeClr val="tx1"/>
                </a:solidFill>
                <a:effectLst/>
                <a:latin typeface="Times New Roman" pitchFamily="18" charset="0"/>
                <a:ea typeface="+mn-ea"/>
                <a:cs typeface="+mn-cs"/>
              </a:rPr>
              <a:t>= 0.012). And middle aged men ranged 51–65 years showed </a:t>
            </a:r>
            <a:r>
              <a:rPr lang="en-US" sz="1200" kern="1200" dirty="0" err="1" smtClean="0">
                <a:solidFill>
                  <a:schemeClr val="tx1"/>
                </a:solidFill>
                <a:effectLst/>
                <a:latin typeface="Times New Roman" pitchFamily="18" charset="0"/>
                <a:ea typeface="+mn-ea"/>
                <a:cs typeface="+mn-cs"/>
              </a:rPr>
              <a:t>signi</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cantly</a:t>
            </a:r>
            <a:r>
              <a:rPr lang="en-US" sz="1200" kern="1200" dirty="0" smtClean="0">
                <a:solidFill>
                  <a:schemeClr val="tx1"/>
                </a:solidFill>
                <a:effectLst/>
                <a:latin typeface="Times New Roman" pitchFamily="18" charset="0"/>
                <a:ea typeface="+mn-ea"/>
                <a:cs typeface="+mn-cs"/>
              </a:rPr>
              <a:t> more plaque burden at minimal lumen area site than matched aged women (77.5 ± 8.0 vs. 69.0 ± 17.6 %, </a:t>
            </a:r>
            <a:r>
              <a:rPr lang="en-US" sz="1200" i="1" kern="1200" dirty="0" smtClean="0">
                <a:solidFill>
                  <a:schemeClr val="tx1"/>
                </a:solidFill>
                <a:effectLst/>
                <a:latin typeface="Times New Roman" pitchFamily="18" charset="0"/>
                <a:ea typeface="+mn-ea"/>
                <a:cs typeface="+mn-cs"/>
              </a:rPr>
              <a:t>p </a:t>
            </a:r>
            <a:r>
              <a:rPr lang="en-US" sz="1200" kern="1200" dirty="0" smtClean="0">
                <a:solidFill>
                  <a:schemeClr val="tx1"/>
                </a:solidFill>
                <a:effectLst/>
                <a:latin typeface="Times New Roman" pitchFamily="18" charset="0"/>
                <a:ea typeface="+mn-ea"/>
                <a:cs typeface="+mn-cs"/>
              </a:rPr>
              <a:t>= 0.012). Elderly women aged 66–75 years showed </a:t>
            </a:r>
            <a:r>
              <a:rPr lang="en-US" sz="1200" kern="1200" dirty="0" err="1" smtClean="0">
                <a:solidFill>
                  <a:schemeClr val="tx1"/>
                </a:solidFill>
                <a:effectLst/>
                <a:latin typeface="Times New Roman" pitchFamily="18" charset="0"/>
                <a:ea typeface="+mn-ea"/>
                <a:cs typeface="+mn-cs"/>
              </a:rPr>
              <a:t>signi</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cantly</a:t>
            </a:r>
            <a:r>
              <a:rPr lang="en-US" sz="1200" kern="1200" dirty="0" smtClean="0">
                <a:solidFill>
                  <a:schemeClr val="tx1"/>
                </a:solidFill>
                <a:effectLst/>
                <a:latin typeface="Times New Roman" pitchFamily="18" charset="0"/>
                <a:ea typeface="+mn-ea"/>
                <a:cs typeface="+mn-cs"/>
              </a:rPr>
              <a:t> more necrotic core (28.6 ± 7.3 %) and dense calcium (14.9 ± 7.5 %) compared to all the younger or matched subgroups of men. These differences in plaque composition are blunted in the very elderly of men and women aged over 75 years. The </a:t>
            </a:r>
            <a:r>
              <a:rPr lang="en-US" sz="1200" kern="1200" dirty="0" err="1" smtClean="0">
                <a:solidFill>
                  <a:schemeClr val="tx1"/>
                </a:solidFill>
                <a:effectLst/>
                <a:latin typeface="Times New Roman" pitchFamily="18" charset="0"/>
                <a:ea typeface="+mn-ea"/>
                <a:cs typeface="+mn-cs"/>
              </a:rPr>
              <a:t>ndings</a:t>
            </a:r>
            <a:r>
              <a:rPr lang="en-US" sz="1200" kern="1200" dirty="0" smtClean="0">
                <a:solidFill>
                  <a:schemeClr val="tx1"/>
                </a:solidFill>
                <a:effectLst/>
                <a:latin typeface="Times New Roman" pitchFamily="18" charset="0"/>
                <a:ea typeface="+mn-ea"/>
                <a:cs typeface="+mn-cs"/>
              </a:rPr>
              <a:t> may explain the gender differences in clinical prognosis in STEMI patients.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9</a:t>
            </a:fld>
            <a:endParaRPr lang="en-AU" altLang="ko-KR"/>
          </a:p>
        </p:txBody>
      </p:sp>
    </p:spTree>
    <p:extLst>
      <p:ext uri="{BB962C8B-B14F-4D97-AF65-F5344CB8AC3E}">
        <p14:creationId xmlns:p14="http://schemas.microsoft.com/office/powerpoint/2010/main" val="701366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There</a:t>
            </a:r>
            <a:r>
              <a:rPr lang="en-US" sz="1200" b="1" kern="1200" baseline="0" dirty="0" smtClean="0">
                <a:solidFill>
                  <a:schemeClr val="tx1"/>
                </a:solidFill>
                <a:effectLst/>
                <a:latin typeface="Times New Roman" pitchFamily="18" charset="0"/>
                <a:ea typeface="+mn-ea"/>
                <a:cs typeface="+mn-cs"/>
              </a:rPr>
              <a:t> were also changes in plaque composition by age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baseline="0" dirty="0" smtClean="0">
                <a:solidFill>
                  <a:schemeClr val="tx1"/>
                </a:solidFill>
                <a:effectLst/>
                <a:latin typeface="Times New Roman" pitchFamily="18" charset="0"/>
                <a:ea typeface="+mn-ea"/>
                <a:cs typeface="+mn-cs"/>
              </a:rPr>
              <a:t>Elderly women aged 66 to 75 years showed significantly more </a:t>
            </a:r>
            <a:r>
              <a:rPr lang="mr-IN" sz="1200" b="1" kern="1200" baseline="0" dirty="0" smtClean="0">
                <a:solidFill>
                  <a:schemeClr val="tx1"/>
                </a:solidFill>
                <a:effectLst/>
                <a:latin typeface="Times New Roman" pitchFamily="18" charset="0"/>
                <a:ea typeface="+mn-ea"/>
                <a:cs typeface="+mn-cs"/>
              </a:rPr>
              <a:t>…</a:t>
            </a:r>
            <a:r>
              <a:rPr lang="en-US" sz="1200" b="1" kern="1200" baseline="0" dirty="0" smtClean="0">
                <a:solidFill>
                  <a:schemeClr val="tx1"/>
                </a:solidFill>
                <a:effectLst/>
                <a:latin typeface="Times New Roman" pitchFamily="18" charset="0"/>
                <a:ea typeface="+mn-ea"/>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baseline="0" dirty="0" smtClean="0">
                <a:solidFill>
                  <a:schemeClr val="tx1"/>
                </a:solidFill>
                <a:effectLst/>
                <a:latin typeface="Times New Roman" pitchFamily="18" charset="0"/>
                <a:ea typeface="+mn-ea"/>
                <a:cs typeface="+mn-cs"/>
              </a:rPr>
              <a:t>These differences were blunted after age 75</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smtClean="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Abstract </a:t>
            </a:r>
            <a:r>
              <a:rPr lang="en-US" sz="1200" kern="1200" dirty="0" smtClean="0">
                <a:solidFill>
                  <a:schemeClr val="tx1"/>
                </a:solidFill>
                <a:effectLst/>
                <a:latin typeface="Times New Roman" pitchFamily="18" charset="0"/>
                <a:ea typeface="+mn-ea"/>
                <a:cs typeface="+mn-cs"/>
              </a:rPr>
              <a:t>There is limited research on plaque </a:t>
            </a:r>
            <a:r>
              <a:rPr lang="en-US" sz="1200" kern="1200" dirty="0" err="1" smtClean="0">
                <a:solidFill>
                  <a:schemeClr val="tx1"/>
                </a:solidFill>
                <a:effectLst/>
                <a:latin typeface="Times New Roman" pitchFamily="18" charset="0"/>
                <a:ea typeface="+mn-ea"/>
                <a:cs typeface="+mn-cs"/>
              </a:rPr>
              <a:t>charac</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teristics</a:t>
            </a:r>
            <a:r>
              <a:rPr lang="en-US" sz="1200" kern="1200" dirty="0" smtClean="0">
                <a:solidFill>
                  <a:schemeClr val="tx1"/>
                </a:solidFill>
                <a:effectLst/>
                <a:latin typeface="Times New Roman" pitchFamily="18" charset="0"/>
                <a:ea typeface="+mn-ea"/>
                <a:cs typeface="+mn-cs"/>
              </a:rPr>
              <a:t> of ST elevation myocardial infarction (STEMI) patients according to the gender and age. 280 Consecutive STEMI patients who underwent VH-IVUS imaging on </a:t>
            </a:r>
            <a:r>
              <a:rPr lang="en-US" sz="1200" kern="1200" dirty="0" err="1" smtClean="0">
                <a:solidFill>
                  <a:schemeClr val="tx1"/>
                </a:solidFill>
                <a:effectLst/>
                <a:latin typeface="Times New Roman" pitchFamily="18" charset="0"/>
                <a:ea typeface="+mn-ea"/>
                <a:cs typeface="+mn-cs"/>
              </a:rPr>
              <a:t>cul</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prit</a:t>
            </a:r>
            <a:r>
              <a:rPr lang="en-US" sz="1200" kern="1200" dirty="0" smtClean="0">
                <a:solidFill>
                  <a:schemeClr val="tx1"/>
                </a:solidFill>
                <a:effectLst/>
                <a:latin typeface="Times New Roman" pitchFamily="18" charset="0"/>
                <a:ea typeface="+mn-ea"/>
                <a:cs typeface="+mn-cs"/>
              </a:rPr>
              <a:t> before percutaneous coronary intervention (PCI) were enrolled in this study. Women were </a:t>
            </a:r>
            <a:r>
              <a:rPr lang="en-US" sz="1200" kern="1200" dirty="0" err="1" smtClean="0">
                <a:solidFill>
                  <a:schemeClr val="tx1"/>
                </a:solidFill>
                <a:effectLst/>
                <a:latin typeface="Times New Roman" pitchFamily="18" charset="0"/>
                <a:ea typeface="+mn-ea"/>
                <a:cs typeface="+mn-cs"/>
              </a:rPr>
              <a:t>signi</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cantly</a:t>
            </a:r>
            <a:r>
              <a:rPr lang="en-US" sz="1200" kern="1200" dirty="0" smtClean="0">
                <a:solidFill>
                  <a:schemeClr val="tx1"/>
                </a:solidFill>
                <a:effectLst/>
                <a:latin typeface="Times New Roman" pitchFamily="18" charset="0"/>
                <a:ea typeface="+mn-ea"/>
                <a:cs typeface="+mn-cs"/>
              </a:rPr>
              <a:t> older than men (69.8 ± 10 vs. 55.9 ± 11.3, </a:t>
            </a:r>
            <a:r>
              <a:rPr lang="en-US" sz="1200" i="1" kern="1200" dirty="0" smtClean="0">
                <a:solidFill>
                  <a:schemeClr val="tx1"/>
                </a:solidFill>
                <a:effectLst/>
                <a:latin typeface="Times New Roman" pitchFamily="18" charset="0"/>
                <a:ea typeface="+mn-ea"/>
                <a:cs typeface="+mn-cs"/>
              </a:rPr>
              <a:t>p </a:t>
            </a:r>
            <a:r>
              <a:rPr lang="en-US" sz="1200" kern="1200" dirty="0" smtClean="0">
                <a:solidFill>
                  <a:schemeClr val="tx1"/>
                </a:solidFill>
                <a:effectLst/>
                <a:latin typeface="Times New Roman" pitchFamily="18" charset="0"/>
                <a:ea typeface="+mn-ea"/>
                <a:cs typeface="+mn-cs"/>
              </a:rPr>
              <a:t>&lt; 0.001). After </a:t>
            </a:r>
            <a:r>
              <a:rPr lang="en-US" sz="1200" kern="1200" dirty="0" err="1" smtClean="0">
                <a:solidFill>
                  <a:schemeClr val="tx1"/>
                </a:solidFill>
                <a:effectLst/>
                <a:latin typeface="Times New Roman" pitchFamily="18" charset="0"/>
                <a:ea typeface="+mn-ea"/>
                <a:cs typeface="+mn-cs"/>
              </a:rPr>
              <a:t>propen</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sity</a:t>
            </a:r>
            <a:r>
              <a:rPr lang="en-US" sz="1200" kern="1200" dirty="0" smtClean="0">
                <a:solidFill>
                  <a:schemeClr val="tx1"/>
                </a:solidFill>
                <a:effectLst/>
                <a:latin typeface="Times New Roman" pitchFamily="18" charset="0"/>
                <a:ea typeface="+mn-ea"/>
                <a:cs typeface="+mn-cs"/>
              </a:rPr>
              <a:t> matching, men had higher plaque burden (79.7 ± 7.8 vs. 73.7 ± 13.0 %, </a:t>
            </a:r>
            <a:r>
              <a:rPr lang="en-US" sz="1200" i="1" kern="1200" dirty="0" smtClean="0">
                <a:solidFill>
                  <a:schemeClr val="tx1"/>
                </a:solidFill>
                <a:effectLst/>
                <a:latin typeface="Times New Roman" pitchFamily="18" charset="0"/>
                <a:ea typeface="+mn-ea"/>
                <a:cs typeface="+mn-cs"/>
              </a:rPr>
              <a:t>p </a:t>
            </a:r>
            <a:r>
              <a:rPr lang="en-US" sz="1200" kern="1200" dirty="0" smtClean="0">
                <a:solidFill>
                  <a:schemeClr val="tx1"/>
                </a:solidFill>
                <a:effectLst/>
                <a:latin typeface="Times New Roman" pitchFamily="18" charset="0"/>
                <a:ea typeface="+mn-ea"/>
                <a:cs typeface="+mn-cs"/>
              </a:rPr>
              <a:t>= 0.010), more bro-fatty tissue (12.8 ± 9.9 vs. 9.5 ± 6.8 %, </a:t>
            </a:r>
            <a:r>
              <a:rPr lang="en-US" sz="1200" i="1" kern="1200" dirty="0" smtClean="0">
                <a:solidFill>
                  <a:schemeClr val="tx1"/>
                </a:solidFill>
                <a:effectLst/>
                <a:latin typeface="Times New Roman" pitchFamily="18" charset="0"/>
                <a:ea typeface="+mn-ea"/>
                <a:cs typeface="+mn-cs"/>
              </a:rPr>
              <a:t>p </a:t>
            </a:r>
            <a:r>
              <a:rPr lang="en-US" sz="1200" kern="1200" dirty="0" smtClean="0">
                <a:solidFill>
                  <a:schemeClr val="tx1"/>
                </a:solidFill>
                <a:effectLst/>
                <a:latin typeface="Times New Roman" pitchFamily="18" charset="0"/>
                <a:ea typeface="+mn-ea"/>
                <a:cs typeface="+mn-cs"/>
              </a:rPr>
              <a:t>= 0.04) and less dense </a:t>
            </a:r>
            <a:r>
              <a:rPr lang="en-US" sz="1200" kern="1200" dirty="0" err="1" smtClean="0">
                <a:solidFill>
                  <a:schemeClr val="tx1"/>
                </a:solidFill>
                <a:effectLst/>
                <a:latin typeface="Times New Roman" pitchFamily="18" charset="0"/>
                <a:ea typeface="+mn-ea"/>
                <a:cs typeface="+mn-cs"/>
              </a:rPr>
              <a:t>cal</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cium</a:t>
            </a:r>
            <a:r>
              <a:rPr lang="en-US" sz="1200" kern="1200" dirty="0" smtClean="0">
                <a:solidFill>
                  <a:schemeClr val="tx1"/>
                </a:solidFill>
                <a:effectLst/>
                <a:latin typeface="Times New Roman" pitchFamily="18" charset="0"/>
                <a:ea typeface="+mn-ea"/>
                <a:cs typeface="+mn-cs"/>
              </a:rPr>
              <a:t> than women (8.4 ± 5.8 vs. 12.3 ± 8.7 %, </a:t>
            </a:r>
            <a:r>
              <a:rPr lang="en-US" sz="1200" i="1" kern="1200" dirty="0" smtClean="0">
                <a:solidFill>
                  <a:schemeClr val="tx1"/>
                </a:solidFill>
                <a:effectLst/>
                <a:latin typeface="Times New Roman" pitchFamily="18" charset="0"/>
                <a:ea typeface="+mn-ea"/>
                <a:cs typeface="+mn-cs"/>
              </a:rPr>
              <a:t>p </a:t>
            </a:r>
            <a:r>
              <a:rPr lang="en-US" sz="1200" kern="1200" dirty="0" smtClean="0">
                <a:solidFill>
                  <a:schemeClr val="tx1"/>
                </a:solidFill>
                <a:effectLst/>
                <a:latin typeface="Times New Roman" pitchFamily="18" charset="0"/>
                <a:ea typeface="+mn-ea"/>
                <a:cs typeface="+mn-cs"/>
              </a:rPr>
              <a:t>= 0.007). Subgroups dividing by 50, 65, 75 years old, plaque burden was higher in elderly men aged 66–75 years compared to the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young men aged less than 50 (75.5 ± 9.2 vs. 68.4 ± 10.1 %, </a:t>
            </a:r>
            <a:r>
              <a:rPr lang="en-US" sz="1200" i="1" kern="1200" dirty="0" smtClean="0">
                <a:solidFill>
                  <a:schemeClr val="tx1"/>
                </a:solidFill>
                <a:effectLst/>
                <a:latin typeface="Times New Roman" pitchFamily="18" charset="0"/>
                <a:ea typeface="+mn-ea"/>
                <a:cs typeface="+mn-cs"/>
              </a:rPr>
              <a:t>p </a:t>
            </a:r>
            <a:r>
              <a:rPr lang="en-US" sz="1200" kern="1200" dirty="0" smtClean="0">
                <a:solidFill>
                  <a:schemeClr val="tx1"/>
                </a:solidFill>
                <a:effectLst/>
                <a:latin typeface="Times New Roman" pitchFamily="18" charset="0"/>
                <a:ea typeface="+mn-ea"/>
                <a:cs typeface="+mn-cs"/>
              </a:rPr>
              <a:t>= 0.012). And middle aged men ranged 51–65 years showed </a:t>
            </a:r>
            <a:r>
              <a:rPr lang="en-US" sz="1200" kern="1200" dirty="0" err="1" smtClean="0">
                <a:solidFill>
                  <a:schemeClr val="tx1"/>
                </a:solidFill>
                <a:effectLst/>
                <a:latin typeface="Times New Roman" pitchFamily="18" charset="0"/>
                <a:ea typeface="+mn-ea"/>
                <a:cs typeface="+mn-cs"/>
              </a:rPr>
              <a:t>signi</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cantly</a:t>
            </a:r>
            <a:r>
              <a:rPr lang="en-US" sz="1200" kern="1200" dirty="0" smtClean="0">
                <a:solidFill>
                  <a:schemeClr val="tx1"/>
                </a:solidFill>
                <a:effectLst/>
                <a:latin typeface="Times New Roman" pitchFamily="18" charset="0"/>
                <a:ea typeface="+mn-ea"/>
                <a:cs typeface="+mn-cs"/>
              </a:rPr>
              <a:t> more plaque burden at minimal lumen area site than matched aged women (77.5 ± 8.0 vs. 69.0 ± 17.6 %, </a:t>
            </a:r>
            <a:r>
              <a:rPr lang="en-US" sz="1200" i="1" kern="1200" dirty="0" smtClean="0">
                <a:solidFill>
                  <a:schemeClr val="tx1"/>
                </a:solidFill>
                <a:effectLst/>
                <a:latin typeface="Times New Roman" pitchFamily="18" charset="0"/>
                <a:ea typeface="+mn-ea"/>
                <a:cs typeface="+mn-cs"/>
              </a:rPr>
              <a:t>p </a:t>
            </a:r>
            <a:r>
              <a:rPr lang="en-US" sz="1200" kern="1200" dirty="0" smtClean="0">
                <a:solidFill>
                  <a:schemeClr val="tx1"/>
                </a:solidFill>
                <a:effectLst/>
                <a:latin typeface="Times New Roman" pitchFamily="18" charset="0"/>
                <a:ea typeface="+mn-ea"/>
                <a:cs typeface="+mn-cs"/>
              </a:rPr>
              <a:t>= 0.012). Elderly women aged 66–75 years showed </a:t>
            </a:r>
            <a:r>
              <a:rPr lang="en-US" sz="1200" kern="1200" dirty="0" err="1" smtClean="0">
                <a:solidFill>
                  <a:schemeClr val="tx1"/>
                </a:solidFill>
                <a:effectLst/>
                <a:latin typeface="Times New Roman" pitchFamily="18" charset="0"/>
                <a:ea typeface="+mn-ea"/>
                <a:cs typeface="+mn-cs"/>
              </a:rPr>
              <a:t>signi</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cantly</a:t>
            </a:r>
            <a:r>
              <a:rPr lang="en-US" sz="1200" kern="1200" dirty="0" smtClean="0">
                <a:solidFill>
                  <a:schemeClr val="tx1"/>
                </a:solidFill>
                <a:effectLst/>
                <a:latin typeface="Times New Roman" pitchFamily="18" charset="0"/>
                <a:ea typeface="+mn-ea"/>
                <a:cs typeface="+mn-cs"/>
              </a:rPr>
              <a:t> more necrotic core (28.6 ± 7.3 %) and dense calcium (14.9 ± 7.5 %) compared to all the younger or matched subgroups of men. These differences in plaque composition are blunted in the very elderly of men and women aged over 75 years. The </a:t>
            </a:r>
            <a:r>
              <a:rPr lang="en-US" sz="1200" kern="1200" dirty="0" err="1" smtClean="0">
                <a:solidFill>
                  <a:schemeClr val="tx1"/>
                </a:solidFill>
                <a:effectLst/>
                <a:latin typeface="Times New Roman" pitchFamily="18" charset="0"/>
                <a:ea typeface="+mn-ea"/>
                <a:cs typeface="+mn-cs"/>
              </a:rPr>
              <a:t>ndings</a:t>
            </a:r>
            <a:r>
              <a:rPr lang="en-US" sz="1200" kern="1200" dirty="0" smtClean="0">
                <a:solidFill>
                  <a:schemeClr val="tx1"/>
                </a:solidFill>
                <a:effectLst/>
                <a:latin typeface="Times New Roman" pitchFamily="18" charset="0"/>
                <a:ea typeface="+mn-ea"/>
                <a:cs typeface="+mn-cs"/>
              </a:rPr>
              <a:t> may explain the gender differences in clinical prognosis in STEMI patients.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11B7C7F-9F51-4452-93E3-19998C40139D}" type="slidenum">
              <a:rPr lang="ko-KR" altLang="en-AU" smtClean="0"/>
              <a:pPr>
                <a:defRPr/>
              </a:pPr>
              <a:t>10</a:t>
            </a:fld>
            <a:endParaRPr lang="en-AU" altLang="ko-KR"/>
          </a:p>
        </p:txBody>
      </p:sp>
    </p:spTree>
    <p:extLst>
      <p:ext uri="{BB962C8B-B14F-4D97-AF65-F5344CB8AC3E}">
        <p14:creationId xmlns:p14="http://schemas.microsoft.com/office/powerpoint/2010/main" val="1609867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5123" name="Rectangle 3"/>
          <p:cNvSpPr>
            <a:spLocks noGrp="1" noChangeArrowheads="1"/>
          </p:cNvSpPr>
          <p:nvPr>
            <p:ph type="ctrTitle"/>
          </p:nvPr>
        </p:nvSpPr>
        <p:spPr>
          <a:xfrm>
            <a:off x="914400" y="990600"/>
            <a:ext cx="7323138" cy="1447800"/>
          </a:xfrm>
          <a:prstGeom prst="rect">
            <a:avLst/>
          </a:prstGeom>
        </p:spPr>
        <p:txBody>
          <a:bodyPr lIns="0" rIns="0" anchor="ctr"/>
          <a:lstStyle>
            <a:lvl1pPr>
              <a:defRPr sz="4400"/>
            </a:lvl1pPr>
          </a:lstStyle>
          <a:p>
            <a:r>
              <a:rPr lang="en-AU" altLang="ko-KR"/>
              <a:t>Master title style</a:t>
            </a:r>
            <a:br>
              <a:rPr lang="en-AU" altLang="ko-KR"/>
            </a:br>
            <a:r>
              <a:rPr lang="en-AU" altLang="ko-KR"/>
              <a:t>Master title style </a:t>
            </a:r>
            <a:br>
              <a:rPr lang="en-AU" altLang="ko-KR"/>
            </a:br>
            <a:r>
              <a:rPr lang="en-AU" altLang="ko-KR"/>
              <a:t>Master title style</a:t>
            </a:r>
          </a:p>
        </p:txBody>
      </p:sp>
      <p:sp>
        <p:nvSpPr>
          <p:cNvPr id="5124" name="Rectangle 4"/>
          <p:cNvSpPr>
            <a:spLocks noGrp="1" noChangeArrowheads="1"/>
          </p:cNvSpPr>
          <p:nvPr>
            <p:ph type="subTitle" idx="1"/>
          </p:nvPr>
        </p:nvSpPr>
        <p:spPr>
          <a:xfrm>
            <a:off x="838200" y="4159250"/>
            <a:ext cx="7315200" cy="2012950"/>
          </a:xfrm>
          <a:effectLst>
            <a:outerShdw dist="45791" dir="8778596" algn="ctr" rotWithShape="0">
              <a:schemeClr val="bg2"/>
            </a:outerShdw>
          </a:effectLst>
        </p:spPr>
        <p:txBody>
          <a:bodyPr anchor="ctr"/>
          <a:lstStyle>
            <a:lvl1pPr marL="0" indent="0" algn="ctr">
              <a:lnSpc>
                <a:spcPct val="75000"/>
              </a:lnSpc>
              <a:buFontTx/>
              <a:buNone/>
              <a:defRPr/>
            </a:lvl1pPr>
          </a:lstStyle>
          <a:p>
            <a:r>
              <a:rPr lang="en-AU" altLang="ko-KR"/>
              <a:t>Click to edit Master subtitle style</a:t>
            </a:r>
          </a:p>
          <a:p>
            <a:r>
              <a:rPr lang="en-AU" altLang="ko-KR"/>
              <a:t>Click to edit Master subtitle style</a:t>
            </a:r>
          </a:p>
          <a:p>
            <a:r>
              <a:rPr lang="en-AU" altLang="ko-KR"/>
              <a:t>Click to edit Master subtitle style</a:t>
            </a:r>
          </a:p>
          <a:p>
            <a:r>
              <a:rPr lang="en-AU" altLang="ko-KR"/>
              <a:t>Click to edit Master subtitle style</a:t>
            </a:r>
          </a:p>
          <a:p>
            <a:r>
              <a:rPr lang="en-AU" altLang="ko-KR"/>
              <a:t>Click to edit Master subtitle style</a:t>
            </a:r>
          </a:p>
          <a:p>
            <a:endParaRPr lang="en-AU" altLang="ko-KR"/>
          </a:p>
        </p:txBody>
      </p:sp>
    </p:spTree>
  </p:cSld>
  <p:clrMapOvr>
    <a:masterClrMapping/>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0" y="390525"/>
            <a:ext cx="9144000" cy="736600"/>
          </a:xfrm>
          <a:prstGeom prst="rect">
            <a:avLst/>
          </a:prstGeom>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858000" y="390525"/>
            <a:ext cx="2286000" cy="5553075"/>
          </a:xfrm>
          <a:prstGeom prst="rect">
            <a:avLst/>
          </a:prstGeo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0" y="390525"/>
            <a:ext cx="6705600" cy="555307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내용">
    <p:spTree>
      <p:nvGrpSpPr>
        <p:cNvPr id="1" name=""/>
        <p:cNvGrpSpPr/>
        <p:nvPr/>
      </p:nvGrpSpPr>
      <p:grpSpPr>
        <a:xfrm>
          <a:off x="0" y="0"/>
          <a:ext cx="0" cy="0"/>
          <a:chOff x="0" y="0"/>
          <a:chExt cx="0" cy="0"/>
        </a:xfrm>
      </p:grpSpPr>
      <p:sp>
        <p:nvSpPr>
          <p:cNvPr id="2" name="내용 개체 틀 1"/>
          <p:cNvSpPr>
            <a:spLocks noGrp="1"/>
          </p:cNvSpPr>
          <p:nvPr>
            <p:ph/>
          </p:nvPr>
        </p:nvSpPr>
        <p:spPr>
          <a:xfrm>
            <a:off x="0" y="390525"/>
            <a:ext cx="9144000" cy="5553075"/>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Rectangle 68"/>
          <p:cNvSpPr>
            <a:spLocks noChangeArrowheads="1"/>
          </p:cNvSpPr>
          <p:nvPr userDrawn="1"/>
        </p:nvSpPr>
        <p:spPr bwMode="hidden">
          <a:xfrm>
            <a:off x="0" y="0"/>
            <a:ext cx="9144000" cy="914400"/>
          </a:xfrm>
          <a:prstGeom prst="rect">
            <a:avLst/>
          </a:prstGeom>
          <a:solidFill>
            <a:srgbClr val="1B2A3D"/>
          </a:solidFill>
          <a:ln w="19050" algn="ctr">
            <a:solidFill>
              <a:srgbClr val="39536E"/>
            </a:solidFill>
            <a:miter lim="800000"/>
            <a:headEnd/>
            <a:tailEnd/>
          </a:ln>
          <a:effectLst>
            <a:outerShdw dist="17961" dir="2700000" algn="ctr" rotWithShape="0">
              <a:srgbClr val="1C1C1C"/>
            </a:outerShdw>
          </a:effectLst>
        </p:spPr>
        <p:txBody>
          <a:bodyPr anchor="ctr"/>
          <a:lstStyle/>
          <a:p>
            <a:pPr algn="r" fontAlgn="auto">
              <a:spcBef>
                <a:spcPts val="0"/>
              </a:spcBef>
              <a:spcAft>
                <a:spcPts val="0"/>
              </a:spcAft>
              <a:defRPr/>
            </a:pPr>
            <a:endParaRPr lang="en-US">
              <a:effectLst>
                <a:outerShdw blurRad="38100" dist="38100" dir="2700000" algn="tl">
                  <a:srgbClr val="000000">
                    <a:alpha val="43137"/>
                  </a:srgbClr>
                </a:outerShdw>
              </a:effectLst>
              <a:latin typeface="+mn-lt"/>
              <a:cs typeface="+mn-cs"/>
            </a:endParaRPr>
          </a:p>
        </p:txBody>
      </p:sp>
      <p:pic>
        <p:nvPicPr>
          <p:cNvPr id="4" name="Picture 23" descr="3152005 cranial"/>
          <p:cNvPicPr>
            <a:picLocks noChangeAspect="1" noChangeArrowheads="1"/>
          </p:cNvPicPr>
          <p:nvPr userDrawn="1"/>
        </p:nvPicPr>
        <p:blipFill>
          <a:blip r:embed="rId2" cstate="print"/>
          <a:srcRect l="17671" t="32857" r="32196" b="50931"/>
          <a:stretch>
            <a:fillRect/>
          </a:stretch>
        </p:blipFill>
        <p:spPr bwMode="auto">
          <a:xfrm>
            <a:off x="0" y="1588"/>
            <a:ext cx="1271588" cy="457200"/>
          </a:xfrm>
          <a:prstGeom prst="rect">
            <a:avLst/>
          </a:prstGeom>
          <a:noFill/>
          <a:ln w="9525">
            <a:noFill/>
            <a:miter lim="800000"/>
            <a:headEnd/>
            <a:tailEnd/>
          </a:ln>
        </p:spPr>
      </p:pic>
      <p:pic>
        <p:nvPicPr>
          <p:cNvPr id="5" name="Picture 24" descr="3232006"/>
          <p:cNvPicPr>
            <a:picLocks noChangeAspect="1" noChangeArrowheads="1"/>
          </p:cNvPicPr>
          <p:nvPr userDrawn="1"/>
        </p:nvPicPr>
        <p:blipFill>
          <a:blip r:embed="rId3" cstate="print"/>
          <a:srcRect l="16859" t="31366" r="30933" b="51743"/>
          <a:stretch>
            <a:fillRect/>
          </a:stretch>
        </p:blipFill>
        <p:spPr bwMode="auto">
          <a:xfrm>
            <a:off x="0" y="458788"/>
            <a:ext cx="1271588" cy="457200"/>
          </a:xfrm>
          <a:prstGeom prst="rect">
            <a:avLst/>
          </a:prstGeom>
          <a:noFill/>
          <a:ln w="9525">
            <a:noFill/>
            <a:miter lim="800000"/>
            <a:headEnd/>
            <a:tailEnd/>
          </a:ln>
        </p:spPr>
      </p:pic>
      <p:pic>
        <p:nvPicPr>
          <p:cNvPr id="6" name="Picture 7" descr="2"/>
          <p:cNvPicPr>
            <a:picLocks noChangeAspect="1" noChangeArrowheads="1"/>
          </p:cNvPicPr>
          <p:nvPr userDrawn="1"/>
        </p:nvPicPr>
        <p:blipFill>
          <a:blip r:embed="rId4" cstate="print"/>
          <a:srcRect l="2596" r="4292" b="4839"/>
          <a:stretch>
            <a:fillRect/>
          </a:stretch>
        </p:blipFill>
        <p:spPr bwMode="auto">
          <a:xfrm>
            <a:off x="7675563" y="0"/>
            <a:ext cx="731837" cy="914400"/>
          </a:xfrm>
          <a:prstGeom prst="rect">
            <a:avLst/>
          </a:prstGeom>
          <a:noFill/>
          <a:ln w="9525">
            <a:noFill/>
            <a:miter lim="800000"/>
            <a:headEnd/>
            <a:tailEnd/>
          </a:ln>
        </p:spPr>
      </p:pic>
      <p:pic>
        <p:nvPicPr>
          <p:cNvPr id="8" name="Picture 14" descr="2"/>
          <p:cNvPicPr>
            <a:picLocks noChangeAspect="1" noChangeArrowheads="1"/>
          </p:cNvPicPr>
          <p:nvPr userDrawn="1"/>
        </p:nvPicPr>
        <p:blipFill>
          <a:blip r:embed="rId5" cstate="print"/>
          <a:srcRect l="6976" t="6653" r="7309" b="6250"/>
          <a:stretch>
            <a:fillRect/>
          </a:stretch>
        </p:blipFill>
        <p:spPr bwMode="auto">
          <a:xfrm>
            <a:off x="8407400" y="0"/>
            <a:ext cx="736600" cy="914400"/>
          </a:xfrm>
          <a:prstGeom prst="rect">
            <a:avLst/>
          </a:prstGeom>
          <a:noFill/>
          <a:ln w="9525">
            <a:noFill/>
            <a:miter lim="800000"/>
            <a:headEnd/>
            <a:tailEnd/>
          </a:ln>
        </p:spPr>
      </p:pic>
      <p:sp>
        <p:nvSpPr>
          <p:cNvPr id="7" name="Rectangle 2"/>
          <p:cNvSpPr>
            <a:spLocks noGrp="1" noChangeArrowheads="1"/>
          </p:cNvSpPr>
          <p:nvPr>
            <p:ph type="title" idx="4294967295"/>
          </p:nvPr>
        </p:nvSpPr>
        <p:spPr>
          <a:xfrm>
            <a:off x="152400" y="134034"/>
            <a:ext cx="8839200" cy="650875"/>
          </a:xfrm>
          <a:prstGeom prst="rect">
            <a:avLst/>
          </a:prstGeom>
        </p:spPr>
        <p:txBody>
          <a:bodyPr/>
          <a:lstStyle/>
          <a:p>
            <a:r>
              <a:rPr lang="en-US" dirty="0"/>
              <a:t>The PROSPECT Trial</a:t>
            </a:r>
          </a:p>
        </p:txBody>
      </p:sp>
    </p:spTree>
    <p:extLst>
      <p:ext uri="{BB962C8B-B14F-4D97-AF65-F5344CB8AC3E}">
        <p14:creationId xmlns:p14="http://schemas.microsoft.com/office/powerpoint/2010/main" val="3798396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0" y="260648"/>
            <a:ext cx="9144000" cy="736600"/>
          </a:xfrm>
          <a:prstGeom prst="rect">
            <a:avLst/>
          </a:prstGeom>
        </p:spPr>
        <p:txBody>
          <a:bodyPr/>
          <a:lstStyle>
            <a:lvl1pPr>
              <a:defRPr>
                <a:solidFill>
                  <a:schemeClr val="tx2">
                    <a:lumMod val="60000"/>
                    <a:lumOff val="40000"/>
                  </a:schemeClr>
                </a:solidFill>
              </a:defRPr>
            </a:lvl1p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cxnSp>
        <p:nvCxnSpPr>
          <p:cNvPr id="4" name="직선 연결선 3"/>
          <p:cNvCxnSpPr/>
          <p:nvPr userDrawn="1"/>
        </p:nvCxnSpPr>
        <p:spPr bwMode="auto">
          <a:xfrm>
            <a:off x="250825" y="980728"/>
            <a:ext cx="8642350" cy="0"/>
          </a:xfrm>
          <a:prstGeom prst="line">
            <a:avLst/>
          </a:prstGeom>
          <a:solidFill>
            <a:srgbClr val="33CCCC"/>
          </a:solidFill>
          <a:ln w="38100" cap="rnd" cmpd="sng" algn="ctr">
            <a:solidFill>
              <a:schemeClr val="accent1"/>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Tree>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0" y="390525"/>
            <a:ext cx="9144000" cy="7366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685800" y="1524000"/>
            <a:ext cx="38481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86300" y="1524000"/>
            <a:ext cx="38481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cxnSp>
        <p:nvCxnSpPr>
          <p:cNvPr id="5" name="직선 연결선 4"/>
          <p:cNvCxnSpPr/>
          <p:nvPr userDrawn="1"/>
        </p:nvCxnSpPr>
        <p:spPr bwMode="auto">
          <a:xfrm>
            <a:off x="250825" y="1084263"/>
            <a:ext cx="8642350" cy="0"/>
          </a:xfrm>
          <a:prstGeom prst="line">
            <a:avLst/>
          </a:prstGeom>
          <a:solidFill>
            <a:srgbClr val="33CCCC"/>
          </a:solidFill>
          <a:ln w="38100" cap="rnd" cmpd="sng" algn="ctr">
            <a:solidFill>
              <a:schemeClr val="accent1">
                <a:lumMod val="75000"/>
              </a:schemeClr>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0" y="390525"/>
            <a:ext cx="9144000" cy="736600"/>
          </a:xfrm>
          <a:prstGeom prst="rect">
            <a:avLst/>
          </a:prstGeom>
        </p:spPr>
        <p:txBody>
          <a:bodyPr/>
          <a:lstStyle/>
          <a:p>
            <a:r>
              <a:rPr lang="ko-KR" altLang="en-US" smtClean="0"/>
              <a:t>마스터 제목 스타일 편집</a:t>
            </a:r>
            <a:endParaRPr lang="ko-KR" altLang="en-US"/>
          </a:p>
        </p:txBody>
      </p:sp>
      <p:cxnSp>
        <p:nvCxnSpPr>
          <p:cNvPr id="3" name="직선 연결선 2"/>
          <p:cNvCxnSpPr/>
          <p:nvPr userDrawn="1"/>
        </p:nvCxnSpPr>
        <p:spPr bwMode="auto">
          <a:xfrm>
            <a:off x="250825" y="1084263"/>
            <a:ext cx="8642350" cy="0"/>
          </a:xfrm>
          <a:prstGeom prst="line">
            <a:avLst/>
          </a:prstGeom>
          <a:solidFill>
            <a:srgbClr val="33CCCC"/>
          </a:solidFill>
          <a:ln w="38100" cap="rnd" cmpd="sng" algn="ctr">
            <a:solidFill>
              <a:schemeClr val="accent1">
                <a:lumMod val="75000"/>
              </a:schemeClr>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1027" name="Rectangle 62"/>
          <p:cNvSpPr>
            <a:spLocks noGrp="1" noChangeArrowheads="1"/>
          </p:cNvSpPr>
          <p:nvPr>
            <p:ph type="body" idx="1"/>
          </p:nvPr>
        </p:nvSpPr>
        <p:spPr bwMode="auto">
          <a:xfrm>
            <a:off x="685800" y="1524000"/>
            <a:ext cx="78486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p:txBody>
      </p:sp>
      <p:sp>
        <p:nvSpPr>
          <p:cNvPr id="3" name="Title Placeholder 2"/>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iming>
    <p:tnLst>
      <p:par>
        <p:cTn id="1" dur="indefinite" restart="never" nodeType="tmRoot"/>
      </p:par>
    </p:tnLst>
  </p:timing>
  <p:txStyles>
    <p:titleStyle>
      <a:lvl1pPr algn="ctr" rtl="0" eaLnBrk="0" fontAlgn="base" hangingPunct="0">
        <a:lnSpc>
          <a:spcPct val="90000"/>
        </a:lnSpc>
        <a:spcBef>
          <a:spcPct val="0"/>
        </a:spcBef>
        <a:spcAft>
          <a:spcPct val="0"/>
        </a:spcAft>
        <a:defRPr sz="3600" b="1">
          <a:solidFill>
            <a:schemeClr val="tx2">
              <a:lumMod val="60000"/>
              <a:lumOff val="40000"/>
            </a:schemeClr>
          </a:solidFill>
          <a:latin typeface="+mj-lt"/>
          <a:ea typeface="+mj-ea"/>
          <a:cs typeface="+mj-cs"/>
        </a:defRPr>
      </a:lvl1pPr>
      <a:lvl2pPr algn="ctr" rtl="0" eaLnBrk="0" fontAlgn="base" hangingPunct="0">
        <a:lnSpc>
          <a:spcPct val="90000"/>
        </a:lnSpc>
        <a:spcBef>
          <a:spcPct val="0"/>
        </a:spcBef>
        <a:spcAft>
          <a:spcPct val="0"/>
        </a:spcAft>
        <a:defRPr sz="4800" b="1">
          <a:solidFill>
            <a:srgbClr val="FFFF99"/>
          </a:solidFill>
          <a:latin typeface="Arial" charset="0"/>
        </a:defRPr>
      </a:lvl2pPr>
      <a:lvl3pPr algn="ctr" rtl="0" eaLnBrk="0" fontAlgn="base" hangingPunct="0">
        <a:lnSpc>
          <a:spcPct val="90000"/>
        </a:lnSpc>
        <a:spcBef>
          <a:spcPct val="0"/>
        </a:spcBef>
        <a:spcAft>
          <a:spcPct val="0"/>
        </a:spcAft>
        <a:defRPr sz="4800" b="1">
          <a:solidFill>
            <a:srgbClr val="FFFF99"/>
          </a:solidFill>
          <a:latin typeface="Arial" charset="0"/>
        </a:defRPr>
      </a:lvl3pPr>
      <a:lvl4pPr algn="ctr" rtl="0" eaLnBrk="0" fontAlgn="base" hangingPunct="0">
        <a:lnSpc>
          <a:spcPct val="90000"/>
        </a:lnSpc>
        <a:spcBef>
          <a:spcPct val="0"/>
        </a:spcBef>
        <a:spcAft>
          <a:spcPct val="0"/>
        </a:spcAft>
        <a:defRPr sz="4800" b="1">
          <a:solidFill>
            <a:srgbClr val="FFFF99"/>
          </a:solidFill>
          <a:latin typeface="Arial" charset="0"/>
        </a:defRPr>
      </a:lvl4pPr>
      <a:lvl5pPr algn="ctr" rtl="0" eaLnBrk="0" fontAlgn="base" hangingPunct="0">
        <a:lnSpc>
          <a:spcPct val="90000"/>
        </a:lnSpc>
        <a:spcBef>
          <a:spcPct val="0"/>
        </a:spcBef>
        <a:spcAft>
          <a:spcPct val="0"/>
        </a:spcAft>
        <a:defRPr sz="4800" b="1">
          <a:solidFill>
            <a:srgbClr val="FFFF99"/>
          </a:solidFill>
          <a:latin typeface="Arial" charset="0"/>
        </a:defRPr>
      </a:lvl5pPr>
      <a:lvl6pPr marL="457200" algn="ctr" rtl="0" fontAlgn="base">
        <a:lnSpc>
          <a:spcPct val="90000"/>
        </a:lnSpc>
        <a:spcBef>
          <a:spcPct val="0"/>
        </a:spcBef>
        <a:spcAft>
          <a:spcPct val="0"/>
        </a:spcAft>
        <a:defRPr sz="4800" b="1">
          <a:solidFill>
            <a:srgbClr val="FFFF99"/>
          </a:solidFill>
          <a:latin typeface="Arial" charset="0"/>
        </a:defRPr>
      </a:lvl6pPr>
      <a:lvl7pPr marL="914400" algn="ctr" rtl="0" fontAlgn="base">
        <a:lnSpc>
          <a:spcPct val="90000"/>
        </a:lnSpc>
        <a:spcBef>
          <a:spcPct val="0"/>
        </a:spcBef>
        <a:spcAft>
          <a:spcPct val="0"/>
        </a:spcAft>
        <a:defRPr sz="4800" b="1">
          <a:solidFill>
            <a:srgbClr val="FFFF99"/>
          </a:solidFill>
          <a:latin typeface="Arial" charset="0"/>
        </a:defRPr>
      </a:lvl7pPr>
      <a:lvl8pPr marL="1371600" algn="ctr" rtl="0" fontAlgn="base">
        <a:lnSpc>
          <a:spcPct val="90000"/>
        </a:lnSpc>
        <a:spcBef>
          <a:spcPct val="0"/>
        </a:spcBef>
        <a:spcAft>
          <a:spcPct val="0"/>
        </a:spcAft>
        <a:defRPr sz="4800" b="1">
          <a:solidFill>
            <a:srgbClr val="FFFF99"/>
          </a:solidFill>
          <a:latin typeface="Arial" charset="0"/>
        </a:defRPr>
      </a:lvl8pPr>
      <a:lvl9pPr marL="1828800" algn="ctr" rtl="0" fontAlgn="base">
        <a:lnSpc>
          <a:spcPct val="90000"/>
        </a:lnSpc>
        <a:spcBef>
          <a:spcPct val="0"/>
        </a:spcBef>
        <a:spcAft>
          <a:spcPct val="0"/>
        </a:spcAft>
        <a:defRPr sz="4800" b="1">
          <a:solidFill>
            <a:srgbClr val="FFFF99"/>
          </a:solidFill>
          <a:latin typeface="Arial" charset="0"/>
        </a:defRPr>
      </a:lvl9pPr>
    </p:titleStyle>
    <p:bodyStyle>
      <a:lvl1pPr marL="342900" indent="-342900" algn="l" rtl="0" eaLnBrk="0" fontAlgn="base" hangingPunct="0">
        <a:lnSpc>
          <a:spcPct val="85000"/>
        </a:lnSpc>
        <a:spcBef>
          <a:spcPct val="15000"/>
        </a:spcBef>
        <a:spcAft>
          <a:spcPct val="0"/>
        </a:spcAft>
        <a:buClr>
          <a:srgbClr val="FFCC99"/>
        </a:buClr>
        <a:buSzPct val="150000"/>
        <a:buChar char="•"/>
        <a:defRPr sz="3200">
          <a:solidFill>
            <a:schemeClr val="tx1"/>
          </a:solidFill>
          <a:latin typeface="+mn-lt"/>
          <a:ea typeface="+mn-ea"/>
          <a:cs typeface="+mn-cs"/>
        </a:defRPr>
      </a:lvl1pPr>
      <a:lvl2pPr marL="742950" indent="-285750" algn="l" rtl="0" eaLnBrk="0" fontAlgn="base" hangingPunct="0">
        <a:lnSpc>
          <a:spcPct val="85000"/>
        </a:lnSpc>
        <a:spcBef>
          <a:spcPct val="15000"/>
        </a:spcBef>
        <a:spcAft>
          <a:spcPct val="0"/>
        </a:spcAft>
        <a:buClr>
          <a:schemeClr val="tx1"/>
        </a:buClr>
        <a:buSzPct val="120000"/>
        <a:buFont typeface="Arial" charset="0"/>
        <a:buChar char="-"/>
        <a:defRPr sz="3200" b="1">
          <a:solidFill>
            <a:schemeClr val="tx1"/>
          </a:solidFill>
          <a:latin typeface="+mn-lt"/>
        </a:defRPr>
      </a:lvl2pPr>
      <a:lvl3pPr marL="1143000" indent="-228600" algn="l" rtl="0" eaLnBrk="0" fontAlgn="base" hangingPunct="0">
        <a:lnSpc>
          <a:spcPct val="95000"/>
        </a:lnSpc>
        <a:spcBef>
          <a:spcPct val="15000"/>
        </a:spcBef>
        <a:spcAft>
          <a:spcPct val="0"/>
        </a:spcAft>
        <a:buClr>
          <a:schemeClr val="tx1"/>
        </a:buClr>
        <a:buSzPct val="120000"/>
        <a:buChar char="•"/>
        <a:defRPr sz="3000" b="1">
          <a:solidFill>
            <a:schemeClr val="tx1"/>
          </a:solidFill>
          <a:latin typeface="Arial Narrow" pitchFamily="34" charset="0"/>
        </a:defRPr>
      </a:lvl3pPr>
      <a:lvl4pPr marL="1600200" indent="-228600" algn="l" rtl="0" eaLnBrk="0" fontAlgn="base" hangingPunct="0">
        <a:lnSpc>
          <a:spcPct val="85000"/>
        </a:lnSpc>
        <a:spcBef>
          <a:spcPct val="15000"/>
        </a:spcBef>
        <a:spcAft>
          <a:spcPct val="0"/>
        </a:spcAft>
        <a:buFont typeface="Arial" charset="0"/>
        <a:buChar char="-"/>
        <a:defRPr sz="2400" b="1">
          <a:solidFill>
            <a:schemeClr val="tx1"/>
          </a:solidFill>
          <a:latin typeface="+mn-lt"/>
        </a:defRPr>
      </a:lvl4pPr>
      <a:lvl5pPr marL="2057400" indent="-228600" algn="l" rtl="0" eaLnBrk="0" fontAlgn="base" hangingPunct="0">
        <a:lnSpc>
          <a:spcPct val="85000"/>
        </a:lnSpc>
        <a:spcBef>
          <a:spcPct val="15000"/>
        </a:spcBef>
        <a:spcAft>
          <a:spcPct val="0"/>
        </a:spcAft>
        <a:buChar char="»"/>
        <a:defRPr sz="2000" b="1">
          <a:solidFill>
            <a:schemeClr val="tx1"/>
          </a:solidFill>
          <a:latin typeface="+mn-lt"/>
        </a:defRPr>
      </a:lvl5pPr>
      <a:lvl6pPr marL="2514600" indent="-228600" algn="l" rtl="0" fontAlgn="base">
        <a:lnSpc>
          <a:spcPct val="85000"/>
        </a:lnSpc>
        <a:spcBef>
          <a:spcPct val="15000"/>
        </a:spcBef>
        <a:spcAft>
          <a:spcPct val="0"/>
        </a:spcAft>
        <a:buChar char="»"/>
        <a:defRPr sz="2000" b="1">
          <a:solidFill>
            <a:schemeClr val="tx1"/>
          </a:solidFill>
          <a:latin typeface="+mn-lt"/>
        </a:defRPr>
      </a:lvl6pPr>
      <a:lvl7pPr marL="2971800" indent="-228600" algn="l" rtl="0" fontAlgn="base">
        <a:lnSpc>
          <a:spcPct val="85000"/>
        </a:lnSpc>
        <a:spcBef>
          <a:spcPct val="15000"/>
        </a:spcBef>
        <a:spcAft>
          <a:spcPct val="0"/>
        </a:spcAft>
        <a:buChar char="»"/>
        <a:defRPr sz="2000" b="1">
          <a:solidFill>
            <a:schemeClr val="tx1"/>
          </a:solidFill>
          <a:latin typeface="+mn-lt"/>
        </a:defRPr>
      </a:lvl7pPr>
      <a:lvl8pPr marL="3429000" indent="-228600" algn="l" rtl="0" fontAlgn="base">
        <a:lnSpc>
          <a:spcPct val="85000"/>
        </a:lnSpc>
        <a:spcBef>
          <a:spcPct val="15000"/>
        </a:spcBef>
        <a:spcAft>
          <a:spcPct val="0"/>
        </a:spcAft>
        <a:buChar char="»"/>
        <a:defRPr sz="2000" b="1">
          <a:solidFill>
            <a:schemeClr val="tx1"/>
          </a:solidFill>
          <a:latin typeface="+mn-lt"/>
        </a:defRPr>
      </a:lvl8pPr>
      <a:lvl9pPr marL="3886200" indent="-228600" algn="l" rtl="0" fontAlgn="base">
        <a:lnSpc>
          <a:spcPct val="85000"/>
        </a:lnSpc>
        <a:spcBef>
          <a:spcPct val="15000"/>
        </a:spcBef>
        <a:spcAft>
          <a:spcPct val="0"/>
        </a:spcAft>
        <a:buChar char="»"/>
        <a:defRPr sz="2000" b="1">
          <a:solidFill>
            <a:schemeClr val="tx1"/>
          </a:solidFill>
          <a:latin typeface="+mn-lt"/>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5.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6.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7.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8.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9.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0.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1.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2.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3.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4.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chart" Target="../charts/char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75656" y="4509120"/>
            <a:ext cx="6192689" cy="1200329"/>
          </a:xfrm>
          <a:prstGeom prst="rect">
            <a:avLst/>
          </a:prstGeom>
          <a:noFill/>
        </p:spPr>
        <p:txBody>
          <a:bodyPr wrap="square" rtlCol="0">
            <a:spAutoFit/>
          </a:bodyPr>
          <a:lstStyle/>
          <a:p>
            <a:pPr algn="ctr"/>
            <a:r>
              <a:rPr lang="en-US" altLang="ko-KR" sz="2400" b="1" i="1" dirty="0" smtClean="0">
                <a:latin typeface="+mj-lt"/>
              </a:rPr>
              <a:t>Jae-Sik Jang, MD, PhD</a:t>
            </a:r>
          </a:p>
          <a:p>
            <a:pPr algn="ctr"/>
            <a:r>
              <a:rPr lang="en-US" altLang="ko-KR" sz="2400" b="1" dirty="0" smtClean="0">
                <a:solidFill>
                  <a:srgbClr val="FFC000"/>
                </a:solidFill>
                <a:latin typeface="+mj-lt"/>
              </a:rPr>
              <a:t>Cardiology Division, Inje University Busan Paik Hospital</a:t>
            </a:r>
            <a:endParaRPr lang="ko-KR" altLang="en-US" sz="2400" b="1" dirty="0">
              <a:solidFill>
                <a:srgbClr val="FFC000"/>
              </a:solidFill>
              <a:latin typeface="+mj-lt"/>
            </a:endParaRPr>
          </a:p>
        </p:txBody>
      </p:sp>
      <p:sp>
        <p:nvSpPr>
          <p:cNvPr id="6" name="직사각형 5"/>
          <p:cNvSpPr/>
          <p:nvPr/>
        </p:nvSpPr>
        <p:spPr>
          <a:xfrm>
            <a:off x="0" y="1484784"/>
            <a:ext cx="9144000" cy="1323439"/>
          </a:xfrm>
          <a:prstGeom prst="rect">
            <a:avLst/>
          </a:prstGeom>
        </p:spPr>
        <p:txBody>
          <a:bodyPr wrap="square">
            <a:spAutoFit/>
          </a:bodyPr>
          <a:lstStyle/>
          <a:p>
            <a:pPr algn="ctr" latinLnBrk="0"/>
            <a:r>
              <a:rPr lang="en-US" sz="4000" b="1">
                <a:latin typeface="+mj-lt"/>
              </a:rPr>
              <a:t>Meta-analysis: Worse outcomes in women compared to men in AMI</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7" y="260648"/>
            <a:ext cx="9144000" cy="736600"/>
          </a:xfrm>
        </p:spPr>
        <p:txBody>
          <a:bodyPr>
            <a:normAutofit/>
          </a:bodyPr>
          <a:lstStyle/>
          <a:p>
            <a:r>
              <a:rPr lang="en-US" dirty="0" smtClean="0"/>
              <a:t>Plaque of </a:t>
            </a:r>
            <a:r>
              <a:rPr lang="en-US" dirty="0"/>
              <a:t>culprit lesions </a:t>
            </a:r>
            <a:r>
              <a:rPr lang="en-US"/>
              <a:t>in </a:t>
            </a:r>
            <a:r>
              <a:rPr lang="en-US" smtClean="0"/>
              <a:t>STEMI</a:t>
            </a:r>
            <a:endParaRPr lang="en-US" dirty="0"/>
          </a:p>
        </p:txBody>
      </p:sp>
      <p:sp>
        <p:nvSpPr>
          <p:cNvPr id="4" name="Rectangle 3"/>
          <p:cNvSpPr/>
          <p:nvPr/>
        </p:nvSpPr>
        <p:spPr>
          <a:xfrm>
            <a:off x="2932402" y="6453154"/>
            <a:ext cx="6211598" cy="369332"/>
          </a:xfrm>
          <a:prstGeom prst="rect">
            <a:avLst/>
          </a:prstGeom>
        </p:spPr>
        <p:txBody>
          <a:bodyPr wrap="square">
            <a:spAutoFit/>
          </a:bodyPr>
          <a:lstStyle/>
          <a:p>
            <a:pPr algn="r"/>
            <a:r>
              <a:rPr lang="en-US" dirty="0" err="1" smtClean="0">
                <a:latin typeface="Arial" charset="0"/>
              </a:rPr>
              <a:t>Ahn</a:t>
            </a:r>
            <a:r>
              <a:rPr lang="en-US" dirty="0" smtClean="0">
                <a:latin typeface="Arial" charset="0"/>
              </a:rPr>
              <a:t> SH et al. Heart </a:t>
            </a:r>
            <a:r>
              <a:rPr lang="en-US" dirty="0">
                <a:latin typeface="Arial" charset="0"/>
              </a:rPr>
              <a:t>Vessels. 2016 Nov;31(11):1767-1775.</a:t>
            </a:r>
            <a:endParaRPr lang="en-US" dirty="0">
              <a:effectLst/>
              <a:latin typeface="Arial" charset="0"/>
            </a:endParaRPr>
          </a:p>
        </p:txBody>
      </p:sp>
      <p:pic>
        <p:nvPicPr>
          <p:cNvPr id="7" name="Content Placeholder 6"/>
          <p:cNvPicPr>
            <a:picLocks noGrp="1" noChangeAspect="1"/>
          </p:cNvPicPr>
          <p:nvPr>
            <p:ph idx="1"/>
          </p:nvPr>
        </p:nvPicPr>
        <p:blipFill>
          <a:blip r:embed="rId3"/>
          <a:stretch>
            <a:fillRect/>
          </a:stretch>
        </p:blipFill>
        <p:spPr>
          <a:xfrm>
            <a:off x="1112301" y="1733848"/>
            <a:ext cx="6892103" cy="4419600"/>
          </a:xfrm>
          <a:prstGeom prst="rect">
            <a:avLst/>
          </a:prstGeom>
        </p:spPr>
      </p:pic>
      <p:sp>
        <p:nvSpPr>
          <p:cNvPr id="8" name="Rectangle 7"/>
          <p:cNvSpPr/>
          <p:nvPr/>
        </p:nvSpPr>
        <p:spPr>
          <a:xfrm>
            <a:off x="-13647" y="1122330"/>
            <a:ext cx="9144000" cy="461665"/>
          </a:xfrm>
          <a:prstGeom prst="rect">
            <a:avLst/>
          </a:prstGeom>
          <a:noFill/>
        </p:spPr>
        <p:txBody>
          <a:bodyPr wrap="square" rtlCol="0">
            <a:spAutoFit/>
          </a:bodyPr>
          <a:lstStyle/>
          <a:p>
            <a:pPr algn="ctr" latinLnBrk="0"/>
            <a:r>
              <a:rPr lang="en-US" sz="2400" b="1" dirty="0">
                <a:latin typeface="+mj-lt"/>
              </a:rPr>
              <a:t>280 Consecutive STEMI </a:t>
            </a:r>
            <a:r>
              <a:rPr lang="en-US" sz="2400" b="1" dirty="0" smtClean="0">
                <a:latin typeface="+mj-lt"/>
              </a:rPr>
              <a:t>/ VH-IVUS on culprit before PCI</a:t>
            </a:r>
            <a:endParaRPr lang="en-US" sz="2400" b="1" dirty="0">
              <a:latin typeface="+mj-lt"/>
            </a:endParaRPr>
          </a:p>
        </p:txBody>
      </p:sp>
    </p:spTree>
    <p:extLst>
      <p:ext uri="{BB962C8B-B14F-4D97-AF65-F5344CB8AC3E}">
        <p14:creationId xmlns:p14="http://schemas.microsoft.com/office/powerpoint/2010/main" val="549968721"/>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7" y="260648"/>
            <a:ext cx="9144000" cy="736600"/>
          </a:xfrm>
        </p:spPr>
        <p:txBody>
          <a:bodyPr>
            <a:normAutofit/>
          </a:bodyPr>
          <a:lstStyle/>
          <a:p>
            <a:r>
              <a:rPr lang="en-US" dirty="0" smtClean="0"/>
              <a:t>Plaque of </a:t>
            </a:r>
            <a:r>
              <a:rPr lang="en-US" dirty="0"/>
              <a:t>culprit lesions </a:t>
            </a:r>
            <a:r>
              <a:rPr lang="en-US"/>
              <a:t>in </a:t>
            </a:r>
            <a:r>
              <a:rPr lang="en-US" smtClean="0"/>
              <a:t>STEMI</a:t>
            </a:r>
            <a:endParaRPr lang="en-US" dirty="0"/>
          </a:p>
        </p:txBody>
      </p:sp>
      <p:sp>
        <p:nvSpPr>
          <p:cNvPr id="4" name="Rectangle 3"/>
          <p:cNvSpPr/>
          <p:nvPr/>
        </p:nvSpPr>
        <p:spPr>
          <a:xfrm>
            <a:off x="2932402" y="6453154"/>
            <a:ext cx="6211598" cy="369332"/>
          </a:xfrm>
          <a:prstGeom prst="rect">
            <a:avLst/>
          </a:prstGeom>
        </p:spPr>
        <p:txBody>
          <a:bodyPr wrap="square">
            <a:spAutoFit/>
          </a:bodyPr>
          <a:lstStyle/>
          <a:p>
            <a:pPr algn="r"/>
            <a:r>
              <a:rPr lang="en-US" dirty="0" err="1" smtClean="0">
                <a:latin typeface="Arial" charset="0"/>
              </a:rPr>
              <a:t>Ahn</a:t>
            </a:r>
            <a:r>
              <a:rPr lang="en-US" dirty="0" smtClean="0">
                <a:latin typeface="Arial" charset="0"/>
              </a:rPr>
              <a:t> SH et al. Heart </a:t>
            </a:r>
            <a:r>
              <a:rPr lang="en-US" dirty="0">
                <a:latin typeface="Arial" charset="0"/>
              </a:rPr>
              <a:t>Vessels. 2016 Nov;31(11):1767-1775.</a:t>
            </a:r>
            <a:endParaRPr lang="en-US" dirty="0">
              <a:effectLst/>
              <a:latin typeface="Arial" charset="0"/>
            </a:endParaRPr>
          </a:p>
        </p:txBody>
      </p:sp>
      <p:sp>
        <p:nvSpPr>
          <p:cNvPr id="8" name="Rectangle 7"/>
          <p:cNvSpPr/>
          <p:nvPr/>
        </p:nvSpPr>
        <p:spPr>
          <a:xfrm>
            <a:off x="0" y="1126148"/>
            <a:ext cx="9144000" cy="461665"/>
          </a:xfrm>
          <a:prstGeom prst="rect">
            <a:avLst/>
          </a:prstGeom>
          <a:noFill/>
        </p:spPr>
        <p:txBody>
          <a:bodyPr wrap="square" rtlCol="0">
            <a:spAutoFit/>
          </a:bodyPr>
          <a:lstStyle/>
          <a:p>
            <a:pPr algn="ctr" latinLnBrk="0"/>
            <a:r>
              <a:rPr lang="en-US" sz="2400" b="1" dirty="0">
                <a:latin typeface="+mj-lt"/>
              </a:rPr>
              <a:t>280 Consecutive STEMI </a:t>
            </a:r>
            <a:r>
              <a:rPr lang="en-US" sz="2400" b="1" dirty="0" smtClean="0">
                <a:latin typeface="+mj-lt"/>
              </a:rPr>
              <a:t>/ VH-IVUS on culprit before PCI</a:t>
            </a:r>
            <a:endParaRPr lang="en-US" sz="2400" b="1" dirty="0">
              <a:latin typeface="+mj-lt"/>
            </a:endParaRPr>
          </a:p>
        </p:txBody>
      </p:sp>
      <p:pic>
        <p:nvPicPr>
          <p:cNvPr id="5" name="Content Placeholder 4"/>
          <p:cNvPicPr>
            <a:picLocks noGrp="1" noChangeAspect="1"/>
          </p:cNvPicPr>
          <p:nvPr>
            <p:ph idx="1"/>
          </p:nvPr>
        </p:nvPicPr>
        <p:blipFill>
          <a:blip r:embed="rId3"/>
          <a:stretch>
            <a:fillRect/>
          </a:stretch>
        </p:blipFill>
        <p:spPr>
          <a:xfrm>
            <a:off x="685800" y="1857921"/>
            <a:ext cx="7848600" cy="3414102"/>
          </a:xfrm>
          <a:prstGeom prst="rect">
            <a:avLst/>
          </a:prstGeom>
        </p:spPr>
      </p:pic>
      <p:sp>
        <p:nvSpPr>
          <p:cNvPr id="6" name="Rectangle 5"/>
          <p:cNvSpPr/>
          <p:nvPr/>
        </p:nvSpPr>
        <p:spPr>
          <a:xfrm>
            <a:off x="685800" y="5272023"/>
            <a:ext cx="7414592" cy="1477328"/>
          </a:xfrm>
          <a:prstGeom prst="rect">
            <a:avLst/>
          </a:prstGeom>
        </p:spPr>
        <p:txBody>
          <a:bodyPr wrap="square">
            <a:spAutoFit/>
          </a:bodyPr>
          <a:lstStyle/>
          <a:p>
            <a:pPr marL="285750" indent="-285750" latinLnBrk="0">
              <a:buFont typeface="Arial" charset="0"/>
              <a:buChar char="•"/>
            </a:pPr>
            <a:r>
              <a:rPr lang="en-US" b="1" dirty="0">
                <a:latin typeface="+mj-lt"/>
              </a:rPr>
              <a:t>Elderly women aged 66–75 years showed </a:t>
            </a:r>
            <a:r>
              <a:rPr lang="en-US" b="1" dirty="0" smtClean="0">
                <a:latin typeface="+mj-lt"/>
              </a:rPr>
              <a:t>significantly </a:t>
            </a:r>
            <a:r>
              <a:rPr lang="en-US" b="1" dirty="0">
                <a:latin typeface="+mj-lt"/>
              </a:rPr>
              <a:t>more necrotic core and dense calcium </a:t>
            </a:r>
            <a:endParaRPr lang="en-US" b="1" dirty="0" smtClean="0">
              <a:latin typeface="+mj-lt"/>
            </a:endParaRPr>
          </a:p>
          <a:p>
            <a:pPr marL="285750" indent="-285750" latinLnBrk="0">
              <a:buFont typeface="Arial" charset="0"/>
              <a:buChar char="•"/>
            </a:pPr>
            <a:r>
              <a:rPr lang="en-US" b="1" dirty="0" smtClean="0">
                <a:latin typeface="+mj-lt"/>
              </a:rPr>
              <a:t>These </a:t>
            </a:r>
            <a:r>
              <a:rPr lang="en-US" b="1" dirty="0">
                <a:latin typeface="+mj-lt"/>
              </a:rPr>
              <a:t>differences in plaque composition are blunted in the very elderly of men and women aged over 75 years </a:t>
            </a:r>
          </a:p>
          <a:p>
            <a:pPr marL="285750" indent="-285750">
              <a:buFont typeface="Arial" charset="0"/>
              <a:buChar char="•"/>
            </a:pPr>
            <a:endParaRPr lang="en-US" b="1" dirty="0">
              <a:latin typeface="+mj-lt"/>
            </a:endParaRPr>
          </a:p>
        </p:txBody>
      </p:sp>
    </p:spTree>
    <p:extLst>
      <p:ext uri="{BB962C8B-B14F-4D97-AF65-F5344CB8AC3E}">
        <p14:creationId xmlns:p14="http://schemas.microsoft.com/office/powerpoint/2010/main" val="1362668857"/>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제목 1"/>
          <p:cNvSpPr>
            <a:spLocks noGrp="1"/>
          </p:cNvSpPr>
          <p:nvPr>
            <p:ph type="title"/>
          </p:nvPr>
        </p:nvSpPr>
        <p:spPr>
          <a:xfrm>
            <a:off x="-152" y="208567"/>
            <a:ext cx="9144000" cy="837853"/>
          </a:xfrm>
        </p:spPr>
        <p:txBody>
          <a:bodyPr>
            <a:normAutofit/>
          </a:bodyPr>
          <a:lstStyle/>
          <a:p>
            <a:pPr eaLnBrk="1" hangingPunct="1">
              <a:defRPr/>
            </a:pPr>
            <a:r>
              <a:rPr lang="en-US" altLang="ko-KR" sz="2800" dirty="0" smtClean="0">
                <a:solidFill>
                  <a:srgbClr val="FFFF99"/>
                </a:solidFill>
                <a:latin typeface="Verdana" pitchFamily="34" charset="0"/>
                <a:ea typeface="굴림" pitchFamily="50" charset="-127"/>
              </a:rPr>
              <a:t>Risk Factors and AMI in Women vs. Men</a:t>
            </a:r>
            <a:endParaRPr lang="ko-KR" altLang="en-US" sz="2800" dirty="0" smtClean="0">
              <a:solidFill>
                <a:srgbClr val="FFFF99"/>
              </a:solidFill>
              <a:latin typeface="Verdana" pitchFamily="34" charset="0"/>
              <a:ea typeface="굴림" pitchFamily="50" charset="-127"/>
            </a:endParaRPr>
          </a:p>
        </p:txBody>
      </p:sp>
      <p:sp>
        <p:nvSpPr>
          <p:cNvPr id="26628" name="TextBox 7"/>
          <p:cNvSpPr txBox="1">
            <a:spLocks noChangeArrowheads="1"/>
          </p:cNvSpPr>
          <p:nvPr/>
        </p:nvSpPr>
        <p:spPr bwMode="auto">
          <a:xfrm>
            <a:off x="3924300" y="6286500"/>
            <a:ext cx="5238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bg1"/>
                </a:solidFill>
                <a:latin typeface="Arial" charset="0"/>
                <a:ea typeface="굴림" charset="-127"/>
              </a:defRPr>
            </a:lvl1pPr>
            <a:lvl2pPr marL="742950" indent="-285750" eaLnBrk="0" hangingPunct="0">
              <a:spcBef>
                <a:spcPct val="20000"/>
              </a:spcBef>
              <a:buChar char="–"/>
              <a:defRPr kumimoji="1" sz="2800">
                <a:solidFill>
                  <a:schemeClr val="bg1"/>
                </a:solidFill>
                <a:latin typeface="Arial" charset="0"/>
                <a:ea typeface="굴림" charset="-127"/>
              </a:defRPr>
            </a:lvl2pPr>
            <a:lvl3pPr marL="1143000" indent="-228600" eaLnBrk="0" hangingPunct="0">
              <a:spcBef>
                <a:spcPct val="20000"/>
              </a:spcBef>
              <a:buChar char="•"/>
              <a:defRPr kumimoji="1" sz="2400">
                <a:solidFill>
                  <a:schemeClr val="bg1"/>
                </a:solidFill>
                <a:latin typeface="Arial" charset="0"/>
                <a:ea typeface="굴림" charset="-127"/>
              </a:defRPr>
            </a:lvl3pPr>
            <a:lvl4pPr marL="1600200" indent="-228600" eaLnBrk="0" hangingPunct="0">
              <a:spcBef>
                <a:spcPct val="20000"/>
              </a:spcBef>
              <a:buChar char="–"/>
              <a:defRPr kumimoji="1" sz="2000">
                <a:solidFill>
                  <a:schemeClr val="bg1"/>
                </a:solidFill>
                <a:latin typeface="Arial" charset="0"/>
                <a:ea typeface="굴림" charset="-127"/>
              </a:defRPr>
            </a:lvl4pPr>
            <a:lvl5pPr marL="2057400" indent="-228600" eaLnBrk="0" hangingPunct="0">
              <a:spcBef>
                <a:spcPct val="20000"/>
              </a:spcBef>
              <a:buChar char="»"/>
              <a:defRPr kumimoji="1" sz="2000">
                <a:solidFill>
                  <a:schemeClr val="bg1"/>
                </a:solidFill>
                <a:latin typeface="Arial" charset="0"/>
                <a:ea typeface="굴림" charset="-127"/>
              </a:defRPr>
            </a:lvl5pPr>
            <a:lvl6pPr marL="2514600" indent="-228600" eaLnBrk="0" fontAlgn="base" latinLnBrk="1" hangingPunct="0">
              <a:spcBef>
                <a:spcPct val="20000"/>
              </a:spcBef>
              <a:spcAft>
                <a:spcPct val="0"/>
              </a:spcAft>
              <a:buChar char="»"/>
              <a:defRPr kumimoji="1" sz="2000">
                <a:solidFill>
                  <a:schemeClr val="bg1"/>
                </a:solidFill>
                <a:latin typeface="Arial" charset="0"/>
                <a:ea typeface="굴림" charset="-127"/>
              </a:defRPr>
            </a:lvl6pPr>
            <a:lvl7pPr marL="2971800" indent="-228600" eaLnBrk="0" fontAlgn="base" latinLnBrk="1" hangingPunct="0">
              <a:spcBef>
                <a:spcPct val="20000"/>
              </a:spcBef>
              <a:spcAft>
                <a:spcPct val="0"/>
              </a:spcAft>
              <a:buChar char="»"/>
              <a:defRPr kumimoji="1" sz="2000">
                <a:solidFill>
                  <a:schemeClr val="bg1"/>
                </a:solidFill>
                <a:latin typeface="Arial" charset="0"/>
                <a:ea typeface="굴림" charset="-127"/>
              </a:defRPr>
            </a:lvl7pPr>
            <a:lvl8pPr marL="3429000" indent="-228600" eaLnBrk="0" fontAlgn="base" latinLnBrk="1" hangingPunct="0">
              <a:spcBef>
                <a:spcPct val="20000"/>
              </a:spcBef>
              <a:spcAft>
                <a:spcPct val="0"/>
              </a:spcAft>
              <a:buChar char="»"/>
              <a:defRPr kumimoji="1" sz="2000">
                <a:solidFill>
                  <a:schemeClr val="bg1"/>
                </a:solidFill>
                <a:latin typeface="Arial" charset="0"/>
                <a:ea typeface="굴림" charset="-127"/>
              </a:defRPr>
            </a:lvl8pPr>
            <a:lvl9pPr marL="3886200" indent="-228600" eaLnBrk="0" fontAlgn="base" latinLnBrk="1" hangingPunct="0">
              <a:spcBef>
                <a:spcPct val="20000"/>
              </a:spcBef>
              <a:spcAft>
                <a:spcPct val="0"/>
              </a:spcAft>
              <a:buChar char="»"/>
              <a:defRPr kumimoji="1" sz="2000">
                <a:solidFill>
                  <a:schemeClr val="bg1"/>
                </a:solidFill>
                <a:latin typeface="Arial" charset="0"/>
                <a:ea typeface="굴림" charset="-127"/>
              </a:defRPr>
            </a:lvl9pPr>
          </a:lstStyle>
          <a:p>
            <a:pPr algn="r" eaLnBrk="1" hangingPunct="1">
              <a:spcBef>
                <a:spcPct val="0"/>
              </a:spcBef>
              <a:buFontTx/>
              <a:buNone/>
            </a:pPr>
            <a:endParaRPr lang="en-US" altLang="ko-KR" sz="1400" b="1" i="1" dirty="0">
              <a:solidFill>
                <a:schemeClr val="tx1"/>
              </a:solidFill>
            </a:endParaRPr>
          </a:p>
          <a:p>
            <a:pPr algn="r" eaLnBrk="1" hangingPunct="1">
              <a:spcBef>
                <a:spcPct val="0"/>
              </a:spcBef>
              <a:buFontTx/>
              <a:buNone/>
            </a:pPr>
            <a:r>
              <a:rPr lang="en-US" altLang="ko-KR" sz="1400" b="1" i="1" dirty="0">
                <a:solidFill>
                  <a:schemeClr val="tx1"/>
                </a:solidFill>
              </a:rPr>
              <a:t>Yusuf S et al. Lancet 2004;364:937-52</a:t>
            </a:r>
            <a:endParaRPr lang="ko-KR" altLang="en-US" sz="1400" b="1" i="1" dirty="0">
              <a:solidFill>
                <a:schemeClr val="tx1"/>
              </a:solidFill>
            </a:endParaRPr>
          </a:p>
        </p:txBody>
      </p:sp>
      <p:pic>
        <p:nvPicPr>
          <p:cNvPr id="3" name="Picture 2"/>
          <p:cNvPicPr>
            <a:picLocks noChangeAspect="1"/>
          </p:cNvPicPr>
          <p:nvPr/>
        </p:nvPicPr>
        <p:blipFill>
          <a:blip r:embed="rId3"/>
          <a:stretch>
            <a:fillRect/>
          </a:stretch>
        </p:blipFill>
        <p:spPr>
          <a:xfrm>
            <a:off x="877153" y="1612692"/>
            <a:ext cx="7389694" cy="4869335"/>
          </a:xfrm>
          <a:prstGeom prst="rect">
            <a:avLst/>
          </a:prstGeom>
        </p:spPr>
      </p:pic>
      <p:sp>
        <p:nvSpPr>
          <p:cNvPr id="4" name="Rectangle 3"/>
          <p:cNvSpPr/>
          <p:nvPr/>
        </p:nvSpPr>
        <p:spPr>
          <a:xfrm>
            <a:off x="179512" y="6543287"/>
            <a:ext cx="5328592" cy="584775"/>
          </a:xfrm>
          <a:prstGeom prst="rect">
            <a:avLst/>
          </a:prstGeom>
        </p:spPr>
        <p:txBody>
          <a:bodyPr wrap="square">
            <a:spAutoFit/>
          </a:bodyPr>
          <a:lstStyle/>
          <a:p>
            <a:r>
              <a:rPr lang="en-US" sz="1600" dirty="0" smtClean="0">
                <a:latin typeface="+mj-lt"/>
              </a:rPr>
              <a:t>* after </a:t>
            </a:r>
            <a:r>
              <a:rPr lang="en-US" sz="1600" dirty="0">
                <a:latin typeface="+mj-lt"/>
              </a:rPr>
              <a:t>adjustment for age, sex, and geographic region</a:t>
            </a:r>
            <a:br>
              <a:rPr lang="en-US" sz="1600" dirty="0">
                <a:latin typeface="+mj-lt"/>
              </a:rPr>
            </a:br>
            <a:endParaRPr lang="en-US" sz="1600" dirty="0">
              <a:latin typeface="+mj-lt"/>
            </a:endParaRPr>
          </a:p>
        </p:txBody>
      </p:sp>
      <p:sp>
        <p:nvSpPr>
          <p:cNvPr id="9" name="TextBox 8"/>
          <p:cNvSpPr txBox="1"/>
          <p:nvPr/>
        </p:nvSpPr>
        <p:spPr>
          <a:xfrm>
            <a:off x="429051" y="1089767"/>
            <a:ext cx="8285897" cy="461665"/>
          </a:xfrm>
          <a:prstGeom prst="rect">
            <a:avLst/>
          </a:prstGeom>
          <a:noFill/>
        </p:spPr>
        <p:txBody>
          <a:bodyPr wrap="square" rtlCol="0">
            <a:spAutoFit/>
          </a:bodyPr>
          <a:lstStyle/>
          <a:p>
            <a:pPr algn="ctr"/>
            <a:r>
              <a:rPr lang="en-US" sz="2400" b="1" dirty="0" smtClean="0">
                <a:latin typeface="+mj-lt"/>
              </a:rPr>
              <a:t>INTERHEART Study: Case control study in 52 countries</a:t>
            </a:r>
          </a:p>
        </p:txBody>
      </p:sp>
      <p:sp>
        <p:nvSpPr>
          <p:cNvPr id="5" name="Rectangle 4"/>
          <p:cNvSpPr/>
          <p:nvPr/>
        </p:nvSpPr>
        <p:spPr bwMode="auto">
          <a:xfrm>
            <a:off x="877152" y="2420888"/>
            <a:ext cx="7389393" cy="19300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Black" pitchFamily="34" charset="0"/>
              <a:ea typeface="바탕체" pitchFamily="17" charset="-127"/>
            </a:endParaRPr>
          </a:p>
        </p:txBody>
      </p:sp>
      <p:sp>
        <p:nvSpPr>
          <p:cNvPr id="11" name="Rectangle 10"/>
          <p:cNvSpPr/>
          <p:nvPr/>
        </p:nvSpPr>
        <p:spPr bwMode="auto">
          <a:xfrm>
            <a:off x="877154" y="2818294"/>
            <a:ext cx="7389392" cy="19300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Black" pitchFamily="34" charset="0"/>
              <a:ea typeface="바탕체" pitchFamily="17" charset="-127"/>
            </a:endParaRPr>
          </a:p>
        </p:txBody>
      </p:sp>
      <p:sp>
        <p:nvSpPr>
          <p:cNvPr id="12" name="Rectangle 11"/>
          <p:cNvSpPr/>
          <p:nvPr/>
        </p:nvSpPr>
        <p:spPr bwMode="auto">
          <a:xfrm>
            <a:off x="877152" y="5004794"/>
            <a:ext cx="7389392" cy="19300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Black" pitchFamily="34" charset="0"/>
              <a:ea typeface="바탕체" pitchFamily="17" charset="-127"/>
            </a:endParaRPr>
          </a:p>
        </p:txBody>
      </p:sp>
      <p:sp>
        <p:nvSpPr>
          <p:cNvPr id="13" name="Rectangle 12"/>
          <p:cNvSpPr/>
          <p:nvPr/>
        </p:nvSpPr>
        <p:spPr bwMode="auto">
          <a:xfrm>
            <a:off x="877153" y="4584289"/>
            <a:ext cx="7389392" cy="19300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Black" pitchFamily="34" charset="0"/>
              <a:ea typeface="바탕체" pitchFamily="17" charset="-127"/>
            </a:endParaRPr>
          </a:p>
        </p:txBody>
      </p:sp>
    </p:spTree>
    <p:extLst>
      <p:ext uri="{BB962C8B-B14F-4D97-AF65-F5344CB8AC3E}">
        <p14:creationId xmlns:p14="http://schemas.microsoft.com/office/powerpoint/2010/main" val="102557739"/>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116632"/>
            <a:ext cx="9144000" cy="736600"/>
          </a:xfrm>
        </p:spPr>
        <p:txBody>
          <a:bodyPr>
            <a:normAutofit fontScale="90000"/>
          </a:bodyPr>
          <a:lstStyle/>
          <a:p>
            <a:r>
              <a:rPr lang="en-US" dirty="0" smtClean="0"/>
              <a:t>Typical versus Atypical </a:t>
            </a:r>
            <a:r>
              <a:rPr lang="en-US" smtClean="0"/>
              <a:t>Symptoms </a:t>
            </a:r>
            <a:br>
              <a:rPr lang="en-US" smtClean="0"/>
            </a:br>
            <a:r>
              <a:rPr lang="en-US" smtClean="0"/>
              <a:t>in </a:t>
            </a:r>
            <a:r>
              <a:rPr lang="en-US" dirty="0" smtClean="0"/>
              <a:t>Women </a:t>
            </a:r>
            <a:r>
              <a:rPr lang="en-US" smtClean="0"/>
              <a:t>presenting with AMI</a:t>
            </a:r>
            <a:endParaRPr lang="en-US"/>
          </a:p>
        </p:txBody>
      </p:sp>
      <p:pic>
        <p:nvPicPr>
          <p:cNvPr id="4" name="Content Placeholder 3"/>
          <p:cNvPicPr>
            <a:picLocks noGrp="1" noChangeAspect="1"/>
          </p:cNvPicPr>
          <p:nvPr>
            <p:ph idx="1"/>
          </p:nvPr>
        </p:nvPicPr>
        <p:blipFill>
          <a:blip r:embed="rId3"/>
          <a:stretch>
            <a:fillRect/>
          </a:stretch>
        </p:blipFill>
        <p:spPr>
          <a:xfrm>
            <a:off x="685664" y="1170312"/>
            <a:ext cx="7848872" cy="5350967"/>
          </a:xfrm>
          <a:prstGeom prst="rect">
            <a:avLst/>
          </a:prstGeom>
        </p:spPr>
      </p:pic>
      <p:sp>
        <p:nvSpPr>
          <p:cNvPr id="6" name="TextBox 7"/>
          <p:cNvSpPr txBox="1">
            <a:spLocks noChangeArrowheads="1"/>
          </p:cNvSpPr>
          <p:nvPr/>
        </p:nvSpPr>
        <p:spPr bwMode="auto">
          <a:xfrm>
            <a:off x="4357688" y="6547719"/>
            <a:ext cx="47863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bg1"/>
                </a:solidFill>
                <a:latin typeface="Arial" charset="0"/>
                <a:ea typeface="굴림" charset="-127"/>
              </a:defRPr>
            </a:lvl1pPr>
            <a:lvl2pPr marL="742950" indent="-285750" eaLnBrk="0" hangingPunct="0">
              <a:spcBef>
                <a:spcPct val="20000"/>
              </a:spcBef>
              <a:buChar char="–"/>
              <a:defRPr kumimoji="1" sz="2800">
                <a:solidFill>
                  <a:schemeClr val="bg1"/>
                </a:solidFill>
                <a:latin typeface="Arial" charset="0"/>
                <a:ea typeface="굴림" charset="-127"/>
              </a:defRPr>
            </a:lvl2pPr>
            <a:lvl3pPr marL="1143000" indent="-228600" eaLnBrk="0" hangingPunct="0">
              <a:spcBef>
                <a:spcPct val="20000"/>
              </a:spcBef>
              <a:buChar char="•"/>
              <a:defRPr kumimoji="1" sz="2400">
                <a:solidFill>
                  <a:schemeClr val="bg1"/>
                </a:solidFill>
                <a:latin typeface="Arial" charset="0"/>
                <a:ea typeface="굴림" charset="-127"/>
              </a:defRPr>
            </a:lvl3pPr>
            <a:lvl4pPr marL="1600200" indent="-228600" eaLnBrk="0" hangingPunct="0">
              <a:spcBef>
                <a:spcPct val="20000"/>
              </a:spcBef>
              <a:buChar char="–"/>
              <a:defRPr kumimoji="1" sz="2000">
                <a:solidFill>
                  <a:schemeClr val="bg1"/>
                </a:solidFill>
                <a:latin typeface="Arial" charset="0"/>
                <a:ea typeface="굴림" charset="-127"/>
              </a:defRPr>
            </a:lvl4pPr>
            <a:lvl5pPr marL="2057400" indent="-228600" eaLnBrk="0" hangingPunct="0">
              <a:spcBef>
                <a:spcPct val="20000"/>
              </a:spcBef>
              <a:buChar char="»"/>
              <a:defRPr kumimoji="1" sz="2000">
                <a:solidFill>
                  <a:schemeClr val="bg1"/>
                </a:solidFill>
                <a:latin typeface="Arial" charset="0"/>
                <a:ea typeface="굴림" charset="-127"/>
              </a:defRPr>
            </a:lvl5pPr>
            <a:lvl6pPr marL="2514600" indent="-228600" eaLnBrk="0" fontAlgn="base" latinLnBrk="1" hangingPunct="0">
              <a:spcBef>
                <a:spcPct val="20000"/>
              </a:spcBef>
              <a:spcAft>
                <a:spcPct val="0"/>
              </a:spcAft>
              <a:buChar char="»"/>
              <a:defRPr kumimoji="1" sz="2000">
                <a:solidFill>
                  <a:schemeClr val="bg1"/>
                </a:solidFill>
                <a:latin typeface="Arial" charset="0"/>
                <a:ea typeface="굴림" charset="-127"/>
              </a:defRPr>
            </a:lvl6pPr>
            <a:lvl7pPr marL="2971800" indent="-228600" eaLnBrk="0" fontAlgn="base" latinLnBrk="1" hangingPunct="0">
              <a:spcBef>
                <a:spcPct val="20000"/>
              </a:spcBef>
              <a:spcAft>
                <a:spcPct val="0"/>
              </a:spcAft>
              <a:buChar char="»"/>
              <a:defRPr kumimoji="1" sz="2000">
                <a:solidFill>
                  <a:schemeClr val="bg1"/>
                </a:solidFill>
                <a:latin typeface="Arial" charset="0"/>
                <a:ea typeface="굴림" charset="-127"/>
              </a:defRPr>
            </a:lvl7pPr>
            <a:lvl8pPr marL="3429000" indent="-228600" eaLnBrk="0" fontAlgn="base" latinLnBrk="1" hangingPunct="0">
              <a:spcBef>
                <a:spcPct val="20000"/>
              </a:spcBef>
              <a:spcAft>
                <a:spcPct val="0"/>
              </a:spcAft>
              <a:buChar char="»"/>
              <a:defRPr kumimoji="1" sz="2000">
                <a:solidFill>
                  <a:schemeClr val="bg1"/>
                </a:solidFill>
                <a:latin typeface="Arial" charset="0"/>
                <a:ea typeface="굴림" charset="-127"/>
              </a:defRPr>
            </a:lvl8pPr>
            <a:lvl9pPr marL="3886200" indent="-228600" eaLnBrk="0" fontAlgn="base" latinLnBrk="1" hangingPunct="0">
              <a:spcBef>
                <a:spcPct val="20000"/>
              </a:spcBef>
              <a:spcAft>
                <a:spcPct val="0"/>
              </a:spcAft>
              <a:buChar char="»"/>
              <a:defRPr kumimoji="1" sz="2000">
                <a:solidFill>
                  <a:schemeClr val="bg1"/>
                </a:solidFill>
                <a:latin typeface="Arial" charset="0"/>
                <a:ea typeface="굴림" charset="-127"/>
              </a:defRPr>
            </a:lvl9pPr>
          </a:lstStyle>
          <a:p>
            <a:pPr algn="r" eaLnBrk="1" hangingPunct="1">
              <a:spcBef>
                <a:spcPct val="0"/>
              </a:spcBef>
              <a:buNone/>
            </a:pPr>
            <a:r>
              <a:rPr lang="en-US" sz="1400" b="1" i="1" dirty="0" smtClean="0">
                <a:solidFill>
                  <a:schemeClr val="tx1"/>
                </a:solidFill>
              </a:rPr>
              <a:t>Mehta LS et al. </a:t>
            </a:r>
            <a:r>
              <a:rPr lang="ro-RO" sz="1400" b="1" i="1" dirty="0" err="1" smtClean="0">
                <a:solidFill>
                  <a:schemeClr val="tx1"/>
                </a:solidFill>
              </a:rPr>
              <a:t>Circulation</a:t>
            </a:r>
            <a:r>
              <a:rPr lang="ro-RO" sz="1400" b="1" dirty="0">
                <a:solidFill>
                  <a:schemeClr val="tx1"/>
                </a:solidFill>
              </a:rPr>
              <a:t>. 2016;133:00-00 </a:t>
            </a:r>
            <a:endParaRPr lang="en-US" altLang="ko-KR" sz="1400" b="1" i="1" dirty="0" smtClean="0">
              <a:solidFill>
                <a:schemeClr val="tx1"/>
              </a:solidFill>
            </a:endParaRPr>
          </a:p>
        </p:txBody>
      </p:sp>
    </p:spTree>
    <p:extLst>
      <p:ext uri="{BB962C8B-B14F-4D97-AF65-F5344CB8AC3E}">
        <p14:creationId xmlns:p14="http://schemas.microsoft.com/office/powerpoint/2010/main" val="1280246374"/>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제목 1"/>
          <p:cNvSpPr>
            <a:spLocks noGrp="1"/>
          </p:cNvSpPr>
          <p:nvPr>
            <p:ph type="title"/>
          </p:nvPr>
        </p:nvSpPr>
        <p:spPr>
          <a:xfrm>
            <a:off x="0" y="142875"/>
            <a:ext cx="9144000" cy="990601"/>
          </a:xfrm>
        </p:spPr>
        <p:txBody>
          <a:bodyPr>
            <a:normAutofit/>
          </a:bodyPr>
          <a:lstStyle/>
          <a:p>
            <a:pPr eaLnBrk="1" hangingPunct="1">
              <a:defRPr/>
            </a:pPr>
            <a:r>
              <a:rPr lang="en-US" altLang="ko-KR" sz="2800" dirty="0" smtClean="0">
                <a:solidFill>
                  <a:srgbClr val="FFFF99"/>
                </a:solidFill>
                <a:latin typeface="Verdana" pitchFamily="34" charset="0"/>
                <a:ea typeface="굴림" pitchFamily="50" charset="-127"/>
              </a:rPr>
              <a:t>More Symptoms, Less Chest pain </a:t>
            </a:r>
            <a:r>
              <a:rPr lang="en-US" altLang="ko-KR" sz="2800" smtClean="0">
                <a:solidFill>
                  <a:srgbClr val="FFFF99"/>
                </a:solidFill>
                <a:latin typeface="Verdana" pitchFamily="34" charset="0"/>
                <a:ea typeface="굴림" pitchFamily="50" charset="-127"/>
              </a:rPr>
              <a:t>in Women</a:t>
            </a:r>
            <a:endParaRPr lang="ko-KR" altLang="en-US" sz="2800" dirty="0" smtClean="0">
              <a:solidFill>
                <a:srgbClr val="FFFF99"/>
              </a:solidFill>
              <a:latin typeface="Verdana" pitchFamily="34" charset="0"/>
              <a:ea typeface="굴림" pitchFamily="50" charset="-127"/>
            </a:endParaRPr>
          </a:p>
        </p:txBody>
      </p:sp>
      <p:sp>
        <p:nvSpPr>
          <p:cNvPr id="40964" name="TextBox 7"/>
          <p:cNvSpPr txBox="1">
            <a:spLocks noChangeArrowheads="1"/>
          </p:cNvSpPr>
          <p:nvPr/>
        </p:nvSpPr>
        <p:spPr bwMode="auto">
          <a:xfrm>
            <a:off x="3924333" y="6613504"/>
            <a:ext cx="5238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bg1"/>
                </a:solidFill>
                <a:latin typeface="Arial" charset="0"/>
                <a:ea typeface="굴림" charset="-127"/>
              </a:defRPr>
            </a:lvl1pPr>
            <a:lvl2pPr marL="742950" indent="-285750" eaLnBrk="0" hangingPunct="0">
              <a:spcBef>
                <a:spcPct val="20000"/>
              </a:spcBef>
              <a:buChar char="–"/>
              <a:defRPr kumimoji="1" sz="2800">
                <a:solidFill>
                  <a:schemeClr val="bg1"/>
                </a:solidFill>
                <a:latin typeface="Arial" charset="0"/>
                <a:ea typeface="굴림" charset="-127"/>
              </a:defRPr>
            </a:lvl2pPr>
            <a:lvl3pPr marL="1143000" indent="-228600" eaLnBrk="0" hangingPunct="0">
              <a:spcBef>
                <a:spcPct val="20000"/>
              </a:spcBef>
              <a:buChar char="•"/>
              <a:defRPr kumimoji="1" sz="2400">
                <a:solidFill>
                  <a:schemeClr val="bg1"/>
                </a:solidFill>
                <a:latin typeface="Arial" charset="0"/>
                <a:ea typeface="굴림" charset="-127"/>
              </a:defRPr>
            </a:lvl3pPr>
            <a:lvl4pPr marL="1600200" indent="-228600" eaLnBrk="0" hangingPunct="0">
              <a:spcBef>
                <a:spcPct val="20000"/>
              </a:spcBef>
              <a:buChar char="–"/>
              <a:defRPr kumimoji="1" sz="2000">
                <a:solidFill>
                  <a:schemeClr val="bg1"/>
                </a:solidFill>
                <a:latin typeface="Arial" charset="0"/>
                <a:ea typeface="굴림" charset="-127"/>
              </a:defRPr>
            </a:lvl4pPr>
            <a:lvl5pPr marL="2057400" indent="-228600" eaLnBrk="0" hangingPunct="0">
              <a:spcBef>
                <a:spcPct val="20000"/>
              </a:spcBef>
              <a:buChar char="»"/>
              <a:defRPr kumimoji="1" sz="2000">
                <a:solidFill>
                  <a:schemeClr val="bg1"/>
                </a:solidFill>
                <a:latin typeface="Arial" charset="0"/>
                <a:ea typeface="굴림" charset="-127"/>
              </a:defRPr>
            </a:lvl5pPr>
            <a:lvl6pPr marL="2514600" indent="-228600" eaLnBrk="0" fontAlgn="base" latinLnBrk="1" hangingPunct="0">
              <a:spcBef>
                <a:spcPct val="20000"/>
              </a:spcBef>
              <a:spcAft>
                <a:spcPct val="0"/>
              </a:spcAft>
              <a:buChar char="»"/>
              <a:defRPr kumimoji="1" sz="2000">
                <a:solidFill>
                  <a:schemeClr val="bg1"/>
                </a:solidFill>
                <a:latin typeface="Arial" charset="0"/>
                <a:ea typeface="굴림" charset="-127"/>
              </a:defRPr>
            </a:lvl6pPr>
            <a:lvl7pPr marL="2971800" indent="-228600" eaLnBrk="0" fontAlgn="base" latinLnBrk="1" hangingPunct="0">
              <a:spcBef>
                <a:spcPct val="20000"/>
              </a:spcBef>
              <a:spcAft>
                <a:spcPct val="0"/>
              </a:spcAft>
              <a:buChar char="»"/>
              <a:defRPr kumimoji="1" sz="2000">
                <a:solidFill>
                  <a:schemeClr val="bg1"/>
                </a:solidFill>
                <a:latin typeface="Arial" charset="0"/>
                <a:ea typeface="굴림" charset="-127"/>
              </a:defRPr>
            </a:lvl7pPr>
            <a:lvl8pPr marL="3429000" indent="-228600" eaLnBrk="0" fontAlgn="base" latinLnBrk="1" hangingPunct="0">
              <a:spcBef>
                <a:spcPct val="20000"/>
              </a:spcBef>
              <a:spcAft>
                <a:spcPct val="0"/>
              </a:spcAft>
              <a:buChar char="»"/>
              <a:defRPr kumimoji="1" sz="2000">
                <a:solidFill>
                  <a:schemeClr val="bg1"/>
                </a:solidFill>
                <a:latin typeface="Arial" charset="0"/>
                <a:ea typeface="굴림" charset="-127"/>
              </a:defRPr>
            </a:lvl8pPr>
            <a:lvl9pPr marL="3886200" indent="-228600" eaLnBrk="0" fontAlgn="base" latinLnBrk="1" hangingPunct="0">
              <a:spcBef>
                <a:spcPct val="20000"/>
              </a:spcBef>
              <a:spcAft>
                <a:spcPct val="0"/>
              </a:spcAft>
              <a:buChar char="»"/>
              <a:defRPr kumimoji="1" sz="2000">
                <a:solidFill>
                  <a:schemeClr val="bg1"/>
                </a:solidFill>
                <a:latin typeface="Arial" charset="0"/>
                <a:ea typeface="굴림" charset="-127"/>
              </a:defRPr>
            </a:lvl9pPr>
          </a:lstStyle>
          <a:p>
            <a:pPr algn="r" eaLnBrk="1" hangingPunct="1">
              <a:spcBef>
                <a:spcPct val="0"/>
              </a:spcBef>
              <a:buFontTx/>
              <a:buNone/>
            </a:pPr>
            <a:r>
              <a:rPr lang="en-US" altLang="ko-KR" sz="1400" b="1" i="1" dirty="0">
                <a:solidFill>
                  <a:schemeClr val="tx1"/>
                </a:solidFill>
              </a:rPr>
              <a:t>Khan NA et al. JAMA Intern Med </a:t>
            </a:r>
            <a:r>
              <a:rPr lang="en-US" altLang="ko-KR" sz="1400" b="1" i="1" dirty="0" smtClean="0">
                <a:solidFill>
                  <a:schemeClr val="tx1"/>
                </a:solidFill>
              </a:rPr>
              <a:t>2013;173:1863-71</a:t>
            </a:r>
            <a:endParaRPr lang="en-US" altLang="ko-KR" sz="1400" b="1" i="1" dirty="0">
              <a:solidFill>
                <a:schemeClr val="tx1"/>
              </a:solidFill>
            </a:endParaRPr>
          </a:p>
        </p:txBody>
      </p:sp>
      <p:sp>
        <p:nvSpPr>
          <p:cNvPr id="10" name="내용 개체 틀 2"/>
          <p:cNvSpPr txBox="1">
            <a:spLocks/>
          </p:cNvSpPr>
          <p:nvPr/>
        </p:nvSpPr>
        <p:spPr bwMode="auto">
          <a:xfrm>
            <a:off x="107504" y="1307598"/>
            <a:ext cx="8910637" cy="4114800"/>
          </a:xfrm>
          <a:prstGeom prst="rect">
            <a:avLst/>
          </a:prstGeom>
          <a:noFill/>
          <a:ln w="9525">
            <a:noFill/>
            <a:miter lim="800000"/>
            <a:headEnd/>
            <a:tailEnd/>
          </a:ln>
          <a:effectLst/>
        </p:spPr>
        <p:txBody>
          <a:bodyPr/>
          <a:lstStyle>
            <a:lvl1pPr marL="342900" indent="-342900" algn="l" rtl="0" eaLnBrk="0" fontAlgn="base" latinLnBrk="1" hangingPunct="0">
              <a:spcBef>
                <a:spcPct val="20000"/>
              </a:spcBef>
              <a:spcAft>
                <a:spcPct val="0"/>
              </a:spcAft>
              <a:buChar char="•"/>
              <a:defRPr kumimoji="1" sz="3200">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bg1"/>
                </a:solidFill>
                <a:effectLst>
                  <a:outerShdw blurRad="38100" dist="38100" dir="2700000" algn="tl">
                    <a:srgbClr val="000000"/>
                  </a:outerShdw>
                </a:effectLst>
                <a:latin typeface="+mn-lt"/>
                <a:ea typeface="+mn-ea"/>
              </a:defRPr>
            </a:lvl2pPr>
            <a:lvl3pPr marL="1143000" indent="-228600" algn="l" rtl="0" eaLnBrk="0" fontAlgn="base" latinLnBrk="1" hangingPunct="0">
              <a:spcBef>
                <a:spcPct val="20000"/>
              </a:spcBef>
              <a:spcAft>
                <a:spcPct val="0"/>
              </a:spcAft>
              <a:buChar char="•"/>
              <a:defRPr kumimoji="1" sz="2400">
                <a:solidFill>
                  <a:schemeClr val="bg1"/>
                </a:solidFill>
                <a:effectLst>
                  <a:outerShdw blurRad="38100" dist="38100" dir="2700000" algn="tl">
                    <a:srgbClr val="000000"/>
                  </a:outerShdw>
                </a:effectLst>
                <a:latin typeface="+mn-lt"/>
                <a:ea typeface="+mn-ea"/>
              </a:defRPr>
            </a:lvl3pPr>
            <a:lvl4pPr marL="1600200" indent="-228600" algn="l" rtl="0" eaLnBrk="0" fontAlgn="base" latinLnBrk="1" hangingPunct="0">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4pPr>
            <a:lvl5pPr marL="2057400" indent="-228600" algn="l" rtl="0" eaLnBrk="0" fontAlgn="base" latinLnBrk="1" hangingPunct="0">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5pPr>
            <a:lvl6pPr marL="2514600" indent="-228600" algn="l" rtl="0" fontAlgn="base" latinLnBrk="1">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6pPr>
            <a:lvl7pPr marL="2971800" indent="-228600" algn="l" rtl="0" fontAlgn="base" latinLnBrk="1">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7pPr>
            <a:lvl8pPr marL="3429000" indent="-228600" algn="l" rtl="0" fontAlgn="base" latinLnBrk="1">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8pPr>
            <a:lvl9pPr marL="3886200" indent="-228600" algn="l" rtl="0" fontAlgn="base" latinLnBrk="1">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9pPr>
          </a:lstStyle>
          <a:p>
            <a:pPr>
              <a:defRPr/>
            </a:pPr>
            <a:endParaRPr lang="ko-KR" altLang="en-US" sz="2000" b="1" kern="0" dirty="0">
              <a:effectLst/>
            </a:endParaRPr>
          </a:p>
        </p:txBody>
      </p:sp>
      <p:pic>
        <p:nvPicPr>
          <p:cNvPr id="40966"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t="4330" r="24905"/>
          <a:stretch>
            <a:fillRect/>
          </a:stretch>
        </p:blipFill>
        <p:spPr bwMode="auto">
          <a:xfrm>
            <a:off x="1551657" y="1411105"/>
            <a:ext cx="5832648" cy="5190522"/>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1547665" y="5556889"/>
            <a:ext cx="5862381" cy="20202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Black" pitchFamily="34" charset="0"/>
              <a:ea typeface="바탕체" pitchFamily="17" charset="-127"/>
            </a:endParaRPr>
          </a:p>
        </p:txBody>
      </p:sp>
      <p:sp>
        <p:nvSpPr>
          <p:cNvPr id="15" name="Rectangle 14"/>
          <p:cNvSpPr/>
          <p:nvPr/>
        </p:nvSpPr>
        <p:spPr bwMode="auto">
          <a:xfrm>
            <a:off x="1547664" y="1952453"/>
            <a:ext cx="5851750" cy="202018"/>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Black" pitchFamily="34" charset="0"/>
              <a:ea typeface="바탕체" pitchFamily="17" charset="-127"/>
            </a:endParaRPr>
          </a:p>
        </p:txBody>
      </p:sp>
      <p:sp>
        <p:nvSpPr>
          <p:cNvPr id="16" name="Rectangle 15"/>
          <p:cNvSpPr/>
          <p:nvPr/>
        </p:nvSpPr>
        <p:spPr bwMode="auto">
          <a:xfrm>
            <a:off x="1561841" y="2966090"/>
            <a:ext cx="5851750" cy="202018"/>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Black" pitchFamily="34" charset="0"/>
              <a:ea typeface="바탕체" pitchFamily="17" charset="-127"/>
            </a:endParaRPr>
          </a:p>
        </p:txBody>
      </p:sp>
      <p:sp>
        <p:nvSpPr>
          <p:cNvPr id="17" name="Rectangle 16"/>
          <p:cNvSpPr/>
          <p:nvPr/>
        </p:nvSpPr>
        <p:spPr bwMode="auto">
          <a:xfrm>
            <a:off x="1565385" y="3958462"/>
            <a:ext cx="5851750" cy="202018"/>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Black" pitchFamily="34" charset="0"/>
              <a:ea typeface="바탕체" pitchFamily="17" charset="-127"/>
            </a:endParaRPr>
          </a:p>
        </p:txBody>
      </p:sp>
      <p:sp>
        <p:nvSpPr>
          <p:cNvPr id="18" name="Rectangle 17"/>
          <p:cNvSpPr/>
          <p:nvPr/>
        </p:nvSpPr>
        <p:spPr bwMode="auto">
          <a:xfrm>
            <a:off x="1560127" y="4545198"/>
            <a:ext cx="5851750" cy="202018"/>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Black" pitchFamily="34" charset="0"/>
              <a:ea typeface="바탕체" pitchFamily="17" charset="-127"/>
            </a:endParaRPr>
          </a:p>
        </p:txBody>
      </p:sp>
      <p:sp>
        <p:nvSpPr>
          <p:cNvPr id="19" name="Rectangle 18"/>
          <p:cNvSpPr/>
          <p:nvPr/>
        </p:nvSpPr>
        <p:spPr bwMode="auto">
          <a:xfrm>
            <a:off x="1551208" y="3338230"/>
            <a:ext cx="5851750" cy="202018"/>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Black" pitchFamily="34" charset="0"/>
              <a:ea typeface="바탕체" pitchFamily="17" charset="-127"/>
            </a:endParaRPr>
          </a:p>
        </p:txBody>
      </p:sp>
      <p:sp>
        <p:nvSpPr>
          <p:cNvPr id="3" name="Rectangle 2"/>
          <p:cNvSpPr/>
          <p:nvPr/>
        </p:nvSpPr>
        <p:spPr>
          <a:xfrm>
            <a:off x="2674134" y="946836"/>
            <a:ext cx="3683316" cy="461665"/>
          </a:xfrm>
          <a:prstGeom prst="rect">
            <a:avLst/>
          </a:prstGeom>
          <a:noFill/>
        </p:spPr>
        <p:txBody>
          <a:bodyPr wrap="square" rtlCol="0">
            <a:spAutoFit/>
          </a:bodyPr>
          <a:lstStyle/>
          <a:p>
            <a:pPr algn="ctr"/>
            <a:r>
              <a:rPr lang="en-US" sz="2400" b="1" dirty="0">
                <a:latin typeface="+mj-lt"/>
              </a:rPr>
              <a:t>GENESIS PRAXY study </a:t>
            </a:r>
          </a:p>
        </p:txBody>
      </p:sp>
    </p:spTree>
    <p:extLst>
      <p:ext uri="{BB962C8B-B14F-4D97-AF65-F5344CB8AC3E}">
        <p14:creationId xmlns:p14="http://schemas.microsoft.com/office/powerpoint/2010/main" val="92924759"/>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제목 1"/>
          <p:cNvSpPr>
            <a:spLocks noGrp="1"/>
          </p:cNvSpPr>
          <p:nvPr>
            <p:ph type="title"/>
          </p:nvPr>
        </p:nvSpPr>
        <p:spPr>
          <a:xfrm>
            <a:off x="0" y="142875"/>
            <a:ext cx="9144000" cy="933351"/>
          </a:xfrm>
        </p:spPr>
        <p:txBody>
          <a:bodyPr/>
          <a:lstStyle/>
          <a:p>
            <a:pPr eaLnBrk="1" hangingPunct="1">
              <a:defRPr/>
            </a:pPr>
            <a:r>
              <a:rPr lang="en-US" altLang="ko-KR" dirty="0" smtClean="0">
                <a:solidFill>
                  <a:srgbClr val="FFFF99"/>
                </a:solidFill>
                <a:latin typeface="Verdana" pitchFamily="34" charset="0"/>
                <a:ea typeface="굴림" pitchFamily="50" charset="-127"/>
              </a:rPr>
              <a:t>Women Exceed Time Guidelines</a:t>
            </a:r>
            <a:endParaRPr lang="ko-KR" altLang="en-US" dirty="0" smtClean="0">
              <a:solidFill>
                <a:srgbClr val="FFFF99"/>
              </a:solidFill>
              <a:latin typeface="Verdana" pitchFamily="34" charset="0"/>
              <a:ea typeface="굴림" pitchFamily="50" charset="-127"/>
            </a:endParaRPr>
          </a:p>
        </p:txBody>
      </p:sp>
      <p:sp>
        <p:nvSpPr>
          <p:cNvPr id="44036" name="TextBox 7"/>
          <p:cNvSpPr txBox="1">
            <a:spLocks noChangeArrowheads="1"/>
          </p:cNvSpPr>
          <p:nvPr/>
        </p:nvSpPr>
        <p:spPr bwMode="auto">
          <a:xfrm>
            <a:off x="3924300" y="6429375"/>
            <a:ext cx="52387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AU"/>
            </a:defPPr>
            <a:lvl1pPr algn="r" eaLnBrk="1" hangingPunct="1">
              <a:buFontTx/>
              <a:buNone/>
              <a:defRPr sz="1400" b="1" i="1">
                <a:latin typeface="Arial" charset="0"/>
                <a:ea typeface="굴림" charset="-127"/>
              </a:defRPr>
            </a:lvl1pPr>
            <a:lvl2pPr marL="742950" indent="-285750" eaLnBrk="0" hangingPunct="0">
              <a:spcBef>
                <a:spcPct val="20000"/>
              </a:spcBef>
              <a:buChar char="–"/>
              <a:defRPr sz="2800">
                <a:solidFill>
                  <a:schemeClr val="bg1"/>
                </a:solidFill>
                <a:latin typeface="Arial" charset="0"/>
                <a:ea typeface="굴림" charset="-127"/>
              </a:defRPr>
            </a:lvl2pPr>
            <a:lvl3pPr marL="1143000" indent="-228600" eaLnBrk="0" hangingPunct="0">
              <a:spcBef>
                <a:spcPct val="20000"/>
              </a:spcBef>
              <a:buChar char="•"/>
              <a:defRPr sz="2400">
                <a:solidFill>
                  <a:schemeClr val="bg1"/>
                </a:solidFill>
                <a:latin typeface="Arial" charset="0"/>
                <a:ea typeface="굴림" charset="-127"/>
              </a:defRPr>
            </a:lvl3pPr>
            <a:lvl4pPr marL="1600200" indent="-228600" eaLnBrk="0" hangingPunct="0">
              <a:spcBef>
                <a:spcPct val="20000"/>
              </a:spcBef>
              <a:buChar char="–"/>
              <a:defRPr sz="2000">
                <a:solidFill>
                  <a:schemeClr val="bg1"/>
                </a:solidFill>
                <a:latin typeface="Arial" charset="0"/>
                <a:ea typeface="굴림" charset="-127"/>
              </a:defRPr>
            </a:lvl4pPr>
            <a:lvl5pPr marL="2057400" indent="-228600" eaLnBrk="0" hangingPunct="0">
              <a:spcBef>
                <a:spcPct val="20000"/>
              </a:spcBef>
              <a:buChar char="»"/>
              <a:defRPr sz="2000">
                <a:solidFill>
                  <a:schemeClr val="bg1"/>
                </a:solidFill>
                <a:latin typeface="Arial" charset="0"/>
                <a:ea typeface="굴림" charset="-127"/>
              </a:defRPr>
            </a:lvl5pPr>
            <a:lvl6pPr marL="2514600" indent="-228600" eaLnBrk="0" fontAlgn="base" hangingPunct="0">
              <a:spcBef>
                <a:spcPct val="20000"/>
              </a:spcBef>
              <a:spcAft>
                <a:spcPct val="0"/>
              </a:spcAft>
              <a:buChar char="»"/>
              <a:defRPr sz="2000">
                <a:solidFill>
                  <a:schemeClr val="bg1"/>
                </a:solidFill>
                <a:latin typeface="Arial" charset="0"/>
                <a:ea typeface="굴림" charset="-127"/>
              </a:defRPr>
            </a:lvl6pPr>
            <a:lvl7pPr marL="2971800" indent="-228600" eaLnBrk="0" fontAlgn="base" hangingPunct="0">
              <a:spcBef>
                <a:spcPct val="20000"/>
              </a:spcBef>
              <a:spcAft>
                <a:spcPct val="0"/>
              </a:spcAft>
              <a:buChar char="»"/>
              <a:defRPr sz="2000">
                <a:solidFill>
                  <a:schemeClr val="bg1"/>
                </a:solidFill>
                <a:latin typeface="Arial" charset="0"/>
                <a:ea typeface="굴림" charset="-127"/>
              </a:defRPr>
            </a:lvl7pPr>
            <a:lvl8pPr marL="3429000" indent="-228600" eaLnBrk="0" fontAlgn="base" hangingPunct="0">
              <a:spcBef>
                <a:spcPct val="20000"/>
              </a:spcBef>
              <a:spcAft>
                <a:spcPct val="0"/>
              </a:spcAft>
              <a:buChar char="»"/>
              <a:defRPr sz="2000">
                <a:solidFill>
                  <a:schemeClr val="bg1"/>
                </a:solidFill>
                <a:latin typeface="Arial" charset="0"/>
                <a:ea typeface="굴림" charset="-127"/>
              </a:defRPr>
            </a:lvl8pPr>
            <a:lvl9pPr marL="3886200" indent="-228600" eaLnBrk="0" fontAlgn="base" hangingPunct="0">
              <a:spcBef>
                <a:spcPct val="20000"/>
              </a:spcBef>
              <a:spcAft>
                <a:spcPct val="0"/>
              </a:spcAft>
              <a:buChar char="»"/>
              <a:defRPr sz="2000">
                <a:solidFill>
                  <a:schemeClr val="bg1"/>
                </a:solidFill>
                <a:latin typeface="Arial" charset="0"/>
                <a:ea typeface="굴림" charset="-127"/>
              </a:defRPr>
            </a:lvl9pPr>
          </a:lstStyle>
          <a:p>
            <a:r>
              <a:rPr lang="en-US" altLang="ko-KR" dirty="0" err="1"/>
              <a:t>D’Onofrio</a:t>
            </a:r>
            <a:r>
              <a:rPr lang="en-US" altLang="ko-KR" dirty="0"/>
              <a:t> G et al. Circulation 2015;131:1324-32</a:t>
            </a:r>
            <a:endParaRPr lang="ko-KR" altLang="en-US" dirty="0"/>
          </a:p>
        </p:txBody>
      </p:sp>
      <p:sp>
        <p:nvSpPr>
          <p:cNvPr id="10" name="내용 개체 틀 2"/>
          <p:cNvSpPr txBox="1">
            <a:spLocks/>
          </p:cNvSpPr>
          <p:nvPr/>
        </p:nvSpPr>
        <p:spPr bwMode="auto">
          <a:xfrm>
            <a:off x="84536" y="1374105"/>
            <a:ext cx="8910637" cy="4114800"/>
          </a:xfrm>
          <a:prstGeom prst="rect">
            <a:avLst/>
          </a:prstGeom>
          <a:noFill/>
          <a:ln w="9525">
            <a:noFill/>
            <a:miter lim="800000"/>
            <a:headEnd/>
            <a:tailEnd/>
          </a:ln>
          <a:effectLst/>
        </p:spPr>
        <p:txBody>
          <a:bodyPr/>
          <a:lstStyle>
            <a:lvl1pPr marL="342900" indent="-342900" algn="l" rtl="0" eaLnBrk="0" fontAlgn="base" latinLnBrk="1" hangingPunct="0">
              <a:spcBef>
                <a:spcPct val="20000"/>
              </a:spcBef>
              <a:spcAft>
                <a:spcPct val="0"/>
              </a:spcAft>
              <a:buChar char="•"/>
              <a:defRPr kumimoji="1" sz="3200">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bg1"/>
                </a:solidFill>
                <a:effectLst>
                  <a:outerShdw blurRad="38100" dist="38100" dir="2700000" algn="tl">
                    <a:srgbClr val="000000"/>
                  </a:outerShdw>
                </a:effectLst>
                <a:latin typeface="+mn-lt"/>
                <a:ea typeface="+mn-ea"/>
              </a:defRPr>
            </a:lvl2pPr>
            <a:lvl3pPr marL="1143000" indent="-228600" algn="l" rtl="0" eaLnBrk="0" fontAlgn="base" latinLnBrk="1" hangingPunct="0">
              <a:spcBef>
                <a:spcPct val="20000"/>
              </a:spcBef>
              <a:spcAft>
                <a:spcPct val="0"/>
              </a:spcAft>
              <a:buChar char="•"/>
              <a:defRPr kumimoji="1" sz="2400">
                <a:solidFill>
                  <a:schemeClr val="bg1"/>
                </a:solidFill>
                <a:effectLst>
                  <a:outerShdw blurRad="38100" dist="38100" dir="2700000" algn="tl">
                    <a:srgbClr val="000000"/>
                  </a:outerShdw>
                </a:effectLst>
                <a:latin typeface="+mn-lt"/>
                <a:ea typeface="+mn-ea"/>
              </a:defRPr>
            </a:lvl3pPr>
            <a:lvl4pPr marL="1600200" indent="-228600" algn="l" rtl="0" eaLnBrk="0" fontAlgn="base" latinLnBrk="1" hangingPunct="0">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4pPr>
            <a:lvl5pPr marL="2057400" indent="-228600" algn="l" rtl="0" eaLnBrk="0" fontAlgn="base" latinLnBrk="1" hangingPunct="0">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5pPr>
            <a:lvl6pPr marL="2514600" indent="-228600" algn="l" rtl="0" fontAlgn="base" latinLnBrk="1">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6pPr>
            <a:lvl7pPr marL="2971800" indent="-228600" algn="l" rtl="0" fontAlgn="base" latinLnBrk="1">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7pPr>
            <a:lvl8pPr marL="3429000" indent="-228600" algn="l" rtl="0" fontAlgn="base" latinLnBrk="1">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8pPr>
            <a:lvl9pPr marL="3886200" indent="-228600" algn="l" rtl="0" fontAlgn="base" latinLnBrk="1">
              <a:spcBef>
                <a:spcPct val="20000"/>
              </a:spcBef>
              <a:spcAft>
                <a:spcPct val="0"/>
              </a:spcAft>
              <a:buChar char="»"/>
              <a:defRPr kumimoji="1" sz="2000">
                <a:solidFill>
                  <a:schemeClr val="bg1"/>
                </a:solidFill>
                <a:effectLst>
                  <a:outerShdw blurRad="38100" dist="38100" dir="2700000" algn="tl">
                    <a:srgbClr val="000000"/>
                  </a:outerShdw>
                </a:effectLst>
                <a:latin typeface="+mn-lt"/>
                <a:ea typeface="+mn-ea"/>
              </a:defRPr>
            </a:lvl9pPr>
          </a:lstStyle>
          <a:p>
            <a:pPr>
              <a:defRPr/>
            </a:pPr>
            <a:endParaRPr lang="ko-KR" altLang="en-US" sz="2000" b="1" kern="0" dirty="0">
              <a:effectLst/>
            </a:endParaRPr>
          </a:p>
        </p:txBody>
      </p:sp>
      <p:sp>
        <p:nvSpPr>
          <p:cNvPr id="8" name="Rectangle 7"/>
          <p:cNvSpPr/>
          <p:nvPr/>
        </p:nvSpPr>
        <p:spPr>
          <a:xfrm>
            <a:off x="348048" y="1084795"/>
            <a:ext cx="8383612" cy="461665"/>
          </a:xfrm>
          <a:prstGeom prst="rect">
            <a:avLst/>
          </a:prstGeom>
          <a:noFill/>
        </p:spPr>
        <p:txBody>
          <a:bodyPr wrap="square" rtlCol="0">
            <a:spAutoFit/>
          </a:bodyPr>
          <a:lstStyle/>
          <a:p>
            <a:pPr algn="ctr"/>
            <a:r>
              <a:rPr lang="en-US" sz="2400" b="1" dirty="0" smtClean="0">
                <a:latin typeface="+mj-lt"/>
              </a:rPr>
              <a:t>VIRGO Study (1465 STEMI pts from 103 </a:t>
            </a:r>
            <a:r>
              <a:rPr lang="en-US" sz="2400" b="1" smtClean="0">
                <a:latin typeface="+mj-lt"/>
              </a:rPr>
              <a:t>US Hospitals)</a:t>
            </a:r>
            <a:endParaRPr lang="en-US" sz="2400" b="1" dirty="0">
              <a:latin typeface="+mj-lt"/>
            </a:endParaRPr>
          </a:p>
        </p:txBody>
      </p:sp>
      <p:pic>
        <p:nvPicPr>
          <p:cNvPr id="2" name="Picture 1"/>
          <p:cNvPicPr>
            <a:picLocks noChangeAspect="1"/>
          </p:cNvPicPr>
          <p:nvPr/>
        </p:nvPicPr>
        <p:blipFill>
          <a:blip r:embed="rId3"/>
          <a:stretch>
            <a:fillRect/>
          </a:stretch>
        </p:blipFill>
        <p:spPr>
          <a:xfrm>
            <a:off x="0" y="1805651"/>
            <a:ext cx="9144000" cy="3403372"/>
          </a:xfrm>
          <a:prstGeom prst="rect">
            <a:avLst/>
          </a:prstGeom>
        </p:spPr>
      </p:pic>
      <p:sp>
        <p:nvSpPr>
          <p:cNvPr id="9" name="Rectangle 8"/>
          <p:cNvSpPr/>
          <p:nvPr/>
        </p:nvSpPr>
        <p:spPr bwMode="auto">
          <a:xfrm>
            <a:off x="11020" y="3082212"/>
            <a:ext cx="9119727" cy="288032"/>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Black" pitchFamily="34" charset="0"/>
              <a:ea typeface="바탕체" pitchFamily="17" charset="-127"/>
            </a:endParaRPr>
          </a:p>
        </p:txBody>
      </p:sp>
    </p:spTree>
    <p:extLst>
      <p:ext uri="{BB962C8B-B14F-4D97-AF65-F5344CB8AC3E}">
        <p14:creationId xmlns:p14="http://schemas.microsoft.com/office/powerpoint/2010/main" val="1566289333"/>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제목 1"/>
          <p:cNvSpPr>
            <a:spLocks noGrp="1"/>
          </p:cNvSpPr>
          <p:nvPr>
            <p:ph type="title"/>
          </p:nvPr>
        </p:nvSpPr>
        <p:spPr>
          <a:xfrm>
            <a:off x="0" y="260648"/>
            <a:ext cx="9144000" cy="765845"/>
          </a:xfrm>
        </p:spPr>
        <p:txBody>
          <a:bodyPr/>
          <a:lstStyle/>
          <a:p>
            <a:pPr eaLnBrk="1" hangingPunct="1">
              <a:defRPr/>
            </a:pPr>
            <a:r>
              <a:rPr lang="en-US" altLang="ko-KR" dirty="0" smtClean="0">
                <a:solidFill>
                  <a:srgbClr val="FFFF99"/>
                </a:solidFill>
                <a:latin typeface="Verdana" pitchFamily="34" charset="0"/>
                <a:ea typeface="굴림" pitchFamily="50" charset="-127"/>
              </a:rPr>
              <a:t>Contents</a:t>
            </a:r>
            <a:endParaRPr lang="ko-KR" altLang="en-US" dirty="0" smtClean="0">
              <a:solidFill>
                <a:srgbClr val="FFFF99"/>
              </a:solidFill>
              <a:latin typeface="Verdana" pitchFamily="34" charset="0"/>
              <a:ea typeface="굴림" pitchFamily="50" charset="-127"/>
            </a:endParaRPr>
          </a:p>
        </p:txBody>
      </p:sp>
      <p:sp>
        <p:nvSpPr>
          <p:cNvPr id="3075" name="내용 개체 틀 2"/>
          <p:cNvSpPr>
            <a:spLocks noGrp="1"/>
          </p:cNvSpPr>
          <p:nvPr>
            <p:ph idx="1"/>
          </p:nvPr>
        </p:nvSpPr>
        <p:spPr>
          <a:xfrm>
            <a:off x="611560" y="1412776"/>
            <a:ext cx="7632848" cy="3528392"/>
          </a:xfrm>
        </p:spPr>
        <p:txBody>
          <a:bodyPr/>
          <a:lstStyle/>
          <a:p>
            <a:pPr eaLnBrk="1" hangingPunct="1">
              <a:lnSpc>
                <a:spcPct val="150000"/>
              </a:lnSpc>
              <a:buClr>
                <a:srgbClr val="FFC000"/>
              </a:buClr>
              <a:buSzPct val="100000"/>
              <a:buFont typeface="Wingdings" charset="2"/>
              <a:buChar char="v"/>
              <a:defRPr/>
            </a:pPr>
            <a:r>
              <a:rPr lang="en-US" altLang="ko-KR" sz="3600" b="1" dirty="0" smtClean="0">
                <a:latin typeface="+mj-lt"/>
                <a:cs typeface="Arial" charset="0"/>
              </a:rPr>
              <a:t> </a:t>
            </a:r>
            <a:r>
              <a:rPr lang="en-US" altLang="ko-KR" sz="3600" dirty="0" smtClean="0">
                <a:solidFill>
                  <a:schemeClr val="tx1">
                    <a:lumMod val="65000"/>
                  </a:schemeClr>
                </a:solidFill>
                <a:latin typeface="+mj-lt"/>
                <a:cs typeface="Arial" charset="0"/>
              </a:rPr>
              <a:t>Epidemiology &amp; Overview</a:t>
            </a:r>
            <a:endParaRPr lang="en-US" altLang="ko-KR" sz="3600" dirty="0" smtClean="0">
              <a:solidFill>
                <a:schemeClr val="tx1">
                  <a:lumMod val="65000"/>
                </a:schemeClr>
              </a:solidFill>
              <a:latin typeface="+mj-lt"/>
              <a:cs typeface="Arial" charset="0"/>
            </a:endParaRPr>
          </a:p>
          <a:p>
            <a:pPr eaLnBrk="1" hangingPunct="1">
              <a:lnSpc>
                <a:spcPct val="150000"/>
              </a:lnSpc>
              <a:buClr>
                <a:srgbClr val="FFC000"/>
              </a:buClr>
              <a:buSzPct val="100000"/>
              <a:buFont typeface="Wingdings" charset="2"/>
              <a:buChar char="v"/>
              <a:defRPr/>
            </a:pPr>
            <a:r>
              <a:rPr lang="en-US" altLang="ko-KR" sz="3600" b="1" dirty="0" smtClean="0">
                <a:latin typeface="+mj-lt"/>
                <a:cs typeface="Arial" charset="0"/>
              </a:rPr>
              <a:t> Previous Evidences</a:t>
            </a:r>
          </a:p>
          <a:p>
            <a:pPr eaLnBrk="1" hangingPunct="1">
              <a:lnSpc>
                <a:spcPct val="150000"/>
              </a:lnSpc>
              <a:buClr>
                <a:srgbClr val="FFC000"/>
              </a:buClr>
              <a:buSzPct val="100000"/>
              <a:buFont typeface="Wingdings" charset="2"/>
              <a:buChar char="v"/>
              <a:defRPr/>
            </a:pPr>
            <a:r>
              <a:rPr lang="en-US" altLang="ko-KR" sz="3600" b="1" dirty="0">
                <a:latin typeface="+mj-lt"/>
                <a:cs typeface="Arial" charset="0"/>
              </a:rPr>
              <a:t> </a:t>
            </a:r>
            <a:r>
              <a:rPr lang="en-US" altLang="ko-KR" sz="3600" dirty="0" smtClean="0">
                <a:solidFill>
                  <a:schemeClr val="tx1">
                    <a:lumMod val="65000"/>
                  </a:schemeClr>
                </a:solidFill>
                <a:latin typeface="+mj-lt"/>
                <a:cs typeface="Arial" charset="0"/>
              </a:rPr>
              <a:t>Updated Meta-Analysis</a:t>
            </a:r>
          </a:p>
        </p:txBody>
      </p:sp>
    </p:spTree>
    <p:extLst>
      <p:ext uri="{BB962C8B-B14F-4D97-AF65-F5344CB8AC3E}">
        <p14:creationId xmlns:p14="http://schemas.microsoft.com/office/powerpoint/2010/main" val="1921026962"/>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FL vs. PPCI in STEMI: Meta-Analysis of 22 Trials</a:t>
            </a:r>
            <a:endParaRPr lang="en-US" sz="2800" dirty="0"/>
          </a:p>
        </p:txBody>
      </p:sp>
      <p:pic>
        <p:nvPicPr>
          <p:cNvPr id="4" name="Content Placeholder 3"/>
          <p:cNvPicPr>
            <a:picLocks noGrp="1" noChangeAspect="1"/>
          </p:cNvPicPr>
          <p:nvPr>
            <p:ph idx="1"/>
          </p:nvPr>
        </p:nvPicPr>
        <p:blipFill>
          <a:blip r:embed="rId3"/>
          <a:stretch>
            <a:fillRect/>
          </a:stretch>
        </p:blipFill>
        <p:spPr>
          <a:xfrm>
            <a:off x="1547664" y="1684343"/>
            <a:ext cx="6048671" cy="4759327"/>
          </a:xfrm>
          <a:prstGeom prst="rect">
            <a:avLst/>
          </a:prstGeom>
        </p:spPr>
      </p:pic>
      <p:sp>
        <p:nvSpPr>
          <p:cNvPr id="5" name="Rectangle 4"/>
          <p:cNvSpPr/>
          <p:nvPr/>
        </p:nvSpPr>
        <p:spPr>
          <a:xfrm>
            <a:off x="1331639" y="1109963"/>
            <a:ext cx="6480720" cy="461665"/>
          </a:xfrm>
          <a:prstGeom prst="rect">
            <a:avLst/>
          </a:prstGeom>
          <a:noFill/>
        </p:spPr>
        <p:txBody>
          <a:bodyPr wrap="square" rtlCol="0">
            <a:spAutoFit/>
          </a:bodyPr>
          <a:lstStyle/>
          <a:p>
            <a:pPr algn="ctr"/>
            <a:r>
              <a:rPr lang="en-US" sz="2400" b="1" dirty="0" smtClean="0">
                <a:latin typeface="+mj-lt"/>
              </a:rPr>
              <a:t>PCAT-2 </a:t>
            </a:r>
            <a:r>
              <a:rPr lang="en-US" sz="2400" b="1" dirty="0" err="1">
                <a:latin typeface="+mj-lt"/>
              </a:rPr>
              <a:t>Trialists</a:t>
            </a:r>
            <a:r>
              <a:rPr lang="en-US" sz="2400" b="1" dirty="0">
                <a:latin typeface="+mj-lt"/>
              </a:rPr>
              <a:t>’ Collaborative Group </a:t>
            </a:r>
          </a:p>
        </p:txBody>
      </p:sp>
      <p:sp>
        <p:nvSpPr>
          <p:cNvPr id="6" name="TextBox 7"/>
          <p:cNvSpPr txBox="1">
            <a:spLocks noChangeArrowheads="1"/>
          </p:cNvSpPr>
          <p:nvPr/>
        </p:nvSpPr>
        <p:spPr bwMode="auto">
          <a:xfrm>
            <a:off x="3933784" y="6521488"/>
            <a:ext cx="5238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bg1"/>
                </a:solidFill>
                <a:latin typeface="Arial" charset="0"/>
                <a:ea typeface="굴림" charset="-127"/>
              </a:defRPr>
            </a:lvl1pPr>
            <a:lvl2pPr marL="742950" indent="-285750" eaLnBrk="0" hangingPunct="0">
              <a:spcBef>
                <a:spcPct val="20000"/>
              </a:spcBef>
              <a:buChar char="–"/>
              <a:defRPr kumimoji="1" sz="2800">
                <a:solidFill>
                  <a:schemeClr val="bg1"/>
                </a:solidFill>
                <a:latin typeface="Arial" charset="0"/>
                <a:ea typeface="굴림" charset="-127"/>
              </a:defRPr>
            </a:lvl2pPr>
            <a:lvl3pPr marL="1143000" indent="-228600" eaLnBrk="0" hangingPunct="0">
              <a:spcBef>
                <a:spcPct val="20000"/>
              </a:spcBef>
              <a:buChar char="•"/>
              <a:defRPr kumimoji="1" sz="2400">
                <a:solidFill>
                  <a:schemeClr val="bg1"/>
                </a:solidFill>
                <a:latin typeface="Arial" charset="0"/>
                <a:ea typeface="굴림" charset="-127"/>
              </a:defRPr>
            </a:lvl3pPr>
            <a:lvl4pPr marL="1600200" indent="-228600" eaLnBrk="0" hangingPunct="0">
              <a:spcBef>
                <a:spcPct val="20000"/>
              </a:spcBef>
              <a:buChar char="–"/>
              <a:defRPr kumimoji="1" sz="2000">
                <a:solidFill>
                  <a:schemeClr val="bg1"/>
                </a:solidFill>
                <a:latin typeface="Arial" charset="0"/>
                <a:ea typeface="굴림" charset="-127"/>
              </a:defRPr>
            </a:lvl4pPr>
            <a:lvl5pPr marL="2057400" indent="-228600" eaLnBrk="0" hangingPunct="0">
              <a:spcBef>
                <a:spcPct val="20000"/>
              </a:spcBef>
              <a:buChar char="»"/>
              <a:defRPr kumimoji="1" sz="2000">
                <a:solidFill>
                  <a:schemeClr val="bg1"/>
                </a:solidFill>
                <a:latin typeface="Arial" charset="0"/>
                <a:ea typeface="굴림" charset="-127"/>
              </a:defRPr>
            </a:lvl5pPr>
            <a:lvl6pPr marL="2514600" indent="-228600" eaLnBrk="0" fontAlgn="base" latinLnBrk="1" hangingPunct="0">
              <a:spcBef>
                <a:spcPct val="20000"/>
              </a:spcBef>
              <a:spcAft>
                <a:spcPct val="0"/>
              </a:spcAft>
              <a:buChar char="»"/>
              <a:defRPr kumimoji="1" sz="2000">
                <a:solidFill>
                  <a:schemeClr val="bg1"/>
                </a:solidFill>
                <a:latin typeface="Arial" charset="0"/>
                <a:ea typeface="굴림" charset="-127"/>
              </a:defRPr>
            </a:lvl6pPr>
            <a:lvl7pPr marL="2971800" indent="-228600" eaLnBrk="0" fontAlgn="base" latinLnBrk="1" hangingPunct="0">
              <a:spcBef>
                <a:spcPct val="20000"/>
              </a:spcBef>
              <a:spcAft>
                <a:spcPct val="0"/>
              </a:spcAft>
              <a:buChar char="»"/>
              <a:defRPr kumimoji="1" sz="2000">
                <a:solidFill>
                  <a:schemeClr val="bg1"/>
                </a:solidFill>
                <a:latin typeface="Arial" charset="0"/>
                <a:ea typeface="굴림" charset="-127"/>
              </a:defRPr>
            </a:lvl7pPr>
            <a:lvl8pPr marL="3429000" indent="-228600" eaLnBrk="0" fontAlgn="base" latinLnBrk="1" hangingPunct="0">
              <a:spcBef>
                <a:spcPct val="20000"/>
              </a:spcBef>
              <a:spcAft>
                <a:spcPct val="0"/>
              </a:spcAft>
              <a:buChar char="»"/>
              <a:defRPr kumimoji="1" sz="2000">
                <a:solidFill>
                  <a:schemeClr val="bg1"/>
                </a:solidFill>
                <a:latin typeface="Arial" charset="0"/>
                <a:ea typeface="굴림" charset="-127"/>
              </a:defRPr>
            </a:lvl8pPr>
            <a:lvl9pPr marL="3886200" indent="-228600" eaLnBrk="0" fontAlgn="base" latinLnBrk="1" hangingPunct="0">
              <a:spcBef>
                <a:spcPct val="20000"/>
              </a:spcBef>
              <a:spcAft>
                <a:spcPct val="0"/>
              </a:spcAft>
              <a:buChar char="»"/>
              <a:defRPr kumimoji="1" sz="2000">
                <a:solidFill>
                  <a:schemeClr val="bg1"/>
                </a:solidFill>
                <a:latin typeface="Arial" charset="0"/>
                <a:ea typeface="굴림" charset="-127"/>
              </a:defRPr>
            </a:lvl9pPr>
          </a:lstStyle>
          <a:p>
            <a:pPr algn="r" eaLnBrk="1" hangingPunct="1">
              <a:spcBef>
                <a:spcPct val="0"/>
              </a:spcBef>
              <a:buFontTx/>
              <a:buNone/>
            </a:pPr>
            <a:r>
              <a:rPr lang="en-US" altLang="ko-KR" sz="1400" b="1" i="1" dirty="0" err="1">
                <a:solidFill>
                  <a:schemeClr val="tx1"/>
                </a:solidFill>
              </a:rPr>
              <a:t>Boersma</a:t>
            </a:r>
            <a:r>
              <a:rPr lang="en-US" altLang="ko-KR" sz="1400" b="1" i="1" dirty="0">
                <a:solidFill>
                  <a:schemeClr val="tx1"/>
                </a:solidFill>
              </a:rPr>
              <a:t> E et al. </a:t>
            </a:r>
            <a:r>
              <a:rPr lang="en-US" altLang="ko-KR" sz="1400" b="1" i="1" dirty="0" err="1">
                <a:solidFill>
                  <a:schemeClr val="tx1"/>
                </a:solidFill>
              </a:rPr>
              <a:t>Eur</a:t>
            </a:r>
            <a:r>
              <a:rPr lang="en-US" altLang="ko-KR" sz="1400" b="1" i="1" dirty="0">
                <a:solidFill>
                  <a:schemeClr val="tx1"/>
                </a:solidFill>
              </a:rPr>
              <a:t> Heart J </a:t>
            </a:r>
            <a:r>
              <a:rPr lang="en-US" altLang="ko-KR" sz="1400" b="1" i="1" dirty="0" smtClean="0">
                <a:solidFill>
                  <a:schemeClr val="tx1"/>
                </a:solidFill>
              </a:rPr>
              <a:t>2006;27:779-88</a:t>
            </a:r>
            <a:endParaRPr lang="en-US" altLang="ko-KR" sz="1400" b="1" i="1" dirty="0">
              <a:solidFill>
                <a:schemeClr val="tx1"/>
              </a:solidFill>
            </a:endParaRPr>
          </a:p>
        </p:txBody>
      </p:sp>
      <p:sp>
        <p:nvSpPr>
          <p:cNvPr id="8" name="Rectangle 7"/>
          <p:cNvSpPr/>
          <p:nvPr/>
        </p:nvSpPr>
        <p:spPr bwMode="auto">
          <a:xfrm>
            <a:off x="4306956" y="4134678"/>
            <a:ext cx="841107" cy="59046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Black" pitchFamily="34" charset="0"/>
              <a:ea typeface="바탕체" pitchFamily="17" charset="-127"/>
            </a:endParaRPr>
          </a:p>
        </p:txBody>
      </p:sp>
    </p:spTree>
    <p:extLst>
      <p:ext uri="{BB962C8B-B14F-4D97-AF65-F5344CB8AC3E}">
        <p14:creationId xmlns:p14="http://schemas.microsoft.com/office/powerpoint/2010/main" val="1508942240"/>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GUSTO II-B PTCA </a:t>
            </a:r>
            <a:r>
              <a:rPr lang="en-US" dirty="0" err="1" smtClean="0"/>
              <a:t>Substudy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76528902"/>
              </p:ext>
            </p:extLst>
          </p:nvPr>
        </p:nvGraphicFramePr>
        <p:xfrm>
          <a:off x="323528" y="1988528"/>
          <a:ext cx="8712968" cy="3417168"/>
        </p:xfrm>
        <a:graphic>
          <a:graphicData uri="http://schemas.openxmlformats.org/drawingml/2006/table">
            <a:tbl>
              <a:tblPr firstRow="1" bandRow="1">
                <a:tableStyleId>{2A488322-F2BA-4B5B-9748-0D474271808F}</a:tableStyleId>
              </a:tblPr>
              <a:tblGrid>
                <a:gridCol w="3816424"/>
                <a:gridCol w="1944216"/>
                <a:gridCol w="1440160"/>
                <a:gridCol w="1512168"/>
              </a:tblGrid>
              <a:tr h="376468">
                <a:tc>
                  <a:txBody>
                    <a:bodyPr/>
                    <a:lstStyle/>
                    <a:p>
                      <a:pPr latinLnBrk="0"/>
                      <a:endParaRPr lang="en-US" sz="2000" dirty="0">
                        <a:latin typeface="+mj-lt"/>
                      </a:endParaRPr>
                    </a:p>
                  </a:txBody>
                  <a:tcPr/>
                </a:tc>
                <a:tc>
                  <a:txBody>
                    <a:bodyPr/>
                    <a:lstStyle/>
                    <a:p>
                      <a:pPr algn="ctr" latinLnBrk="0"/>
                      <a:r>
                        <a:rPr lang="en-US" sz="2000" dirty="0" smtClean="0">
                          <a:latin typeface="+mj-lt"/>
                        </a:rPr>
                        <a:t>Women (n=260)</a:t>
                      </a:r>
                      <a:endParaRPr lang="en-US" sz="2000" dirty="0">
                        <a:latin typeface="+mj-lt"/>
                      </a:endParaRPr>
                    </a:p>
                  </a:txBody>
                  <a:tcPr/>
                </a:tc>
                <a:tc>
                  <a:txBody>
                    <a:bodyPr/>
                    <a:lstStyle/>
                    <a:p>
                      <a:pPr algn="ctr" latinLnBrk="0"/>
                      <a:r>
                        <a:rPr lang="en-US" sz="2000" dirty="0" smtClean="0">
                          <a:latin typeface="+mj-lt"/>
                        </a:rPr>
                        <a:t>Men (n=877)</a:t>
                      </a:r>
                      <a:endParaRPr lang="en-US" sz="2000" dirty="0">
                        <a:latin typeface="+mj-lt"/>
                      </a:endParaRPr>
                    </a:p>
                  </a:txBody>
                  <a:tcPr/>
                </a:tc>
                <a:tc>
                  <a:txBody>
                    <a:bodyPr/>
                    <a:lstStyle/>
                    <a:p>
                      <a:pPr algn="ctr" latinLnBrk="0"/>
                      <a:r>
                        <a:rPr lang="en-US" sz="2000" dirty="0" smtClean="0">
                          <a:latin typeface="+mj-lt"/>
                        </a:rPr>
                        <a:t>P value</a:t>
                      </a:r>
                      <a:endParaRPr lang="en-US" sz="2000" dirty="0">
                        <a:latin typeface="+mj-lt"/>
                      </a:endParaRPr>
                    </a:p>
                  </a:txBody>
                  <a:tcPr/>
                </a:tc>
              </a:tr>
              <a:tr h="3764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2000" kern="1200" dirty="0" smtClean="0">
                          <a:effectLst/>
                          <a:latin typeface="+mj-lt"/>
                        </a:rPr>
                        <a:t>ICH (%)</a:t>
                      </a:r>
                      <a:endParaRPr lang="mr-IN" sz="2000" dirty="0" smtClean="0">
                        <a:latin typeface="+mj-lt"/>
                      </a:endParaRPr>
                    </a:p>
                  </a:txBody>
                  <a:tcPr/>
                </a:tc>
                <a:tc>
                  <a:txBody>
                    <a:bodyPr/>
                    <a:lstStyle/>
                    <a:p>
                      <a:pPr algn="ctr" latinLnBrk="0"/>
                      <a:r>
                        <a:rPr lang="en-US" sz="2000" dirty="0" smtClean="0">
                          <a:latin typeface="+mj-lt"/>
                        </a:rPr>
                        <a:t>1.9</a:t>
                      </a:r>
                      <a:endParaRPr lang="en-US" sz="2000" dirty="0">
                        <a:latin typeface="+mj-lt"/>
                      </a:endParaRPr>
                    </a:p>
                  </a:txBody>
                  <a:tcPr/>
                </a:tc>
                <a:tc>
                  <a:txBody>
                    <a:bodyPr/>
                    <a:lstStyle/>
                    <a:p>
                      <a:pPr algn="ctr" latinLnBrk="0"/>
                      <a:r>
                        <a:rPr lang="en-US" sz="2000" dirty="0" smtClean="0">
                          <a:latin typeface="+mj-lt"/>
                        </a:rPr>
                        <a:t>0.3</a:t>
                      </a:r>
                      <a:endParaRPr lang="en-US" sz="2000" dirty="0">
                        <a:latin typeface="+mj-lt"/>
                      </a:endParaRPr>
                    </a:p>
                  </a:txBody>
                  <a:tcPr/>
                </a:tc>
                <a:tc>
                  <a:txBody>
                    <a:bodyPr/>
                    <a:lstStyle/>
                    <a:p>
                      <a:pPr algn="ctr" latinLnBrk="0"/>
                      <a:r>
                        <a:rPr lang="en-US" sz="2000" dirty="0" smtClean="0">
                          <a:latin typeface="+mj-lt"/>
                        </a:rPr>
                        <a:t>0/007</a:t>
                      </a:r>
                      <a:endParaRPr lang="en-US" sz="2000" dirty="0">
                        <a:latin typeface="+mj-lt"/>
                      </a:endParaRPr>
                    </a:p>
                  </a:txBody>
                  <a:tcPr/>
                </a:tc>
              </a:tr>
              <a:tr h="6660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latin typeface="+mj-lt"/>
                        </a:rPr>
                        <a:t>Nonfatal disabling stroke (%) </a:t>
                      </a:r>
                      <a:endParaRPr lang="en-US" sz="2000" dirty="0" smtClean="0">
                        <a:latin typeface="+mj-lt"/>
                      </a:endParaRPr>
                    </a:p>
                  </a:txBody>
                  <a:tcPr/>
                </a:tc>
                <a:tc>
                  <a:txBody>
                    <a:bodyPr/>
                    <a:lstStyle/>
                    <a:p>
                      <a:pPr algn="ctr" latinLnBrk="0"/>
                      <a:r>
                        <a:rPr lang="en-US" sz="2000" dirty="0" smtClean="0">
                          <a:latin typeface="+mj-lt"/>
                        </a:rPr>
                        <a:t>1.2</a:t>
                      </a:r>
                      <a:endParaRPr lang="en-US" sz="2000" dirty="0">
                        <a:latin typeface="+mj-lt"/>
                      </a:endParaRPr>
                    </a:p>
                  </a:txBody>
                  <a:tcPr/>
                </a:tc>
                <a:tc>
                  <a:txBody>
                    <a:bodyPr/>
                    <a:lstStyle/>
                    <a:p>
                      <a:pPr algn="ctr" latinLnBrk="0"/>
                      <a:r>
                        <a:rPr lang="en-US" sz="2000" dirty="0" smtClean="0">
                          <a:latin typeface="+mj-lt"/>
                        </a:rPr>
                        <a:t>0.3</a:t>
                      </a:r>
                      <a:endParaRPr lang="en-US" sz="2000" dirty="0">
                        <a:latin typeface="+mj-lt"/>
                      </a:endParaRPr>
                    </a:p>
                  </a:txBody>
                  <a:tcPr/>
                </a:tc>
                <a:tc>
                  <a:txBody>
                    <a:bodyPr/>
                    <a:lstStyle/>
                    <a:p>
                      <a:pPr algn="ctr" latinLnBrk="0"/>
                      <a:r>
                        <a:rPr lang="en-US" sz="2000" dirty="0" smtClean="0">
                          <a:latin typeface="+mj-lt"/>
                        </a:rPr>
                        <a:t>0.111</a:t>
                      </a:r>
                      <a:endParaRPr lang="en-US" sz="2000" dirty="0">
                        <a:latin typeface="+mj-lt"/>
                      </a:endParaRPr>
                    </a:p>
                  </a:txBody>
                  <a:tcPr/>
                </a:tc>
              </a:tr>
              <a:tr h="3764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latin typeface="+mj-lt"/>
                        </a:rPr>
                        <a:t>Nonfatal recurrent MI (%) </a:t>
                      </a:r>
                      <a:endParaRPr lang="en-US" sz="2000" dirty="0" smtClean="0">
                        <a:latin typeface="+mj-lt"/>
                      </a:endParaRPr>
                    </a:p>
                  </a:txBody>
                  <a:tcPr/>
                </a:tc>
                <a:tc>
                  <a:txBody>
                    <a:bodyPr/>
                    <a:lstStyle/>
                    <a:p>
                      <a:pPr algn="ctr" latinLnBrk="0"/>
                      <a:r>
                        <a:rPr lang="en-US" sz="2000" dirty="0" smtClean="0">
                          <a:latin typeface="+mj-lt"/>
                        </a:rPr>
                        <a:t>6.6</a:t>
                      </a:r>
                      <a:endParaRPr lang="en-US" sz="2000" dirty="0">
                        <a:latin typeface="+mj-lt"/>
                      </a:endParaRPr>
                    </a:p>
                  </a:txBody>
                  <a:tcPr/>
                </a:tc>
                <a:tc>
                  <a:txBody>
                    <a:bodyPr/>
                    <a:lstStyle/>
                    <a:p>
                      <a:pPr algn="ctr" latinLnBrk="0"/>
                      <a:r>
                        <a:rPr lang="en-US" sz="2000" dirty="0" smtClean="0">
                          <a:latin typeface="+mj-lt"/>
                        </a:rPr>
                        <a:t>5.2</a:t>
                      </a:r>
                      <a:endParaRPr lang="en-US" sz="2000" dirty="0">
                        <a:latin typeface="+mj-lt"/>
                      </a:endParaRPr>
                    </a:p>
                  </a:txBody>
                  <a:tcPr/>
                </a:tc>
                <a:tc>
                  <a:txBody>
                    <a:bodyPr/>
                    <a:lstStyle/>
                    <a:p>
                      <a:pPr algn="ctr" latinLnBrk="0"/>
                      <a:r>
                        <a:rPr lang="en-US" sz="2000" dirty="0" smtClean="0">
                          <a:latin typeface="+mj-lt"/>
                        </a:rPr>
                        <a:t>0.379</a:t>
                      </a:r>
                      <a:endParaRPr lang="en-US" sz="2000" dirty="0">
                        <a:latin typeface="+mj-lt"/>
                      </a:endParaRPr>
                    </a:p>
                  </a:txBody>
                  <a:tcPr/>
                </a:tc>
              </a:tr>
              <a:tr h="3764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latin typeface="+mj-lt"/>
                        </a:rPr>
                        <a:t>30-Day mortality (%)</a:t>
                      </a:r>
                      <a:endParaRPr lang="en-US" sz="2000" dirty="0" smtClean="0">
                        <a:latin typeface="+mj-lt"/>
                      </a:endParaRPr>
                    </a:p>
                  </a:txBody>
                  <a:tcPr/>
                </a:tc>
                <a:tc>
                  <a:txBody>
                    <a:bodyPr/>
                    <a:lstStyle/>
                    <a:p>
                      <a:pPr algn="ctr" latinLnBrk="0"/>
                      <a:r>
                        <a:rPr lang="en-US" sz="2000" dirty="0" smtClean="0">
                          <a:latin typeface="+mj-lt"/>
                        </a:rPr>
                        <a:t>11.2</a:t>
                      </a:r>
                      <a:endParaRPr lang="en-US" sz="2000" dirty="0">
                        <a:latin typeface="+mj-lt"/>
                      </a:endParaRPr>
                    </a:p>
                  </a:txBody>
                  <a:tcPr/>
                </a:tc>
                <a:tc>
                  <a:txBody>
                    <a:bodyPr/>
                    <a:lstStyle/>
                    <a:p>
                      <a:pPr algn="ctr" latinLnBrk="0"/>
                      <a:r>
                        <a:rPr lang="en-US" sz="2000" dirty="0" smtClean="0">
                          <a:latin typeface="+mj-lt"/>
                        </a:rPr>
                        <a:t>4.9</a:t>
                      </a:r>
                      <a:endParaRPr lang="en-US" sz="2000" dirty="0">
                        <a:latin typeface="+mj-lt"/>
                      </a:endParaRPr>
                    </a:p>
                  </a:txBody>
                  <a:tcPr/>
                </a:tc>
                <a:tc>
                  <a:txBody>
                    <a:bodyPr/>
                    <a:lstStyle/>
                    <a:p>
                      <a:pPr algn="ctr" latinLnBrk="0"/>
                      <a:r>
                        <a:rPr lang="en-US" sz="2000" dirty="0" smtClean="0">
                          <a:latin typeface="+mj-lt"/>
                        </a:rPr>
                        <a:t>0.001</a:t>
                      </a:r>
                      <a:endParaRPr lang="en-US" sz="2000" dirty="0">
                        <a:latin typeface="+mj-lt"/>
                      </a:endParaRPr>
                    </a:p>
                  </a:txBody>
                  <a:tcPr/>
                </a:tc>
              </a:tr>
              <a:tr h="861350">
                <a:tc>
                  <a:txBody>
                    <a:bodyPr/>
                    <a:lstStyle/>
                    <a:p>
                      <a:pPr latinLnBrk="0"/>
                      <a:r>
                        <a:rPr lang="en-US" sz="2000" kern="1200" dirty="0" smtClean="0">
                          <a:effectLst/>
                          <a:latin typeface="+mj-lt"/>
                        </a:rPr>
                        <a:t>Death, nonfatal recurrent MI, nonfatal disabling stroke (%) </a:t>
                      </a:r>
                      <a:endParaRPr lang="en-US" sz="2000" dirty="0" smtClean="0">
                        <a:latin typeface="+mj-lt"/>
                      </a:endParaRPr>
                    </a:p>
                  </a:txBody>
                  <a:tcPr>
                    <a:solidFill>
                      <a:srgbClr val="FFC000"/>
                    </a:solidFill>
                  </a:tcPr>
                </a:tc>
                <a:tc>
                  <a:txBody>
                    <a:bodyPr/>
                    <a:lstStyle/>
                    <a:p>
                      <a:pPr algn="ctr" latinLnBrk="0"/>
                      <a:r>
                        <a:rPr lang="en-US" sz="2000" dirty="0" smtClean="0">
                          <a:latin typeface="+mj-lt"/>
                        </a:rPr>
                        <a:t>17.8</a:t>
                      </a:r>
                      <a:endParaRPr lang="en-US" sz="2000" dirty="0">
                        <a:latin typeface="+mj-lt"/>
                      </a:endParaRPr>
                    </a:p>
                  </a:txBody>
                  <a:tcPr>
                    <a:solidFill>
                      <a:srgbClr val="FFC000"/>
                    </a:solidFill>
                  </a:tcPr>
                </a:tc>
                <a:tc>
                  <a:txBody>
                    <a:bodyPr/>
                    <a:lstStyle/>
                    <a:p>
                      <a:pPr algn="ctr" latinLnBrk="0"/>
                      <a:r>
                        <a:rPr lang="en-US" sz="2000" dirty="0" smtClean="0">
                          <a:latin typeface="+mj-lt"/>
                        </a:rPr>
                        <a:t>9.8</a:t>
                      </a:r>
                      <a:endParaRPr lang="en-US" sz="2000" dirty="0">
                        <a:latin typeface="+mj-lt"/>
                      </a:endParaRPr>
                    </a:p>
                  </a:txBody>
                  <a:tcPr>
                    <a:solidFill>
                      <a:srgbClr val="FFC000"/>
                    </a:solidFill>
                  </a:tcPr>
                </a:tc>
                <a:tc>
                  <a:txBody>
                    <a:bodyPr/>
                    <a:lstStyle/>
                    <a:p>
                      <a:pPr algn="ctr" latinLnBrk="0"/>
                      <a:r>
                        <a:rPr lang="en-US" sz="2000" dirty="0" smtClean="0">
                          <a:latin typeface="+mj-lt"/>
                        </a:rPr>
                        <a:t>0.001</a:t>
                      </a:r>
                      <a:endParaRPr lang="en-US" sz="2000" dirty="0">
                        <a:latin typeface="+mj-lt"/>
                      </a:endParaRPr>
                    </a:p>
                  </a:txBody>
                  <a:tcPr>
                    <a:solidFill>
                      <a:srgbClr val="FFC000"/>
                    </a:solidFill>
                  </a:tcPr>
                </a:tc>
              </a:tr>
            </a:tbl>
          </a:graphicData>
        </a:graphic>
      </p:graphicFrame>
      <p:sp>
        <p:nvSpPr>
          <p:cNvPr id="5" name="TextBox 4"/>
          <p:cNvSpPr txBox="1"/>
          <p:nvPr/>
        </p:nvSpPr>
        <p:spPr>
          <a:xfrm>
            <a:off x="937738" y="1124744"/>
            <a:ext cx="7484548" cy="523220"/>
          </a:xfrm>
          <a:prstGeom prst="rect">
            <a:avLst/>
          </a:prstGeom>
          <a:noFill/>
        </p:spPr>
        <p:txBody>
          <a:bodyPr wrap="square" rtlCol="0">
            <a:spAutoFit/>
          </a:bodyPr>
          <a:lstStyle/>
          <a:p>
            <a:pPr algn="ctr"/>
            <a:r>
              <a:rPr lang="en-US" sz="2800" b="1" smtClean="0">
                <a:latin typeface="+mj-lt"/>
              </a:rPr>
              <a:t>30-day Clinical </a:t>
            </a:r>
            <a:r>
              <a:rPr lang="en-US" sz="2800" b="1" dirty="0" smtClean="0">
                <a:latin typeface="+mj-lt"/>
              </a:rPr>
              <a:t>Outcomes by Sex</a:t>
            </a:r>
          </a:p>
        </p:txBody>
      </p:sp>
      <p:sp>
        <p:nvSpPr>
          <p:cNvPr id="3" name="Rectangle 2"/>
          <p:cNvSpPr/>
          <p:nvPr/>
        </p:nvSpPr>
        <p:spPr>
          <a:xfrm>
            <a:off x="6143522" y="6371053"/>
            <a:ext cx="2970237" cy="338554"/>
          </a:xfrm>
          <a:prstGeom prst="rect">
            <a:avLst/>
          </a:prstGeom>
        </p:spPr>
        <p:txBody>
          <a:bodyPr wrap="none">
            <a:spAutoFit/>
          </a:bodyPr>
          <a:lstStyle/>
          <a:p>
            <a:pPr algn="r"/>
            <a:r>
              <a:rPr lang="en-US" sz="1600">
                <a:latin typeface="Futura" charset="0"/>
              </a:rPr>
              <a:t>Am Heart J 2004;147:133–9 </a:t>
            </a:r>
            <a:endParaRPr lang="en-US" sz="1600"/>
          </a:p>
        </p:txBody>
      </p:sp>
    </p:spTree>
    <p:extLst>
      <p:ext uri="{BB962C8B-B14F-4D97-AF65-F5344CB8AC3E}">
        <p14:creationId xmlns:p14="http://schemas.microsoft.com/office/powerpoint/2010/main" val="1754874116"/>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80510823"/>
              </p:ext>
            </p:extLst>
          </p:nvPr>
        </p:nvGraphicFramePr>
        <p:xfrm>
          <a:off x="207050" y="1645631"/>
          <a:ext cx="8729900" cy="4206240"/>
        </p:xfrm>
        <a:graphic>
          <a:graphicData uri="http://schemas.openxmlformats.org/drawingml/2006/table">
            <a:tbl>
              <a:tblPr firstRow="1" bandRow="1">
                <a:tableStyleId>{2A488322-F2BA-4B5B-9748-0D474271808F}</a:tableStyleId>
              </a:tblPr>
              <a:tblGrid>
                <a:gridCol w="2952330"/>
                <a:gridCol w="1512168"/>
                <a:gridCol w="1152128"/>
                <a:gridCol w="1656184"/>
                <a:gridCol w="1457090"/>
              </a:tblGrid>
              <a:tr h="370840">
                <a:tc>
                  <a:txBody>
                    <a:bodyPr/>
                    <a:lstStyle/>
                    <a:p>
                      <a:pPr marL="0" algn="l" defTabSz="914400" rtl="0" eaLnBrk="1" latinLnBrk="0" hangingPunct="1"/>
                      <a:endParaRPr lang="en-US" sz="2000" kern="1200" dirty="0">
                        <a:solidFill>
                          <a:schemeClr val="dk1"/>
                        </a:solidFill>
                        <a:latin typeface="+mj-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mr-IN" sz="2000" kern="1200" dirty="0" err="1" smtClean="0">
                          <a:latin typeface="+mj-lt"/>
                        </a:rPr>
                        <a:t>Women</a:t>
                      </a:r>
                      <a:r>
                        <a:rPr lang="mr-IN" sz="2000" kern="1200" dirty="0" smtClean="0">
                          <a:latin typeface="+mj-lt"/>
                        </a:rPr>
                        <a:t>-PTCA (</a:t>
                      </a:r>
                      <a:r>
                        <a:rPr lang="mr-IN" sz="2000" kern="1200" dirty="0" err="1" smtClean="0">
                          <a:latin typeface="+mj-lt"/>
                        </a:rPr>
                        <a:t>n</a:t>
                      </a:r>
                      <a:r>
                        <a:rPr lang="en-US" sz="2000" kern="1200" dirty="0" smtClean="0">
                          <a:latin typeface="+mj-lt"/>
                        </a:rPr>
                        <a:t>=</a:t>
                      </a:r>
                      <a:r>
                        <a:rPr lang="mr-IN" sz="2000" kern="1200" dirty="0" smtClean="0">
                          <a:latin typeface="+mj-lt"/>
                        </a:rPr>
                        <a:t>139) </a:t>
                      </a:r>
                      <a:endParaRPr lang="mr-IN" sz="2000" kern="1200" dirty="0" smtClean="0">
                        <a:solidFill>
                          <a:schemeClr val="dk1"/>
                        </a:solidFill>
                        <a:latin typeface="+mj-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000" kern="1200" dirty="0" err="1" smtClean="0">
                          <a:latin typeface="+mj-lt"/>
                        </a:rPr>
                        <a:t>Women</a:t>
                      </a:r>
                      <a:r>
                        <a:rPr lang="fr-FR" sz="2000" kern="1200" dirty="0" smtClean="0">
                          <a:latin typeface="+mj-lt"/>
                        </a:rPr>
                        <a:t>-</a:t>
                      </a:r>
                      <a:r>
                        <a:rPr lang="fr-FR" sz="2000" kern="1200" dirty="0" err="1" smtClean="0">
                          <a:latin typeface="+mj-lt"/>
                        </a:rPr>
                        <a:t>t</a:t>
                      </a:r>
                      <a:r>
                        <a:rPr lang="fr-FR" sz="2000" kern="1200" dirty="0" smtClean="0">
                          <a:latin typeface="+mj-lt"/>
                        </a:rPr>
                        <a:t>-PA (n=121) </a:t>
                      </a:r>
                      <a:endParaRPr lang="fr-FR" sz="2000" kern="1200" dirty="0" smtClean="0">
                        <a:solidFill>
                          <a:schemeClr val="dk1"/>
                        </a:solidFill>
                        <a:latin typeface="+mj-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mr-IN" sz="2000" kern="1200" dirty="0" err="1" smtClean="0">
                          <a:latin typeface="+mj-lt"/>
                        </a:rPr>
                        <a:t>Men</a:t>
                      </a:r>
                      <a:r>
                        <a:rPr lang="mr-IN" sz="2000" kern="1200" dirty="0" smtClean="0">
                          <a:latin typeface="+mj-lt"/>
                        </a:rPr>
                        <a:t>-PTCA (</a:t>
                      </a:r>
                      <a:r>
                        <a:rPr lang="mr-IN" sz="2000" kern="1200" dirty="0" err="1" smtClean="0">
                          <a:latin typeface="+mj-lt"/>
                        </a:rPr>
                        <a:t>n</a:t>
                      </a:r>
                      <a:r>
                        <a:rPr lang="en-US" sz="2000" kern="1200" dirty="0" smtClean="0">
                          <a:latin typeface="+mj-lt"/>
                        </a:rPr>
                        <a:t>=</a:t>
                      </a:r>
                      <a:r>
                        <a:rPr lang="mr-IN" sz="2000" kern="1200" dirty="0" smtClean="0">
                          <a:latin typeface="+mj-lt"/>
                        </a:rPr>
                        <a:t>426) </a:t>
                      </a:r>
                    </a:p>
                    <a:p>
                      <a:pPr marL="0" algn="ctr" defTabSz="914400" rtl="0" eaLnBrk="1" latinLnBrk="0" hangingPunct="1"/>
                      <a:endParaRPr lang="en-US" sz="2000" kern="1200" dirty="0">
                        <a:solidFill>
                          <a:schemeClr val="dk1"/>
                        </a:solidFill>
                        <a:latin typeface="+mj-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000" kern="1200" dirty="0" smtClean="0">
                          <a:latin typeface="+mj-lt"/>
                        </a:rPr>
                        <a:t>Men-</a:t>
                      </a:r>
                      <a:r>
                        <a:rPr lang="fr-FR" sz="2000" kern="1200" dirty="0" err="1" smtClean="0">
                          <a:latin typeface="+mj-lt"/>
                        </a:rPr>
                        <a:t>t</a:t>
                      </a:r>
                      <a:r>
                        <a:rPr lang="fr-FR" sz="2000" kern="1200" dirty="0" smtClean="0">
                          <a:latin typeface="+mj-lt"/>
                        </a:rPr>
                        <a:t>-PA (n=451) </a:t>
                      </a:r>
                    </a:p>
                    <a:p>
                      <a:pPr marL="0" algn="ctr" defTabSz="914400" rtl="0" eaLnBrk="1" latinLnBrk="0" hangingPunct="1"/>
                      <a:endParaRPr lang="en-US" sz="2000" kern="1200" dirty="0">
                        <a:solidFill>
                          <a:schemeClr val="dk1"/>
                        </a:solidFill>
                        <a:latin typeface="+mj-lt"/>
                        <a:ea typeface="+mn-ea"/>
                        <a:cs typeface="+mn-cs"/>
                      </a:endParaRPr>
                    </a:p>
                  </a:txBody>
                  <a:tcPr/>
                </a:tc>
              </a:tr>
              <a:tr h="370840">
                <a:tc>
                  <a:txBody>
                    <a:bodyPr/>
                    <a:lstStyle/>
                    <a:p>
                      <a:pPr marL="0" algn="l" defTabSz="914400" rtl="0" eaLnBrk="1" latinLnBrk="0" hangingPunct="1"/>
                      <a:r>
                        <a:rPr lang="en-US" sz="2000" kern="1200" dirty="0" smtClean="0">
                          <a:latin typeface="+mj-lt"/>
                        </a:rPr>
                        <a:t>ICU (%)</a:t>
                      </a:r>
                      <a:endParaRPr lang="en-US" sz="2000" kern="1200" dirty="0">
                        <a:solidFill>
                          <a:schemeClr val="dk1"/>
                        </a:solidFill>
                        <a:latin typeface="+mj-lt"/>
                        <a:ea typeface="+mn-ea"/>
                        <a:cs typeface="+mn-cs"/>
                      </a:endParaRPr>
                    </a:p>
                  </a:txBody>
                  <a:tcPr/>
                </a:tc>
                <a:tc>
                  <a:txBody>
                    <a:bodyPr/>
                    <a:lstStyle/>
                    <a:p>
                      <a:pPr marL="0" algn="ctr" defTabSz="914400" rtl="0" eaLnBrk="1" latinLnBrk="0" hangingPunct="1"/>
                      <a:r>
                        <a:rPr lang="en-US" sz="2000" kern="1200" dirty="0" smtClean="0">
                          <a:latin typeface="+mj-lt"/>
                        </a:rPr>
                        <a:t>0</a:t>
                      </a:r>
                      <a:endParaRPr lang="en-US" sz="2000" kern="1200" dirty="0">
                        <a:solidFill>
                          <a:schemeClr val="dk1"/>
                        </a:solidFill>
                        <a:latin typeface="+mj-lt"/>
                        <a:ea typeface="+mn-ea"/>
                        <a:cs typeface="+mn-cs"/>
                      </a:endParaRPr>
                    </a:p>
                  </a:txBody>
                  <a:tcPr/>
                </a:tc>
                <a:tc>
                  <a:txBody>
                    <a:bodyPr/>
                    <a:lstStyle/>
                    <a:p>
                      <a:pPr marL="0" algn="ctr" defTabSz="914400" rtl="0" eaLnBrk="1" latinLnBrk="0" hangingPunct="1"/>
                      <a:r>
                        <a:rPr lang="en-US" sz="2000" kern="1200" dirty="0" smtClean="0">
                          <a:latin typeface="+mj-lt"/>
                        </a:rPr>
                        <a:t>4.1</a:t>
                      </a:r>
                      <a:endParaRPr lang="en-US" sz="2000" kern="1200" dirty="0">
                        <a:solidFill>
                          <a:schemeClr val="dk1"/>
                        </a:solidFill>
                        <a:latin typeface="+mj-lt"/>
                        <a:ea typeface="+mn-ea"/>
                        <a:cs typeface="+mn-cs"/>
                      </a:endParaRPr>
                    </a:p>
                  </a:txBody>
                  <a:tcPr/>
                </a:tc>
                <a:tc>
                  <a:txBody>
                    <a:bodyPr/>
                    <a:lstStyle/>
                    <a:p>
                      <a:pPr marL="0" algn="ctr" defTabSz="914400" rtl="0" eaLnBrk="1" latinLnBrk="0" hangingPunct="1"/>
                      <a:r>
                        <a:rPr lang="en-US" sz="2000" kern="1200" dirty="0" smtClean="0">
                          <a:latin typeface="+mj-lt"/>
                        </a:rPr>
                        <a:t>0</a:t>
                      </a:r>
                      <a:endParaRPr lang="en-US" sz="2000" kern="1200" dirty="0">
                        <a:solidFill>
                          <a:schemeClr val="dk1"/>
                        </a:solidFill>
                        <a:latin typeface="+mj-lt"/>
                        <a:ea typeface="+mn-ea"/>
                        <a:cs typeface="+mn-cs"/>
                      </a:endParaRPr>
                    </a:p>
                  </a:txBody>
                  <a:tcPr/>
                </a:tc>
                <a:tc>
                  <a:txBody>
                    <a:bodyPr/>
                    <a:lstStyle/>
                    <a:p>
                      <a:pPr marL="0" algn="ctr" defTabSz="914400" rtl="0" eaLnBrk="1" latinLnBrk="0" hangingPunct="1"/>
                      <a:r>
                        <a:rPr lang="en-US" sz="2000" kern="1200" dirty="0" smtClean="0">
                          <a:latin typeface="+mj-lt"/>
                        </a:rPr>
                        <a:t>0.7</a:t>
                      </a:r>
                      <a:endParaRPr lang="en-US" sz="2000" kern="1200" dirty="0">
                        <a:solidFill>
                          <a:schemeClr val="dk1"/>
                        </a:solidFill>
                        <a:latin typeface="+mj-lt"/>
                        <a:ea typeface="+mn-ea"/>
                        <a:cs typeface="+mn-cs"/>
                      </a:endParaRPr>
                    </a:p>
                  </a:txBody>
                  <a:tcPr/>
                </a:tc>
              </a:tr>
              <a:tr h="370840">
                <a:tc>
                  <a:txBody>
                    <a:bodyPr/>
                    <a:lstStyle/>
                    <a:p>
                      <a:pPr marL="0" algn="l" defTabSz="914400" rtl="0" eaLnBrk="1" latinLnBrk="0" hangingPunct="1"/>
                      <a:r>
                        <a:rPr lang="en-US" sz="2000" kern="1200" dirty="0" smtClean="0">
                          <a:latin typeface="+mj-lt"/>
                        </a:rPr>
                        <a:t>Nonfatal disabling stroke (%)</a:t>
                      </a:r>
                      <a:endParaRPr lang="en-US" sz="2000" kern="1200" dirty="0">
                        <a:solidFill>
                          <a:schemeClr val="dk1"/>
                        </a:solidFill>
                        <a:latin typeface="+mj-lt"/>
                        <a:ea typeface="+mn-ea"/>
                        <a:cs typeface="+mn-cs"/>
                      </a:endParaRPr>
                    </a:p>
                  </a:txBody>
                  <a:tcPr/>
                </a:tc>
                <a:tc>
                  <a:txBody>
                    <a:bodyPr/>
                    <a:lstStyle/>
                    <a:p>
                      <a:pPr marL="0" algn="ctr" defTabSz="914400" rtl="0" eaLnBrk="1" latinLnBrk="0" hangingPunct="1"/>
                      <a:r>
                        <a:rPr lang="en-US" sz="2000" kern="1200" dirty="0" smtClean="0">
                          <a:latin typeface="+mj-lt"/>
                        </a:rPr>
                        <a:t>0</a:t>
                      </a:r>
                      <a:endParaRPr lang="en-US" sz="2000" kern="1200" dirty="0">
                        <a:solidFill>
                          <a:schemeClr val="dk1"/>
                        </a:solidFill>
                        <a:latin typeface="+mj-lt"/>
                        <a:ea typeface="+mn-ea"/>
                        <a:cs typeface="+mn-cs"/>
                      </a:endParaRPr>
                    </a:p>
                  </a:txBody>
                  <a:tcPr/>
                </a:tc>
                <a:tc>
                  <a:txBody>
                    <a:bodyPr/>
                    <a:lstStyle/>
                    <a:p>
                      <a:pPr marL="0" algn="ctr" defTabSz="914400" rtl="0" eaLnBrk="1" latinLnBrk="0" hangingPunct="1"/>
                      <a:r>
                        <a:rPr lang="en-US" sz="2000" kern="1200" dirty="0" smtClean="0">
                          <a:latin typeface="+mj-lt"/>
                        </a:rPr>
                        <a:t>2.5</a:t>
                      </a:r>
                      <a:endParaRPr lang="en-US" sz="2000" kern="1200" dirty="0">
                        <a:solidFill>
                          <a:schemeClr val="dk1"/>
                        </a:solidFill>
                        <a:latin typeface="+mj-lt"/>
                        <a:ea typeface="+mn-ea"/>
                        <a:cs typeface="+mn-cs"/>
                      </a:endParaRPr>
                    </a:p>
                  </a:txBody>
                  <a:tcPr/>
                </a:tc>
                <a:tc>
                  <a:txBody>
                    <a:bodyPr/>
                    <a:lstStyle/>
                    <a:p>
                      <a:pPr marL="0" algn="ctr" defTabSz="914400" rtl="0" eaLnBrk="1" latinLnBrk="0" hangingPunct="1"/>
                      <a:r>
                        <a:rPr lang="en-US" sz="2000" kern="1200" dirty="0" smtClean="0">
                          <a:latin typeface="+mj-lt"/>
                        </a:rPr>
                        <a:t>0.2</a:t>
                      </a:r>
                      <a:endParaRPr lang="en-US" sz="2000" kern="1200" dirty="0">
                        <a:solidFill>
                          <a:schemeClr val="dk1"/>
                        </a:solidFill>
                        <a:latin typeface="+mj-lt"/>
                        <a:ea typeface="+mn-ea"/>
                        <a:cs typeface="+mn-cs"/>
                      </a:endParaRPr>
                    </a:p>
                  </a:txBody>
                  <a:tcPr/>
                </a:tc>
                <a:tc>
                  <a:txBody>
                    <a:bodyPr/>
                    <a:lstStyle/>
                    <a:p>
                      <a:pPr marL="0" algn="ctr" defTabSz="914400" rtl="0" eaLnBrk="1" latinLnBrk="0" hangingPunct="1"/>
                      <a:r>
                        <a:rPr lang="en-US" sz="2000" kern="1200" dirty="0" smtClean="0">
                          <a:latin typeface="+mj-lt"/>
                        </a:rPr>
                        <a:t>0.4</a:t>
                      </a:r>
                      <a:endParaRPr lang="en-US" sz="2000" kern="1200" dirty="0">
                        <a:solidFill>
                          <a:schemeClr val="dk1"/>
                        </a:solidFill>
                        <a:latin typeface="+mj-lt"/>
                        <a:ea typeface="+mn-ea"/>
                        <a:cs typeface="+mn-cs"/>
                      </a:endParaRPr>
                    </a:p>
                  </a:txBody>
                  <a:tcPr/>
                </a:tc>
              </a:tr>
              <a:tr h="370840">
                <a:tc>
                  <a:txBody>
                    <a:bodyPr/>
                    <a:lstStyle/>
                    <a:p>
                      <a:pPr marL="0" algn="l" defTabSz="914400" rtl="0" eaLnBrk="1" latinLnBrk="0" hangingPunct="1"/>
                      <a:r>
                        <a:rPr lang="en-US" sz="2000" kern="1200" dirty="0" smtClean="0">
                          <a:latin typeface="+mj-lt"/>
                        </a:rPr>
                        <a:t>Nonfatal recurrent MI (%)</a:t>
                      </a:r>
                      <a:endParaRPr lang="en-US" sz="2000" kern="1200" dirty="0">
                        <a:solidFill>
                          <a:schemeClr val="dk1"/>
                        </a:solidFill>
                        <a:latin typeface="+mj-lt"/>
                        <a:ea typeface="+mn-ea"/>
                        <a:cs typeface="+mn-cs"/>
                      </a:endParaRPr>
                    </a:p>
                  </a:txBody>
                  <a:tcPr/>
                </a:tc>
                <a:tc>
                  <a:txBody>
                    <a:bodyPr/>
                    <a:lstStyle/>
                    <a:p>
                      <a:pPr marL="0" algn="ctr" defTabSz="914400" rtl="0" eaLnBrk="1" latinLnBrk="0" hangingPunct="1"/>
                      <a:r>
                        <a:rPr lang="en-US" sz="2000" kern="1200" dirty="0" smtClean="0">
                          <a:latin typeface="+mj-lt"/>
                        </a:rPr>
                        <a:t>6.5</a:t>
                      </a:r>
                      <a:endParaRPr lang="en-US" sz="2000" kern="1200" dirty="0">
                        <a:solidFill>
                          <a:schemeClr val="dk1"/>
                        </a:solidFill>
                        <a:latin typeface="+mj-lt"/>
                        <a:ea typeface="+mn-ea"/>
                        <a:cs typeface="+mn-cs"/>
                      </a:endParaRPr>
                    </a:p>
                  </a:txBody>
                  <a:tcPr/>
                </a:tc>
                <a:tc>
                  <a:txBody>
                    <a:bodyPr/>
                    <a:lstStyle/>
                    <a:p>
                      <a:pPr marL="0" algn="ctr" defTabSz="914400" rtl="0" eaLnBrk="1" latinLnBrk="0" hangingPunct="1"/>
                      <a:r>
                        <a:rPr lang="en-US" sz="2000" kern="1200" dirty="0" smtClean="0">
                          <a:latin typeface="+mj-lt"/>
                        </a:rPr>
                        <a:t>6.6</a:t>
                      </a:r>
                      <a:endParaRPr lang="en-US" sz="2000" kern="1200" dirty="0">
                        <a:solidFill>
                          <a:schemeClr val="dk1"/>
                        </a:solidFill>
                        <a:latin typeface="+mj-lt"/>
                        <a:ea typeface="+mn-ea"/>
                        <a:cs typeface="+mn-cs"/>
                      </a:endParaRPr>
                    </a:p>
                  </a:txBody>
                  <a:tcPr/>
                </a:tc>
                <a:tc>
                  <a:txBody>
                    <a:bodyPr/>
                    <a:lstStyle/>
                    <a:p>
                      <a:pPr marL="0" algn="ctr" defTabSz="914400" rtl="0" eaLnBrk="1" latinLnBrk="0" hangingPunct="1"/>
                      <a:r>
                        <a:rPr lang="en-US" sz="2000" kern="1200" dirty="0" smtClean="0">
                          <a:latin typeface="+mj-lt"/>
                        </a:rPr>
                        <a:t>3.8</a:t>
                      </a:r>
                      <a:endParaRPr lang="en-US" sz="2000" kern="1200" dirty="0">
                        <a:solidFill>
                          <a:schemeClr val="dk1"/>
                        </a:solidFill>
                        <a:latin typeface="+mj-lt"/>
                        <a:ea typeface="+mn-ea"/>
                        <a:cs typeface="+mn-cs"/>
                      </a:endParaRPr>
                    </a:p>
                  </a:txBody>
                  <a:tcPr/>
                </a:tc>
                <a:tc>
                  <a:txBody>
                    <a:bodyPr/>
                    <a:lstStyle/>
                    <a:p>
                      <a:pPr marL="0" algn="ctr" defTabSz="914400" rtl="0" eaLnBrk="1" latinLnBrk="0" hangingPunct="1"/>
                      <a:r>
                        <a:rPr lang="en-US" sz="2000" kern="1200" dirty="0" smtClean="0">
                          <a:latin typeface="+mj-lt"/>
                        </a:rPr>
                        <a:t>6.4</a:t>
                      </a:r>
                      <a:endParaRPr lang="en-US" sz="2000" kern="1200" dirty="0">
                        <a:solidFill>
                          <a:schemeClr val="dk1"/>
                        </a:solidFill>
                        <a:latin typeface="+mj-lt"/>
                        <a:ea typeface="+mn-ea"/>
                        <a:cs typeface="+mn-cs"/>
                      </a:endParaRPr>
                    </a:p>
                  </a:txBody>
                  <a:tcPr/>
                </a:tc>
              </a:tr>
              <a:tr h="370840">
                <a:tc>
                  <a:txBody>
                    <a:bodyPr/>
                    <a:lstStyle/>
                    <a:p>
                      <a:pPr marL="0" algn="l" defTabSz="914400" rtl="0" eaLnBrk="1" latinLnBrk="0" hangingPunct="1"/>
                      <a:r>
                        <a:rPr lang="en-US" sz="2000" kern="1200" dirty="0" smtClean="0">
                          <a:latin typeface="+mj-lt"/>
                        </a:rPr>
                        <a:t>30-Day mortality (%)</a:t>
                      </a:r>
                      <a:endParaRPr lang="en-US" sz="2000" kern="1200" dirty="0">
                        <a:solidFill>
                          <a:schemeClr val="dk1"/>
                        </a:solidFill>
                        <a:latin typeface="+mj-lt"/>
                        <a:ea typeface="+mn-ea"/>
                        <a:cs typeface="+mn-cs"/>
                      </a:endParaRPr>
                    </a:p>
                  </a:txBody>
                  <a:tcPr/>
                </a:tc>
                <a:tc>
                  <a:txBody>
                    <a:bodyPr/>
                    <a:lstStyle/>
                    <a:p>
                      <a:pPr marL="0" algn="ctr" defTabSz="914400" rtl="0" eaLnBrk="1" latinLnBrk="0" hangingPunct="1"/>
                      <a:r>
                        <a:rPr lang="en-US" sz="2000" kern="1200" dirty="0" smtClean="0">
                          <a:latin typeface="+mj-lt"/>
                        </a:rPr>
                        <a:t>10.9</a:t>
                      </a:r>
                      <a:endParaRPr lang="en-US" sz="2000" kern="1200" dirty="0">
                        <a:solidFill>
                          <a:schemeClr val="dk1"/>
                        </a:solidFill>
                        <a:latin typeface="+mj-lt"/>
                        <a:ea typeface="+mn-ea"/>
                        <a:cs typeface="+mn-cs"/>
                      </a:endParaRPr>
                    </a:p>
                  </a:txBody>
                  <a:tcPr/>
                </a:tc>
                <a:tc>
                  <a:txBody>
                    <a:bodyPr/>
                    <a:lstStyle/>
                    <a:p>
                      <a:pPr marL="0" algn="ctr" defTabSz="914400" rtl="0" eaLnBrk="1" latinLnBrk="0" hangingPunct="1"/>
                      <a:r>
                        <a:rPr lang="en-US" sz="2000" kern="1200" dirty="0" smtClean="0">
                          <a:latin typeface="+mj-lt"/>
                        </a:rPr>
                        <a:t>11.6</a:t>
                      </a:r>
                      <a:endParaRPr lang="en-US" sz="2000" kern="1200" dirty="0">
                        <a:solidFill>
                          <a:schemeClr val="dk1"/>
                        </a:solidFill>
                        <a:latin typeface="+mj-lt"/>
                        <a:ea typeface="+mn-ea"/>
                        <a:cs typeface="+mn-cs"/>
                      </a:endParaRPr>
                    </a:p>
                  </a:txBody>
                  <a:tcPr/>
                </a:tc>
                <a:tc>
                  <a:txBody>
                    <a:bodyPr/>
                    <a:lstStyle/>
                    <a:p>
                      <a:pPr marL="0" algn="ctr" defTabSz="914400" rtl="0" eaLnBrk="1" latinLnBrk="0" hangingPunct="1"/>
                      <a:r>
                        <a:rPr lang="en-US" sz="2000" kern="1200" dirty="0" smtClean="0">
                          <a:latin typeface="+mj-lt"/>
                        </a:rPr>
                        <a:t>4.0</a:t>
                      </a:r>
                      <a:endParaRPr lang="en-US" sz="2000" kern="1200" dirty="0">
                        <a:solidFill>
                          <a:schemeClr val="dk1"/>
                        </a:solidFill>
                        <a:latin typeface="+mj-lt"/>
                        <a:ea typeface="+mn-ea"/>
                        <a:cs typeface="+mn-cs"/>
                      </a:endParaRPr>
                    </a:p>
                  </a:txBody>
                  <a:tcPr/>
                </a:tc>
                <a:tc>
                  <a:txBody>
                    <a:bodyPr/>
                    <a:lstStyle/>
                    <a:p>
                      <a:pPr marL="0" algn="ctr" defTabSz="914400" rtl="0" eaLnBrk="1" latinLnBrk="0" hangingPunct="1"/>
                      <a:r>
                        <a:rPr lang="en-US" sz="2000" kern="1200" dirty="0" smtClean="0">
                          <a:latin typeface="+mj-lt"/>
                        </a:rPr>
                        <a:t>5.8</a:t>
                      </a:r>
                      <a:endParaRPr lang="en-US" sz="2000" kern="1200" dirty="0">
                        <a:solidFill>
                          <a:schemeClr val="dk1"/>
                        </a:solidFill>
                        <a:latin typeface="+mj-lt"/>
                        <a:ea typeface="+mn-ea"/>
                        <a:cs typeface="+mn-cs"/>
                      </a:endParaRPr>
                    </a:p>
                  </a:txBody>
                  <a:tcPr/>
                </a:tc>
              </a:tr>
              <a:tr h="370840">
                <a:tc>
                  <a:txBody>
                    <a:bodyPr/>
                    <a:lstStyle/>
                    <a:p>
                      <a:pPr marL="0" algn="l" defTabSz="914400" rtl="0" eaLnBrk="1" latinLnBrk="0" hangingPunct="1"/>
                      <a:r>
                        <a:rPr lang="en-US" sz="2000" kern="1200" dirty="0" smtClean="0">
                          <a:latin typeface="+mj-lt"/>
                        </a:rPr>
                        <a:t>Death, nonfatal recurrent MI, </a:t>
                      </a:r>
                      <a:r>
                        <a:rPr lang="en-US" sz="2000" kern="1200" dirty="0" err="1" smtClean="0">
                          <a:latin typeface="+mj-lt"/>
                        </a:rPr>
                        <a:t>nonfatalb</a:t>
                      </a:r>
                      <a:r>
                        <a:rPr lang="en-US" sz="2000" kern="1200" dirty="0" smtClean="0">
                          <a:latin typeface="+mj-lt"/>
                        </a:rPr>
                        <a:t> disabling stroke (%)</a:t>
                      </a:r>
                      <a:endParaRPr lang="en-US" sz="2000" kern="1200" dirty="0">
                        <a:solidFill>
                          <a:schemeClr val="dk1"/>
                        </a:solidFill>
                        <a:latin typeface="+mj-lt"/>
                        <a:ea typeface="+mn-ea"/>
                        <a:cs typeface="+mn-cs"/>
                      </a:endParaRPr>
                    </a:p>
                  </a:txBody>
                  <a:tcPr>
                    <a:solidFill>
                      <a:srgbClr val="FFC000"/>
                    </a:solidFill>
                  </a:tcPr>
                </a:tc>
                <a:tc>
                  <a:txBody>
                    <a:bodyPr/>
                    <a:lstStyle/>
                    <a:p>
                      <a:pPr marL="0" algn="ctr" defTabSz="914400" rtl="0" eaLnBrk="1" latinLnBrk="0" hangingPunct="1"/>
                      <a:r>
                        <a:rPr lang="en-US" sz="2000" kern="1200" dirty="0" smtClean="0">
                          <a:latin typeface="+mj-lt"/>
                        </a:rPr>
                        <a:t>15.9</a:t>
                      </a:r>
                      <a:endParaRPr lang="en-US" sz="2000" kern="1200" dirty="0">
                        <a:solidFill>
                          <a:schemeClr val="dk1"/>
                        </a:solidFill>
                        <a:latin typeface="+mj-lt"/>
                        <a:ea typeface="+mn-ea"/>
                        <a:cs typeface="+mn-cs"/>
                      </a:endParaRPr>
                    </a:p>
                  </a:txBody>
                  <a:tcPr>
                    <a:solidFill>
                      <a:srgbClr val="FFC000"/>
                    </a:solidFill>
                  </a:tcPr>
                </a:tc>
                <a:tc>
                  <a:txBody>
                    <a:bodyPr/>
                    <a:lstStyle/>
                    <a:p>
                      <a:pPr marL="0" algn="ctr" defTabSz="914400" rtl="0" eaLnBrk="1" latinLnBrk="0" hangingPunct="1"/>
                      <a:r>
                        <a:rPr lang="en-US" sz="2000" kern="1200" dirty="0" smtClean="0">
                          <a:latin typeface="+mj-lt"/>
                        </a:rPr>
                        <a:t>19.8</a:t>
                      </a:r>
                      <a:endParaRPr lang="en-US" sz="2000" kern="1200" dirty="0">
                        <a:solidFill>
                          <a:schemeClr val="dk1"/>
                        </a:solidFill>
                        <a:latin typeface="+mj-lt"/>
                        <a:ea typeface="+mn-ea"/>
                        <a:cs typeface="+mn-cs"/>
                      </a:endParaRPr>
                    </a:p>
                  </a:txBody>
                  <a:tcPr>
                    <a:solidFill>
                      <a:srgbClr val="FFC000"/>
                    </a:solidFill>
                  </a:tcPr>
                </a:tc>
                <a:tc>
                  <a:txBody>
                    <a:bodyPr/>
                    <a:lstStyle/>
                    <a:p>
                      <a:pPr marL="0" algn="ctr" defTabSz="914400" rtl="0" eaLnBrk="1" latinLnBrk="0" hangingPunct="1"/>
                      <a:r>
                        <a:rPr lang="en-US" sz="2000" kern="1200" dirty="0" smtClean="0">
                          <a:latin typeface="+mj-lt"/>
                        </a:rPr>
                        <a:t>7.5</a:t>
                      </a:r>
                      <a:endParaRPr lang="en-US" sz="2000" kern="1200" dirty="0">
                        <a:solidFill>
                          <a:schemeClr val="dk1"/>
                        </a:solidFill>
                        <a:latin typeface="+mj-lt"/>
                        <a:ea typeface="+mn-ea"/>
                        <a:cs typeface="+mn-cs"/>
                      </a:endParaRPr>
                    </a:p>
                  </a:txBody>
                  <a:tcPr>
                    <a:solidFill>
                      <a:srgbClr val="FFC000"/>
                    </a:solidFill>
                  </a:tcPr>
                </a:tc>
                <a:tc>
                  <a:txBody>
                    <a:bodyPr/>
                    <a:lstStyle/>
                    <a:p>
                      <a:pPr marL="0" algn="ctr" defTabSz="914400" rtl="0" eaLnBrk="1" latinLnBrk="0" hangingPunct="1"/>
                      <a:r>
                        <a:rPr lang="en-US" sz="2000" kern="1200" dirty="0" smtClean="0">
                          <a:latin typeface="+mj-lt"/>
                        </a:rPr>
                        <a:t>12.0</a:t>
                      </a:r>
                      <a:endParaRPr lang="en-US" sz="2000" kern="1200" dirty="0">
                        <a:solidFill>
                          <a:schemeClr val="dk1"/>
                        </a:solidFill>
                        <a:latin typeface="+mj-lt"/>
                        <a:ea typeface="+mn-ea"/>
                        <a:cs typeface="+mn-cs"/>
                      </a:endParaRPr>
                    </a:p>
                  </a:txBody>
                  <a:tcPr>
                    <a:solidFill>
                      <a:srgbClr val="FFC000"/>
                    </a:solidFill>
                  </a:tcPr>
                </a:tc>
              </a:tr>
            </a:tbl>
          </a:graphicData>
        </a:graphic>
      </p:graphicFrame>
      <p:sp>
        <p:nvSpPr>
          <p:cNvPr id="8" name="Title 1"/>
          <p:cNvSpPr>
            <a:spLocks noGrp="1"/>
          </p:cNvSpPr>
          <p:nvPr>
            <p:ph type="title"/>
          </p:nvPr>
        </p:nvSpPr>
        <p:spPr>
          <a:xfrm>
            <a:off x="0" y="260648"/>
            <a:ext cx="9144000" cy="736600"/>
          </a:xfrm>
        </p:spPr>
        <p:txBody>
          <a:bodyPr/>
          <a:lstStyle/>
          <a:p>
            <a:r>
              <a:rPr lang="en-US" dirty="0" smtClean="0"/>
              <a:t>GUSTO II-B PTCA </a:t>
            </a:r>
            <a:r>
              <a:rPr lang="en-US" dirty="0" err="1" smtClean="0"/>
              <a:t>Substudy</a:t>
            </a:r>
            <a:endParaRPr lang="en-US" dirty="0"/>
          </a:p>
        </p:txBody>
      </p:sp>
      <p:sp>
        <p:nvSpPr>
          <p:cNvPr id="9" name="TextBox 8"/>
          <p:cNvSpPr txBox="1"/>
          <p:nvPr/>
        </p:nvSpPr>
        <p:spPr>
          <a:xfrm>
            <a:off x="414609" y="993210"/>
            <a:ext cx="8314782" cy="523220"/>
          </a:xfrm>
          <a:prstGeom prst="rect">
            <a:avLst/>
          </a:prstGeom>
          <a:noFill/>
        </p:spPr>
        <p:txBody>
          <a:bodyPr wrap="square" rtlCol="0">
            <a:spAutoFit/>
          </a:bodyPr>
          <a:lstStyle/>
          <a:p>
            <a:pPr algn="ctr"/>
            <a:r>
              <a:rPr lang="en-US" sz="2800" b="1" dirty="0" smtClean="0">
                <a:latin typeface="+mj-lt"/>
              </a:rPr>
              <a:t>30-day Clinical Outcomes by Sex and </a:t>
            </a:r>
            <a:r>
              <a:rPr lang="en-US" sz="2800" b="1" dirty="0" err="1" smtClean="0">
                <a:latin typeface="+mj-lt"/>
              </a:rPr>
              <a:t>Tx</a:t>
            </a:r>
            <a:r>
              <a:rPr lang="en-US" sz="2800" b="1" dirty="0" smtClean="0">
                <a:latin typeface="+mj-lt"/>
              </a:rPr>
              <a:t>. Strata</a:t>
            </a:r>
          </a:p>
        </p:txBody>
      </p:sp>
      <p:sp>
        <p:nvSpPr>
          <p:cNvPr id="10" name="Rectangle 9"/>
          <p:cNvSpPr/>
          <p:nvPr/>
        </p:nvSpPr>
        <p:spPr>
          <a:xfrm>
            <a:off x="6228184" y="6540330"/>
            <a:ext cx="2970237" cy="338554"/>
          </a:xfrm>
          <a:prstGeom prst="rect">
            <a:avLst/>
          </a:prstGeom>
        </p:spPr>
        <p:txBody>
          <a:bodyPr wrap="none">
            <a:spAutoFit/>
          </a:bodyPr>
          <a:lstStyle/>
          <a:p>
            <a:pPr algn="r"/>
            <a:r>
              <a:rPr lang="en-US" sz="1600">
                <a:latin typeface="Futura" charset="0"/>
              </a:rPr>
              <a:t>Am Heart J 2004;147:133–9 </a:t>
            </a:r>
            <a:endParaRPr lang="en-US" sz="1600"/>
          </a:p>
        </p:txBody>
      </p:sp>
      <p:sp>
        <p:nvSpPr>
          <p:cNvPr id="6" name="Rectangle 5"/>
          <p:cNvSpPr/>
          <p:nvPr/>
        </p:nvSpPr>
        <p:spPr>
          <a:xfrm>
            <a:off x="124712" y="5838150"/>
            <a:ext cx="7056784" cy="830997"/>
          </a:xfrm>
          <a:prstGeom prst="rect">
            <a:avLst/>
          </a:prstGeom>
        </p:spPr>
        <p:txBody>
          <a:bodyPr wrap="square">
            <a:spAutoFit/>
          </a:bodyPr>
          <a:lstStyle/>
          <a:p>
            <a:pPr latinLnBrk="0"/>
            <a:r>
              <a:rPr lang="en-US" sz="2400" b="1" smtClean="0">
                <a:latin typeface="Times" charset="0"/>
              </a:rPr>
              <a:t>Primary </a:t>
            </a:r>
            <a:r>
              <a:rPr lang="en-US" sz="2400" b="1" dirty="0">
                <a:latin typeface="Times" charset="0"/>
              </a:rPr>
              <a:t>PCI </a:t>
            </a:r>
            <a:r>
              <a:rPr lang="en-US" sz="2400" b="1" dirty="0" smtClean="0">
                <a:latin typeface="Times" charset="0"/>
              </a:rPr>
              <a:t>prevented </a:t>
            </a:r>
            <a:r>
              <a:rPr lang="en-US" sz="2400" b="1" dirty="0">
                <a:latin typeface="Times" charset="0"/>
              </a:rPr>
              <a:t>56 deaths in women compared with 42 deaths in men per 1000 treated </a:t>
            </a:r>
            <a:endParaRPr lang="en-US" sz="2400" b="1" dirty="0"/>
          </a:p>
        </p:txBody>
      </p:sp>
    </p:spTree>
    <p:extLst>
      <p:ext uri="{BB962C8B-B14F-4D97-AF65-F5344CB8AC3E}">
        <p14:creationId xmlns:p14="http://schemas.microsoft.com/office/powerpoint/2010/main" val="1478186311"/>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제목 1"/>
          <p:cNvSpPr>
            <a:spLocks noGrp="1"/>
          </p:cNvSpPr>
          <p:nvPr>
            <p:ph type="title"/>
          </p:nvPr>
        </p:nvSpPr>
        <p:spPr>
          <a:xfrm>
            <a:off x="0" y="260648"/>
            <a:ext cx="9144000" cy="765845"/>
          </a:xfrm>
        </p:spPr>
        <p:txBody>
          <a:bodyPr/>
          <a:lstStyle/>
          <a:p>
            <a:pPr eaLnBrk="1" hangingPunct="1">
              <a:defRPr/>
            </a:pPr>
            <a:r>
              <a:rPr lang="en-US" altLang="ko-KR" dirty="0" smtClean="0">
                <a:solidFill>
                  <a:srgbClr val="FFFF99"/>
                </a:solidFill>
                <a:latin typeface="Verdana" pitchFamily="34" charset="0"/>
                <a:ea typeface="굴림" pitchFamily="50" charset="-127"/>
              </a:rPr>
              <a:t>Disclosures</a:t>
            </a:r>
            <a:endParaRPr lang="ko-KR" altLang="en-US" dirty="0" smtClean="0">
              <a:solidFill>
                <a:srgbClr val="FFFF99"/>
              </a:solidFill>
              <a:latin typeface="Verdana" pitchFamily="34" charset="0"/>
              <a:ea typeface="굴림" pitchFamily="50" charset="-127"/>
            </a:endParaRPr>
          </a:p>
        </p:txBody>
      </p:sp>
      <p:sp>
        <p:nvSpPr>
          <p:cNvPr id="3075" name="내용 개체 틀 2"/>
          <p:cNvSpPr>
            <a:spLocks noGrp="1"/>
          </p:cNvSpPr>
          <p:nvPr>
            <p:ph idx="1"/>
          </p:nvPr>
        </p:nvSpPr>
        <p:spPr>
          <a:xfrm>
            <a:off x="611560" y="1412776"/>
            <a:ext cx="7632848" cy="3528392"/>
          </a:xfrm>
        </p:spPr>
        <p:txBody>
          <a:bodyPr/>
          <a:lstStyle/>
          <a:p>
            <a:pPr eaLnBrk="1" hangingPunct="1">
              <a:lnSpc>
                <a:spcPct val="150000"/>
              </a:lnSpc>
              <a:buClr>
                <a:srgbClr val="FFC000"/>
              </a:buClr>
              <a:buSzPct val="100000"/>
              <a:buFont typeface="Wingdings" charset="2"/>
              <a:buChar char="ü"/>
              <a:defRPr/>
            </a:pPr>
            <a:r>
              <a:rPr lang="en-US" altLang="ko-KR" sz="3600" b="1" dirty="0" smtClean="0">
                <a:latin typeface="+mj-lt"/>
                <a:cs typeface="Arial" charset="0"/>
              </a:rPr>
              <a:t> Nothing to disclose</a:t>
            </a:r>
          </a:p>
        </p:txBody>
      </p:sp>
    </p:spTree>
    <p:extLst>
      <p:ext uri="{BB962C8B-B14F-4D97-AF65-F5344CB8AC3E}">
        <p14:creationId xmlns:p14="http://schemas.microsoft.com/office/powerpoint/2010/main" val="1853541658"/>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260648"/>
            <a:ext cx="9144000" cy="736600"/>
          </a:xfrm>
        </p:spPr>
        <p:txBody>
          <a:bodyPr/>
          <a:lstStyle/>
          <a:p>
            <a:r>
              <a:rPr lang="en-US" dirty="0" smtClean="0"/>
              <a:t>GUSTO II-B PTCA </a:t>
            </a:r>
            <a:r>
              <a:rPr lang="en-US" dirty="0" err="1" smtClean="0"/>
              <a:t>Substudy</a:t>
            </a:r>
            <a:endParaRPr lang="en-US" dirty="0"/>
          </a:p>
        </p:txBody>
      </p:sp>
      <p:sp>
        <p:nvSpPr>
          <p:cNvPr id="9" name="TextBox 8"/>
          <p:cNvSpPr txBox="1"/>
          <p:nvPr/>
        </p:nvSpPr>
        <p:spPr>
          <a:xfrm>
            <a:off x="414609" y="1304022"/>
            <a:ext cx="8314782" cy="954107"/>
          </a:xfrm>
          <a:prstGeom prst="rect">
            <a:avLst/>
          </a:prstGeom>
          <a:noFill/>
        </p:spPr>
        <p:txBody>
          <a:bodyPr wrap="square" rtlCol="0">
            <a:spAutoFit/>
          </a:bodyPr>
          <a:lstStyle/>
          <a:p>
            <a:pPr algn="ctr"/>
            <a:r>
              <a:rPr lang="en-US" sz="2800" b="1" dirty="0" smtClean="0">
                <a:latin typeface="+mj-lt"/>
              </a:rPr>
              <a:t>Adjusting for baseline characteristics</a:t>
            </a:r>
          </a:p>
          <a:p>
            <a:pPr algn="ctr"/>
            <a:r>
              <a:rPr lang="en-US" sz="2800" b="1" i="1" u="sng" dirty="0" smtClean="0">
                <a:solidFill>
                  <a:srgbClr val="FFC000"/>
                </a:solidFill>
                <a:latin typeface="+mj-lt"/>
              </a:rPr>
              <a:t>(age, </a:t>
            </a:r>
            <a:r>
              <a:rPr lang="en-US" sz="2800" b="1" i="1" u="sng" dirty="0" err="1" smtClean="0">
                <a:solidFill>
                  <a:srgbClr val="FFC000"/>
                </a:solidFill>
                <a:latin typeface="+mj-lt"/>
              </a:rPr>
              <a:t>Killip</a:t>
            </a:r>
            <a:r>
              <a:rPr lang="en-US" sz="2800" b="1" i="1" u="sng" dirty="0" smtClean="0">
                <a:solidFill>
                  <a:srgbClr val="FFC000"/>
                </a:solidFill>
                <a:latin typeface="+mj-lt"/>
              </a:rPr>
              <a:t> class, pulse, SBP)</a:t>
            </a:r>
          </a:p>
        </p:txBody>
      </p:sp>
      <p:sp>
        <p:nvSpPr>
          <p:cNvPr id="10" name="Rectangle 9"/>
          <p:cNvSpPr/>
          <p:nvPr/>
        </p:nvSpPr>
        <p:spPr>
          <a:xfrm>
            <a:off x="6143522" y="6371053"/>
            <a:ext cx="2970237" cy="338554"/>
          </a:xfrm>
          <a:prstGeom prst="rect">
            <a:avLst/>
          </a:prstGeom>
        </p:spPr>
        <p:txBody>
          <a:bodyPr wrap="none">
            <a:spAutoFit/>
          </a:bodyPr>
          <a:lstStyle/>
          <a:p>
            <a:pPr algn="r"/>
            <a:r>
              <a:rPr lang="en-US" sz="1600">
                <a:latin typeface="Futura" charset="0"/>
              </a:rPr>
              <a:t>Am Heart J 2004;147:133–9 </a:t>
            </a:r>
            <a:endParaRPr lang="en-US" sz="1600"/>
          </a:p>
        </p:txBody>
      </p:sp>
      <p:pic>
        <p:nvPicPr>
          <p:cNvPr id="3" name="Content Placeholder 2"/>
          <p:cNvPicPr>
            <a:picLocks noGrp="1" noChangeAspect="1"/>
          </p:cNvPicPr>
          <p:nvPr>
            <p:ph idx="1"/>
          </p:nvPr>
        </p:nvPicPr>
        <p:blipFill>
          <a:blip r:embed="rId3"/>
          <a:stretch>
            <a:fillRect/>
          </a:stretch>
        </p:blipFill>
        <p:spPr>
          <a:xfrm>
            <a:off x="246084" y="2564904"/>
            <a:ext cx="8651832" cy="2448272"/>
          </a:xfrm>
          <a:prstGeom prst="rect">
            <a:avLst/>
          </a:prstGeom>
        </p:spPr>
      </p:pic>
    </p:spTree>
    <p:extLst>
      <p:ext uri="{BB962C8B-B14F-4D97-AF65-F5344CB8AC3E}">
        <p14:creationId xmlns:p14="http://schemas.microsoft.com/office/powerpoint/2010/main" val="1744715460"/>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736600"/>
          </a:xfrm>
        </p:spPr>
        <p:txBody>
          <a:bodyPr>
            <a:normAutofit fontScale="90000"/>
          </a:bodyPr>
          <a:lstStyle/>
          <a:p>
            <a:r>
              <a:rPr lang="en-US" sz="3100" dirty="0" smtClean="0"/>
              <a:t>Previous Evidence: Meta-</a:t>
            </a:r>
            <a:r>
              <a:rPr lang="en-US" sz="3100" dirty="0" err="1" smtClean="0"/>
              <a:t>Anaysis</a:t>
            </a:r>
            <a:r>
              <a:rPr lang="en-US" sz="3100" dirty="0" smtClean="0"/>
              <a:t> of 35 studies</a:t>
            </a:r>
            <a:r>
              <a:rPr lang="en-US" dirty="0" smtClean="0"/>
              <a:t/>
            </a:r>
            <a:br>
              <a:rPr lang="en-US" dirty="0" smtClean="0"/>
            </a:br>
            <a:r>
              <a:rPr lang="en-US" sz="2700" dirty="0" smtClean="0">
                <a:solidFill>
                  <a:schemeClr val="bg1">
                    <a:lumMod val="10000"/>
                    <a:lumOff val="90000"/>
                  </a:schemeClr>
                </a:solidFill>
              </a:rPr>
              <a:t>68,536 pts s/p primary PCI</a:t>
            </a:r>
            <a:endParaRPr lang="en-US" sz="2700" dirty="0">
              <a:solidFill>
                <a:schemeClr val="bg1">
                  <a:lumMod val="10000"/>
                  <a:lumOff val="90000"/>
                </a:schemeClr>
              </a:solidFill>
            </a:endParaRPr>
          </a:p>
        </p:txBody>
      </p:sp>
      <p:pic>
        <p:nvPicPr>
          <p:cNvPr id="7" name="Content Placeholder 6"/>
          <p:cNvPicPr>
            <a:picLocks noGrp="1" noChangeAspect="1"/>
          </p:cNvPicPr>
          <p:nvPr>
            <p:ph idx="1"/>
          </p:nvPr>
        </p:nvPicPr>
        <p:blipFill>
          <a:blip r:embed="rId3"/>
          <a:stretch>
            <a:fillRect/>
          </a:stretch>
        </p:blipFill>
        <p:spPr>
          <a:xfrm>
            <a:off x="1979712" y="1401372"/>
            <a:ext cx="5184576" cy="5201830"/>
          </a:xfrm>
          <a:prstGeom prst="rect">
            <a:avLst/>
          </a:prstGeom>
        </p:spPr>
      </p:pic>
      <p:sp>
        <p:nvSpPr>
          <p:cNvPr id="9" name="TextBox 8"/>
          <p:cNvSpPr txBox="1"/>
          <p:nvPr/>
        </p:nvSpPr>
        <p:spPr>
          <a:xfrm>
            <a:off x="1403648" y="1001262"/>
            <a:ext cx="6336704" cy="400110"/>
          </a:xfrm>
          <a:prstGeom prst="rect">
            <a:avLst/>
          </a:prstGeom>
          <a:noFill/>
        </p:spPr>
        <p:txBody>
          <a:bodyPr wrap="square" rtlCol="0">
            <a:spAutoFit/>
          </a:bodyPr>
          <a:lstStyle/>
          <a:p>
            <a:pPr algn="ctr"/>
            <a:r>
              <a:rPr lang="en-US" sz="2000" b="1" dirty="0" smtClean="0">
                <a:latin typeface="+mj-lt"/>
              </a:rPr>
              <a:t>Unadjusted and Adjusted In-hospital Mortality</a:t>
            </a:r>
            <a:endParaRPr lang="en-US" sz="2000" b="1" dirty="0">
              <a:latin typeface="+mj-lt"/>
            </a:endParaRPr>
          </a:p>
        </p:txBody>
      </p:sp>
      <p:sp>
        <p:nvSpPr>
          <p:cNvPr id="10" name="Rectangle 9"/>
          <p:cNvSpPr/>
          <p:nvPr/>
        </p:nvSpPr>
        <p:spPr>
          <a:xfrm>
            <a:off x="3173557" y="6578892"/>
            <a:ext cx="5581656" cy="338554"/>
          </a:xfrm>
          <a:prstGeom prst="rect">
            <a:avLst/>
          </a:prstGeom>
        </p:spPr>
        <p:txBody>
          <a:bodyPr wrap="none">
            <a:spAutoFit/>
          </a:bodyPr>
          <a:lstStyle/>
          <a:p>
            <a:pPr algn="r"/>
            <a:r>
              <a:rPr lang="de-DE" sz="1600" i="1" dirty="0" err="1" smtClean="0">
                <a:latin typeface="+mj-lt"/>
              </a:rPr>
              <a:t>Pancholy</a:t>
            </a:r>
            <a:r>
              <a:rPr lang="de-DE" sz="1600" i="1" dirty="0" smtClean="0">
                <a:latin typeface="+mj-lt"/>
              </a:rPr>
              <a:t> et al. JAMA </a:t>
            </a:r>
            <a:r>
              <a:rPr lang="de-DE" sz="1600" i="1" dirty="0">
                <a:latin typeface="+mj-lt"/>
              </a:rPr>
              <a:t>Intern Med</a:t>
            </a:r>
            <a:r>
              <a:rPr lang="de-DE" sz="1600" dirty="0">
                <a:latin typeface="+mj-lt"/>
              </a:rPr>
              <a:t>. 2014;174(11):1822-1830 </a:t>
            </a:r>
          </a:p>
        </p:txBody>
      </p:sp>
    </p:spTree>
    <p:extLst>
      <p:ext uri="{BB962C8B-B14F-4D97-AF65-F5344CB8AC3E}">
        <p14:creationId xmlns:p14="http://schemas.microsoft.com/office/powerpoint/2010/main" val="1254005785"/>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115616" y="1473288"/>
            <a:ext cx="6984776" cy="5026853"/>
          </a:xfrm>
          <a:prstGeom prst="rect">
            <a:avLst/>
          </a:prstGeom>
        </p:spPr>
      </p:pic>
      <p:sp>
        <p:nvSpPr>
          <p:cNvPr id="5" name="Title 1"/>
          <p:cNvSpPr txBox="1">
            <a:spLocks/>
          </p:cNvSpPr>
          <p:nvPr/>
        </p:nvSpPr>
        <p:spPr>
          <a:xfrm>
            <a:off x="0" y="188640"/>
            <a:ext cx="9144000" cy="736600"/>
          </a:xfrm>
          <a:prstGeom prst="rect">
            <a:avLst/>
          </a:prstGeom>
        </p:spPr>
        <p:txBody>
          <a:bodyPr vert="horz" lIns="91440" tIns="45720" rIns="91440" bIns="45720" rtlCol="0" anchor="ctr">
            <a:normAutofit fontScale="90000" lnSpcReduction="10000"/>
          </a:bodyPr>
          <a:lstStyle>
            <a:lvl1pPr algn="ctr" rtl="0" eaLnBrk="0" fontAlgn="base" hangingPunct="0">
              <a:lnSpc>
                <a:spcPct val="90000"/>
              </a:lnSpc>
              <a:spcBef>
                <a:spcPct val="0"/>
              </a:spcBef>
              <a:spcAft>
                <a:spcPct val="0"/>
              </a:spcAft>
              <a:defRPr sz="3600" b="1">
                <a:solidFill>
                  <a:schemeClr val="tx2">
                    <a:lumMod val="60000"/>
                    <a:lumOff val="40000"/>
                  </a:schemeClr>
                </a:solidFill>
                <a:latin typeface="+mj-lt"/>
                <a:ea typeface="+mj-ea"/>
                <a:cs typeface="+mj-cs"/>
              </a:defRPr>
            </a:lvl1pPr>
            <a:lvl2pPr algn="ctr" rtl="0" eaLnBrk="0" fontAlgn="base" hangingPunct="0">
              <a:lnSpc>
                <a:spcPct val="90000"/>
              </a:lnSpc>
              <a:spcBef>
                <a:spcPct val="0"/>
              </a:spcBef>
              <a:spcAft>
                <a:spcPct val="0"/>
              </a:spcAft>
              <a:defRPr sz="4800" b="1">
                <a:solidFill>
                  <a:srgbClr val="FFFF99"/>
                </a:solidFill>
                <a:latin typeface="Arial" charset="0"/>
              </a:defRPr>
            </a:lvl2pPr>
            <a:lvl3pPr algn="ctr" rtl="0" eaLnBrk="0" fontAlgn="base" hangingPunct="0">
              <a:lnSpc>
                <a:spcPct val="90000"/>
              </a:lnSpc>
              <a:spcBef>
                <a:spcPct val="0"/>
              </a:spcBef>
              <a:spcAft>
                <a:spcPct val="0"/>
              </a:spcAft>
              <a:defRPr sz="4800" b="1">
                <a:solidFill>
                  <a:srgbClr val="FFFF99"/>
                </a:solidFill>
                <a:latin typeface="Arial" charset="0"/>
              </a:defRPr>
            </a:lvl3pPr>
            <a:lvl4pPr algn="ctr" rtl="0" eaLnBrk="0" fontAlgn="base" hangingPunct="0">
              <a:lnSpc>
                <a:spcPct val="90000"/>
              </a:lnSpc>
              <a:spcBef>
                <a:spcPct val="0"/>
              </a:spcBef>
              <a:spcAft>
                <a:spcPct val="0"/>
              </a:spcAft>
              <a:defRPr sz="4800" b="1">
                <a:solidFill>
                  <a:srgbClr val="FFFF99"/>
                </a:solidFill>
                <a:latin typeface="Arial" charset="0"/>
              </a:defRPr>
            </a:lvl4pPr>
            <a:lvl5pPr algn="ctr" rtl="0" eaLnBrk="0" fontAlgn="base" hangingPunct="0">
              <a:lnSpc>
                <a:spcPct val="90000"/>
              </a:lnSpc>
              <a:spcBef>
                <a:spcPct val="0"/>
              </a:spcBef>
              <a:spcAft>
                <a:spcPct val="0"/>
              </a:spcAft>
              <a:defRPr sz="4800" b="1">
                <a:solidFill>
                  <a:srgbClr val="FFFF99"/>
                </a:solidFill>
                <a:latin typeface="Arial" charset="0"/>
              </a:defRPr>
            </a:lvl5pPr>
            <a:lvl6pPr marL="457200" algn="ctr" rtl="0" fontAlgn="base">
              <a:lnSpc>
                <a:spcPct val="90000"/>
              </a:lnSpc>
              <a:spcBef>
                <a:spcPct val="0"/>
              </a:spcBef>
              <a:spcAft>
                <a:spcPct val="0"/>
              </a:spcAft>
              <a:defRPr sz="4800" b="1">
                <a:solidFill>
                  <a:srgbClr val="FFFF99"/>
                </a:solidFill>
                <a:latin typeface="Arial" charset="0"/>
              </a:defRPr>
            </a:lvl6pPr>
            <a:lvl7pPr marL="914400" algn="ctr" rtl="0" fontAlgn="base">
              <a:lnSpc>
                <a:spcPct val="90000"/>
              </a:lnSpc>
              <a:spcBef>
                <a:spcPct val="0"/>
              </a:spcBef>
              <a:spcAft>
                <a:spcPct val="0"/>
              </a:spcAft>
              <a:defRPr sz="4800" b="1">
                <a:solidFill>
                  <a:srgbClr val="FFFF99"/>
                </a:solidFill>
                <a:latin typeface="Arial" charset="0"/>
              </a:defRPr>
            </a:lvl7pPr>
            <a:lvl8pPr marL="1371600" algn="ctr" rtl="0" fontAlgn="base">
              <a:lnSpc>
                <a:spcPct val="90000"/>
              </a:lnSpc>
              <a:spcBef>
                <a:spcPct val="0"/>
              </a:spcBef>
              <a:spcAft>
                <a:spcPct val="0"/>
              </a:spcAft>
              <a:defRPr sz="4800" b="1">
                <a:solidFill>
                  <a:srgbClr val="FFFF99"/>
                </a:solidFill>
                <a:latin typeface="Arial" charset="0"/>
              </a:defRPr>
            </a:lvl8pPr>
            <a:lvl9pPr marL="1828800" algn="ctr" rtl="0" fontAlgn="base">
              <a:lnSpc>
                <a:spcPct val="90000"/>
              </a:lnSpc>
              <a:spcBef>
                <a:spcPct val="0"/>
              </a:spcBef>
              <a:spcAft>
                <a:spcPct val="0"/>
              </a:spcAft>
              <a:defRPr sz="4800" b="1">
                <a:solidFill>
                  <a:srgbClr val="FFFF99"/>
                </a:solidFill>
                <a:latin typeface="Arial" charset="0"/>
              </a:defRPr>
            </a:lvl9pPr>
          </a:lstStyle>
          <a:p>
            <a:pPr latinLnBrk="0"/>
            <a:r>
              <a:rPr kumimoji="0" lang="en-US" sz="3100" kern="0" smtClean="0"/>
              <a:t>Previous Evidence: Meta-</a:t>
            </a:r>
            <a:r>
              <a:rPr kumimoji="0" lang="en-US" sz="3100" kern="0" dirty="0" err="1" smtClean="0"/>
              <a:t>Anaysis</a:t>
            </a:r>
            <a:r>
              <a:rPr kumimoji="0" lang="en-US" sz="3100" kern="0" dirty="0" smtClean="0"/>
              <a:t> of 35 studies</a:t>
            </a:r>
            <a:r>
              <a:rPr kumimoji="0" lang="en-US" kern="0" dirty="0" smtClean="0"/>
              <a:t/>
            </a:r>
            <a:br>
              <a:rPr kumimoji="0" lang="en-US" kern="0" dirty="0" smtClean="0"/>
            </a:br>
            <a:r>
              <a:rPr kumimoji="0" lang="en-US" sz="2700" kern="0" dirty="0" smtClean="0">
                <a:solidFill>
                  <a:schemeClr val="bg1">
                    <a:lumMod val="10000"/>
                    <a:lumOff val="90000"/>
                  </a:schemeClr>
                </a:solidFill>
              </a:rPr>
              <a:t>68,536 pts s/p primary PCI</a:t>
            </a:r>
            <a:endParaRPr kumimoji="0" lang="en-US" sz="2700" kern="0" dirty="0">
              <a:solidFill>
                <a:schemeClr val="bg1">
                  <a:lumMod val="10000"/>
                  <a:lumOff val="90000"/>
                </a:schemeClr>
              </a:solidFill>
            </a:endParaRPr>
          </a:p>
        </p:txBody>
      </p:sp>
      <p:sp>
        <p:nvSpPr>
          <p:cNvPr id="6" name="TextBox 5"/>
          <p:cNvSpPr txBox="1"/>
          <p:nvPr/>
        </p:nvSpPr>
        <p:spPr>
          <a:xfrm>
            <a:off x="1439652" y="1053237"/>
            <a:ext cx="6336704" cy="400110"/>
          </a:xfrm>
          <a:prstGeom prst="rect">
            <a:avLst/>
          </a:prstGeom>
          <a:noFill/>
        </p:spPr>
        <p:txBody>
          <a:bodyPr wrap="square" rtlCol="0">
            <a:spAutoFit/>
          </a:bodyPr>
          <a:lstStyle/>
          <a:p>
            <a:pPr algn="ctr"/>
            <a:r>
              <a:rPr lang="en-US" sz="2000" b="1" dirty="0" smtClean="0">
                <a:latin typeface="+mj-lt"/>
              </a:rPr>
              <a:t>Unadjusted and Adjusted 1-Year Mortality</a:t>
            </a:r>
            <a:endParaRPr lang="en-US" sz="2000" b="1" dirty="0">
              <a:latin typeface="+mj-lt"/>
            </a:endParaRPr>
          </a:p>
        </p:txBody>
      </p:sp>
      <p:sp>
        <p:nvSpPr>
          <p:cNvPr id="7" name="Rectangle 6"/>
          <p:cNvSpPr/>
          <p:nvPr/>
        </p:nvSpPr>
        <p:spPr>
          <a:xfrm>
            <a:off x="3562344" y="6500141"/>
            <a:ext cx="5581656" cy="338554"/>
          </a:xfrm>
          <a:prstGeom prst="rect">
            <a:avLst/>
          </a:prstGeom>
        </p:spPr>
        <p:txBody>
          <a:bodyPr wrap="none">
            <a:spAutoFit/>
          </a:bodyPr>
          <a:lstStyle/>
          <a:p>
            <a:pPr algn="r"/>
            <a:r>
              <a:rPr lang="de-DE" sz="1600" i="1" dirty="0" err="1" smtClean="0">
                <a:latin typeface="+mj-lt"/>
              </a:rPr>
              <a:t>Pancholy</a:t>
            </a:r>
            <a:r>
              <a:rPr lang="de-DE" sz="1600" i="1" dirty="0" smtClean="0">
                <a:latin typeface="+mj-lt"/>
              </a:rPr>
              <a:t> et al. JAMA </a:t>
            </a:r>
            <a:r>
              <a:rPr lang="de-DE" sz="1600" i="1" dirty="0">
                <a:latin typeface="+mj-lt"/>
              </a:rPr>
              <a:t>Intern Med</a:t>
            </a:r>
            <a:r>
              <a:rPr lang="de-DE" sz="1600" dirty="0">
                <a:latin typeface="+mj-lt"/>
              </a:rPr>
              <a:t>. 2014;174(11):1822-1830 </a:t>
            </a:r>
          </a:p>
        </p:txBody>
      </p:sp>
    </p:spTree>
    <p:extLst>
      <p:ext uri="{BB962C8B-B14F-4D97-AF65-F5344CB8AC3E}">
        <p14:creationId xmlns:p14="http://schemas.microsoft.com/office/powerpoint/2010/main" val="670716837"/>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91440" tIns="45720" rIns="91440" bIns="45720" rtlCol="0" anchor="ctr">
            <a:normAutofit/>
          </a:bodyPr>
          <a:lstStyle>
            <a:lvl1pPr algn="ctr" rtl="0" eaLnBrk="0" fontAlgn="base" hangingPunct="0">
              <a:lnSpc>
                <a:spcPct val="90000"/>
              </a:lnSpc>
              <a:spcBef>
                <a:spcPct val="0"/>
              </a:spcBef>
              <a:spcAft>
                <a:spcPct val="0"/>
              </a:spcAft>
              <a:defRPr sz="3600" b="1">
                <a:solidFill>
                  <a:schemeClr val="tx2">
                    <a:lumMod val="60000"/>
                    <a:lumOff val="40000"/>
                  </a:schemeClr>
                </a:solidFill>
                <a:latin typeface="+mj-lt"/>
                <a:ea typeface="+mj-ea"/>
                <a:cs typeface="+mj-cs"/>
              </a:defRPr>
            </a:lvl1pPr>
            <a:lvl2pPr algn="ctr" rtl="0" eaLnBrk="0" fontAlgn="base" hangingPunct="0">
              <a:lnSpc>
                <a:spcPct val="90000"/>
              </a:lnSpc>
              <a:spcBef>
                <a:spcPct val="0"/>
              </a:spcBef>
              <a:spcAft>
                <a:spcPct val="0"/>
              </a:spcAft>
              <a:defRPr sz="4800" b="1">
                <a:solidFill>
                  <a:srgbClr val="FFFF99"/>
                </a:solidFill>
                <a:latin typeface="Arial" charset="0"/>
              </a:defRPr>
            </a:lvl2pPr>
            <a:lvl3pPr algn="ctr" rtl="0" eaLnBrk="0" fontAlgn="base" hangingPunct="0">
              <a:lnSpc>
                <a:spcPct val="90000"/>
              </a:lnSpc>
              <a:spcBef>
                <a:spcPct val="0"/>
              </a:spcBef>
              <a:spcAft>
                <a:spcPct val="0"/>
              </a:spcAft>
              <a:defRPr sz="4800" b="1">
                <a:solidFill>
                  <a:srgbClr val="FFFF99"/>
                </a:solidFill>
                <a:latin typeface="Arial" charset="0"/>
              </a:defRPr>
            </a:lvl3pPr>
            <a:lvl4pPr algn="ctr" rtl="0" eaLnBrk="0" fontAlgn="base" hangingPunct="0">
              <a:lnSpc>
                <a:spcPct val="90000"/>
              </a:lnSpc>
              <a:spcBef>
                <a:spcPct val="0"/>
              </a:spcBef>
              <a:spcAft>
                <a:spcPct val="0"/>
              </a:spcAft>
              <a:defRPr sz="4800" b="1">
                <a:solidFill>
                  <a:srgbClr val="FFFF99"/>
                </a:solidFill>
                <a:latin typeface="Arial" charset="0"/>
              </a:defRPr>
            </a:lvl4pPr>
            <a:lvl5pPr algn="ctr" rtl="0" eaLnBrk="0" fontAlgn="base" hangingPunct="0">
              <a:lnSpc>
                <a:spcPct val="90000"/>
              </a:lnSpc>
              <a:spcBef>
                <a:spcPct val="0"/>
              </a:spcBef>
              <a:spcAft>
                <a:spcPct val="0"/>
              </a:spcAft>
              <a:defRPr sz="4800" b="1">
                <a:solidFill>
                  <a:srgbClr val="FFFF99"/>
                </a:solidFill>
                <a:latin typeface="Arial" charset="0"/>
              </a:defRPr>
            </a:lvl5pPr>
            <a:lvl6pPr marL="457200" algn="ctr" rtl="0" fontAlgn="base">
              <a:lnSpc>
                <a:spcPct val="90000"/>
              </a:lnSpc>
              <a:spcBef>
                <a:spcPct val="0"/>
              </a:spcBef>
              <a:spcAft>
                <a:spcPct val="0"/>
              </a:spcAft>
              <a:defRPr sz="4800" b="1">
                <a:solidFill>
                  <a:srgbClr val="FFFF99"/>
                </a:solidFill>
                <a:latin typeface="Arial" charset="0"/>
              </a:defRPr>
            </a:lvl6pPr>
            <a:lvl7pPr marL="914400" algn="ctr" rtl="0" fontAlgn="base">
              <a:lnSpc>
                <a:spcPct val="90000"/>
              </a:lnSpc>
              <a:spcBef>
                <a:spcPct val="0"/>
              </a:spcBef>
              <a:spcAft>
                <a:spcPct val="0"/>
              </a:spcAft>
              <a:defRPr sz="4800" b="1">
                <a:solidFill>
                  <a:srgbClr val="FFFF99"/>
                </a:solidFill>
                <a:latin typeface="Arial" charset="0"/>
              </a:defRPr>
            </a:lvl7pPr>
            <a:lvl8pPr marL="1371600" algn="ctr" rtl="0" fontAlgn="base">
              <a:lnSpc>
                <a:spcPct val="90000"/>
              </a:lnSpc>
              <a:spcBef>
                <a:spcPct val="0"/>
              </a:spcBef>
              <a:spcAft>
                <a:spcPct val="0"/>
              </a:spcAft>
              <a:defRPr sz="4800" b="1">
                <a:solidFill>
                  <a:srgbClr val="FFFF99"/>
                </a:solidFill>
                <a:latin typeface="Arial" charset="0"/>
              </a:defRPr>
            </a:lvl8pPr>
            <a:lvl9pPr marL="1828800" algn="ctr" rtl="0" fontAlgn="base">
              <a:lnSpc>
                <a:spcPct val="90000"/>
              </a:lnSpc>
              <a:spcBef>
                <a:spcPct val="0"/>
              </a:spcBef>
              <a:spcAft>
                <a:spcPct val="0"/>
              </a:spcAft>
              <a:defRPr sz="4800" b="1">
                <a:solidFill>
                  <a:srgbClr val="FFFF99"/>
                </a:solidFill>
                <a:latin typeface="Arial" charset="0"/>
              </a:defRPr>
            </a:lvl9pPr>
          </a:lstStyle>
          <a:p>
            <a:pPr latinLnBrk="0"/>
            <a:r>
              <a:rPr kumimoji="0" lang="en-US" sz="3100" kern="0" dirty="0" smtClean="0"/>
              <a:t>Previous Evidence: Meta-</a:t>
            </a:r>
            <a:r>
              <a:rPr kumimoji="0" lang="en-US" sz="3100" kern="0" dirty="0" err="1" smtClean="0"/>
              <a:t>Anaysis</a:t>
            </a:r>
            <a:r>
              <a:rPr kumimoji="0" lang="en-US" sz="3100" kern="0" dirty="0" smtClean="0"/>
              <a:t> of 39 studies</a:t>
            </a:r>
            <a:endParaRPr kumimoji="0" lang="en-US" sz="2700" kern="0" dirty="0">
              <a:solidFill>
                <a:schemeClr val="bg1">
                  <a:lumMod val="10000"/>
                  <a:lumOff val="90000"/>
                </a:schemeClr>
              </a:solidFill>
            </a:endParaRPr>
          </a:p>
        </p:txBody>
      </p:sp>
      <p:pic>
        <p:nvPicPr>
          <p:cNvPr id="8" name="Content Placeholder 7"/>
          <p:cNvPicPr>
            <a:picLocks noGrp="1" noChangeAspect="1"/>
          </p:cNvPicPr>
          <p:nvPr>
            <p:ph sz="half" idx="1"/>
          </p:nvPr>
        </p:nvPicPr>
        <p:blipFill>
          <a:blip r:embed="rId3"/>
          <a:stretch>
            <a:fillRect/>
          </a:stretch>
        </p:blipFill>
        <p:spPr>
          <a:xfrm>
            <a:off x="356444" y="1817356"/>
            <a:ext cx="4210372" cy="4657627"/>
          </a:xfrm>
          <a:prstGeom prst="rect">
            <a:avLst/>
          </a:prstGeom>
        </p:spPr>
      </p:pic>
      <p:pic>
        <p:nvPicPr>
          <p:cNvPr id="9" name="Content Placeholder 8"/>
          <p:cNvPicPr>
            <a:picLocks noGrp="1" noChangeAspect="1"/>
          </p:cNvPicPr>
          <p:nvPr>
            <p:ph sz="half" idx="2"/>
          </p:nvPr>
        </p:nvPicPr>
        <p:blipFill>
          <a:blip r:embed="rId4"/>
          <a:stretch>
            <a:fillRect/>
          </a:stretch>
        </p:blipFill>
        <p:spPr>
          <a:xfrm>
            <a:off x="4788024" y="1817356"/>
            <a:ext cx="4057378" cy="4657627"/>
          </a:xfrm>
          <a:prstGeom prst="rect">
            <a:avLst/>
          </a:prstGeom>
        </p:spPr>
      </p:pic>
      <p:sp>
        <p:nvSpPr>
          <p:cNvPr id="10" name="TextBox 9"/>
          <p:cNvSpPr txBox="1"/>
          <p:nvPr/>
        </p:nvSpPr>
        <p:spPr>
          <a:xfrm>
            <a:off x="1441748" y="1080756"/>
            <a:ext cx="2482180" cy="646331"/>
          </a:xfrm>
          <a:prstGeom prst="rect">
            <a:avLst/>
          </a:prstGeom>
          <a:noFill/>
        </p:spPr>
        <p:txBody>
          <a:bodyPr wrap="square" rtlCol="0">
            <a:spAutoFit/>
          </a:bodyPr>
          <a:lstStyle/>
          <a:p>
            <a:pPr algn="ctr"/>
            <a:r>
              <a:rPr lang="en-US" b="1" dirty="0" smtClean="0">
                <a:latin typeface="+mj-lt"/>
              </a:rPr>
              <a:t>Unadjusted RR</a:t>
            </a:r>
          </a:p>
          <a:p>
            <a:pPr algn="ctr"/>
            <a:r>
              <a:rPr lang="en-US" b="1" dirty="0" smtClean="0">
                <a:latin typeface="+mj-lt"/>
              </a:rPr>
              <a:t>5-10 </a:t>
            </a:r>
            <a:r>
              <a:rPr lang="en-US" b="1" dirty="0" err="1" smtClean="0">
                <a:latin typeface="+mj-lt"/>
              </a:rPr>
              <a:t>yr</a:t>
            </a:r>
            <a:r>
              <a:rPr lang="en-US" b="1" dirty="0" smtClean="0">
                <a:latin typeface="+mj-lt"/>
              </a:rPr>
              <a:t> mortality</a:t>
            </a:r>
            <a:endParaRPr lang="en-US" b="1" dirty="0">
              <a:latin typeface="+mj-lt"/>
            </a:endParaRPr>
          </a:p>
        </p:txBody>
      </p:sp>
      <p:sp>
        <p:nvSpPr>
          <p:cNvPr id="11" name="TextBox 10"/>
          <p:cNvSpPr txBox="1"/>
          <p:nvPr/>
        </p:nvSpPr>
        <p:spPr>
          <a:xfrm>
            <a:off x="5575623" y="1080756"/>
            <a:ext cx="2482180" cy="646331"/>
          </a:xfrm>
          <a:prstGeom prst="rect">
            <a:avLst/>
          </a:prstGeom>
          <a:noFill/>
        </p:spPr>
        <p:txBody>
          <a:bodyPr wrap="square" rtlCol="0">
            <a:spAutoFit/>
          </a:bodyPr>
          <a:lstStyle/>
          <a:p>
            <a:pPr algn="ctr"/>
            <a:r>
              <a:rPr lang="en-US" b="1" dirty="0" smtClean="0">
                <a:latin typeface="+mj-lt"/>
              </a:rPr>
              <a:t>Unadjusted RR</a:t>
            </a:r>
          </a:p>
          <a:p>
            <a:pPr algn="ctr"/>
            <a:r>
              <a:rPr lang="en-US" b="1" dirty="0">
                <a:latin typeface="+mj-lt"/>
              </a:rPr>
              <a:t>≥ </a:t>
            </a:r>
            <a:r>
              <a:rPr lang="en-US" b="1" dirty="0" smtClean="0">
                <a:latin typeface="+mj-lt"/>
              </a:rPr>
              <a:t>10 </a:t>
            </a:r>
            <a:r>
              <a:rPr lang="en-US" b="1" dirty="0" err="1" smtClean="0">
                <a:latin typeface="+mj-lt"/>
              </a:rPr>
              <a:t>yr</a:t>
            </a:r>
            <a:r>
              <a:rPr lang="en-US" b="1" dirty="0" smtClean="0">
                <a:latin typeface="+mj-lt"/>
              </a:rPr>
              <a:t> mortality</a:t>
            </a:r>
            <a:endParaRPr lang="en-US" b="1" dirty="0">
              <a:latin typeface="+mj-lt"/>
            </a:endParaRPr>
          </a:p>
        </p:txBody>
      </p:sp>
      <p:sp>
        <p:nvSpPr>
          <p:cNvPr id="2" name="Rectangle 1"/>
          <p:cNvSpPr/>
          <p:nvPr/>
        </p:nvSpPr>
        <p:spPr>
          <a:xfrm>
            <a:off x="4308128" y="6502890"/>
            <a:ext cx="4863832" cy="338554"/>
          </a:xfrm>
          <a:prstGeom prst="rect">
            <a:avLst/>
          </a:prstGeom>
        </p:spPr>
        <p:txBody>
          <a:bodyPr wrap="none">
            <a:spAutoFit/>
          </a:bodyPr>
          <a:lstStyle/>
          <a:p>
            <a:pPr algn="r"/>
            <a:r>
              <a:rPr lang="pt-BR" sz="1600" b="1" i="1" dirty="0" err="1" smtClean="0">
                <a:latin typeface="+mj-lt"/>
              </a:rPr>
              <a:t>Bucholz</a:t>
            </a:r>
            <a:r>
              <a:rPr lang="pt-BR" sz="1600" b="1" i="1" dirty="0" smtClean="0">
                <a:latin typeface="+mj-lt"/>
              </a:rPr>
              <a:t> EM et al. </a:t>
            </a:r>
            <a:r>
              <a:rPr lang="pt-BR" sz="1600" b="1" i="1" dirty="0" err="1" smtClean="0">
                <a:latin typeface="+mj-lt"/>
              </a:rPr>
              <a:t>Circulation</a:t>
            </a:r>
            <a:r>
              <a:rPr lang="pt-BR" sz="1600" b="1" dirty="0">
                <a:latin typeface="+mj-lt"/>
              </a:rPr>
              <a:t>. 2014;130:757-767 </a:t>
            </a:r>
            <a:endParaRPr lang="pt-BR" sz="1600" dirty="0">
              <a:latin typeface="+mj-lt"/>
            </a:endParaRPr>
          </a:p>
        </p:txBody>
      </p:sp>
    </p:spTree>
    <p:extLst>
      <p:ext uri="{BB962C8B-B14F-4D97-AF65-F5344CB8AC3E}">
        <p14:creationId xmlns:p14="http://schemas.microsoft.com/office/powerpoint/2010/main" val="1487504623"/>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0" y="332656"/>
            <a:ext cx="9144000" cy="736600"/>
          </a:xfrm>
          <a:prstGeom prst="rect">
            <a:avLst/>
          </a:prstGeom>
        </p:spPr>
        <p:txBody>
          <a:bodyPr vert="horz" lIns="91440" tIns="45720" rIns="91440" bIns="45720" rtlCol="0" anchor="ctr">
            <a:normAutofit/>
          </a:bodyPr>
          <a:lstStyle>
            <a:lvl1pPr algn="ctr" rtl="0" eaLnBrk="0" fontAlgn="base" hangingPunct="0">
              <a:lnSpc>
                <a:spcPct val="90000"/>
              </a:lnSpc>
              <a:spcBef>
                <a:spcPct val="0"/>
              </a:spcBef>
              <a:spcAft>
                <a:spcPct val="0"/>
              </a:spcAft>
              <a:defRPr sz="3600" b="1">
                <a:solidFill>
                  <a:schemeClr val="tx2">
                    <a:lumMod val="60000"/>
                    <a:lumOff val="40000"/>
                  </a:schemeClr>
                </a:solidFill>
                <a:latin typeface="+mj-lt"/>
                <a:ea typeface="+mj-ea"/>
                <a:cs typeface="+mj-cs"/>
              </a:defRPr>
            </a:lvl1pPr>
            <a:lvl2pPr algn="ctr" rtl="0" eaLnBrk="0" fontAlgn="base" hangingPunct="0">
              <a:lnSpc>
                <a:spcPct val="90000"/>
              </a:lnSpc>
              <a:spcBef>
                <a:spcPct val="0"/>
              </a:spcBef>
              <a:spcAft>
                <a:spcPct val="0"/>
              </a:spcAft>
              <a:defRPr sz="4800" b="1">
                <a:solidFill>
                  <a:srgbClr val="FFFF99"/>
                </a:solidFill>
                <a:latin typeface="Arial" charset="0"/>
              </a:defRPr>
            </a:lvl2pPr>
            <a:lvl3pPr algn="ctr" rtl="0" eaLnBrk="0" fontAlgn="base" hangingPunct="0">
              <a:lnSpc>
                <a:spcPct val="90000"/>
              </a:lnSpc>
              <a:spcBef>
                <a:spcPct val="0"/>
              </a:spcBef>
              <a:spcAft>
                <a:spcPct val="0"/>
              </a:spcAft>
              <a:defRPr sz="4800" b="1">
                <a:solidFill>
                  <a:srgbClr val="FFFF99"/>
                </a:solidFill>
                <a:latin typeface="Arial" charset="0"/>
              </a:defRPr>
            </a:lvl3pPr>
            <a:lvl4pPr algn="ctr" rtl="0" eaLnBrk="0" fontAlgn="base" hangingPunct="0">
              <a:lnSpc>
                <a:spcPct val="90000"/>
              </a:lnSpc>
              <a:spcBef>
                <a:spcPct val="0"/>
              </a:spcBef>
              <a:spcAft>
                <a:spcPct val="0"/>
              </a:spcAft>
              <a:defRPr sz="4800" b="1">
                <a:solidFill>
                  <a:srgbClr val="FFFF99"/>
                </a:solidFill>
                <a:latin typeface="Arial" charset="0"/>
              </a:defRPr>
            </a:lvl4pPr>
            <a:lvl5pPr algn="ctr" rtl="0" eaLnBrk="0" fontAlgn="base" hangingPunct="0">
              <a:lnSpc>
                <a:spcPct val="90000"/>
              </a:lnSpc>
              <a:spcBef>
                <a:spcPct val="0"/>
              </a:spcBef>
              <a:spcAft>
                <a:spcPct val="0"/>
              </a:spcAft>
              <a:defRPr sz="4800" b="1">
                <a:solidFill>
                  <a:srgbClr val="FFFF99"/>
                </a:solidFill>
                <a:latin typeface="Arial" charset="0"/>
              </a:defRPr>
            </a:lvl5pPr>
            <a:lvl6pPr marL="457200" algn="ctr" rtl="0" fontAlgn="base">
              <a:lnSpc>
                <a:spcPct val="90000"/>
              </a:lnSpc>
              <a:spcBef>
                <a:spcPct val="0"/>
              </a:spcBef>
              <a:spcAft>
                <a:spcPct val="0"/>
              </a:spcAft>
              <a:defRPr sz="4800" b="1">
                <a:solidFill>
                  <a:srgbClr val="FFFF99"/>
                </a:solidFill>
                <a:latin typeface="Arial" charset="0"/>
              </a:defRPr>
            </a:lvl6pPr>
            <a:lvl7pPr marL="914400" algn="ctr" rtl="0" fontAlgn="base">
              <a:lnSpc>
                <a:spcPct val="90000"/>
              </a:lnSpc>
              <a:spcBef>
                <a:spcPct val="0"/>
              </a:spcBef>
              <a:spcAft>
                <a:spcPct val="0"/>
              </a:spcAft>
              <a:defRPr sz="4800" b="1">
                <a:solidFill>
                  <a:srgbClr val="FFFF99"/>
                </a:solidFill>
                <a:latin typeface="Arial" charset="0"/>
              </a:defRPr>
            </a:lvl7pPr>
            <a:lvl8pPr marL="1371600" algn="ctr" rtl="0" fontAlgn="base">
              <a:lnSpc>
                <a:spcPct val="90000"/>
              </a:lnSpc>
              <a:spcBef>
                <a:spcPct val="0"/>
              </a:spcBef>
              <a:spcAft>
                <a:spcPct val="0"/>
              </a:spcAft>
              <a:defRPr sz="4800" b="1">
                <a:solidFill>
                  <a:srgbClr val="FFFF99"/>
                </a:solidFill>
                <a:latin typeface="Arial" charset="0"/>
              </a:defRPr>
            </a:lvl8pPr>
            <a:lvl9pPr marL="1828800" algn="ctr" rtl="0" fontAlgn="base">
              <a:lnSpc>
                <a:spcPct val="90000"/>
              </a:lnSpc>
              <a:spcBef>
                <a:spcPct val="0"/>
              </a:spcBef>
              <a:spcAft>
                <a:spcPct val="0"/>
              </a:spcAft>
              <a:defRPr sz="4800" b="1">
                <a:solidFill>
                  <a:srgbClr val="FFFF99"/>
                </a:solidFill>
                <a:latin typeface="Arial" charset="0"/>
              </a:defRPr>
            </a:lvl9pPr>
          </a:lstStyle>
          <a:p>
            <a:pPr latinLnBrk="0"/>
            <a:r>
              <a:rPr kumimoji="0" lang="en-US" sz="3100" kern="0" dirty="0" smtClean="0"/>
              <a:t>Previous Evidence: Meta-</a:t>
            </a:r>
            <a:r>
              <a:rPr kumimoji="0" lang="en-US" sz="3100" kern="0" dirty="0" err="1" smtClean="0"/>
              <a:t>Anaysis</a:t>
            </a:r>
            <a:r>
              <a:rPr kumimoji="0" lang="en-US" sz="3100" kern="0" dirty="0" smtClean="0"/>
              <a:t> of 39 studies</a:t>
            </a:r>
            <a:endParaRPr kumimoji="0" lang="en-US" sz="2700" kern="0" dirty="0">
              <a:solidFill>
                <a:schemeClr val="bg1">
                  <a:lumMod val="10000"/>
                  <a:lumOff val="90000"/>
                </a:schemeClr>
              </a:solidFill>
            </a:endParaRPr>
          </a:p>
        </p:txBody>
      </p:sp>
      <p:sp>
        <p:nvSpPr>
          <p:cNvPr id="10" name="TextBox 9"/>
          <p:cNvSpPr txBox="1"/>
          <p:nvPr/>
        </p:nvSpPr>
        <p:spPr>
          <a:xfrm>
            <a:off x="886802" y="1176943"/>
            <a:ext cx="3346970" cy="461665"/>
          </a:xfrm>
          <a:prstGeom prst="rect">
            <a:avLst/>
          </a:prstGeom>
          <a:noFill/>
        </p:spPr>
        <p:txBody>
          <a:bodyPr wrap="square" rtlCol="0">
            <a:spAutoFit/>
          </a:bodyPr>
          <a:lstStyle/>
          <a:p>
            <a:pPr algn="ctr"/>
            <a:r>
              <a:rPr lang="en-US" sz="2400" b="1" smtClean="0">
                <a:latin typeface="+mj-lt"/>
              </a:rPr>
              <a:t>Age-Adjusted RR</a:t>
            </a:r>
            <a:endParaRPr lang="en-US" sz="2400" b="1" dirty="0" smtClean="0">
              <a:latin typeface="+mj-lt"/>
            </a:endParaRPr>
          </a:p>
        </p:txBody>
      </p:sp>
      <p:sp>
        <p:nvSpPr>
          <p:cNvPr id="11" name="TextBox 10"/>
          <p:cNvSpPr txBox="1"/>
          <p:nvPr/>
        </p:nvSpPr>
        <p:spPr>
          <a:xfrm>
            <a:off x="4373112" y="1176944"/>
            <a:ext cx="4375352" cy="461665"/>
          </a:xfrm>
          <a:prstGeom prst="rect">
            <a:avLst/>
          </a:prstGeom>
          <a:noFill/>
        </p:spPr>
        <p:txBody>
          <a:bodyPr wrap="square" rtlCol="0">
            <a:spAutoFit/>
          </a:bodyPr>
          <a:lstStyle/>
          <a:p>
            <a:pPr algn="ctr"/>
            <a:r>
              <a:rPr lang="en-US" sz="2400" b="1" dirty="0" smtClean="0">
                <a:latin typeface="+mj-lt"/>
              </a:rPr>
              <a:t>Multivariate </a:t>
            </a:r>
            <a:r>
              <a:rPr lang="en-US" sz="2400" b="1" dirty="0" smtClean="0">
                <a:latin typeface="+mj-lt"/>
              </a:rPr>
              <a:t>Adjusted RR</a:t>
            </a:r>
          </a:p>
        </p:txBody>
      </p:sp>
      <p:pic>
        <p:nvPicPr>
          <p:cNvPr id="5" name="Content Placeholder 4"/>
          <p:cNvPicPr>
            <a:picLocks noGrp="1" noChangeAspect="1"/>
          </p:cNvPicPr>
          <p:nvPr>
            <p:ph sz="half" idx="1"/>
          </p:nvPr>
        </p:nvPicPr>
        <p:blipFill>
          <a:blip r:embed="rId3"/>
          <a:stretch>
            <a:fillRect/>
          </a:stretch>
        </p:blipFill>
        <p:spPr>
          <a:xfrm>
            <a:off x="639654" y="1817712"/>
            <a:ext cx="3841267" cy="4419600"/>
          </a:xfrm>
          <a:prstGeom prst="rect">
            <a:avLst/>
          </a:prstGeom>
        </p:spPr>
      </p:pic>
      <p:pic>
        <p:nvPicPr>
          <p:cNvPr id="6" name="Content Placeholder 5"/>
          <p:cNvPicPr>
            <a:picLocks noGrp="1" noChangeAspect="1"/>
          </p:cNvPicPr>
          <p:nvPr>
            <p:ph sz="half" idx="2"/>
          </p:nvPr>
        </p:nvPicPr>
        <p:blipFill>
          <a:blip r:embed="rId4"/>
          <a:stretch>
            <a:fillRect/>
          </a:stretch>
        </p:blipFill>
        <p:spPr>
          <a:xfrm>
            <a:off x="4666168" y="1817712"/>
            <a:ext cx="3789240" cy="4419600"/>
          </a:xfrm>
          <a:prstGeom prst="rect">
            <a:avLst/>
          </a:prstGeom>
        </p:spPr>
      </p:pic>
      <p:sp>
        <p:nvSpPr>
          <p:cNvPr id="7" name="Rectangle 6"/>
          <p:cNvSpPr/>
          <p:nvPr/>
        </p:nvSpPr>
        <p:spPr>
          <a:xfrm>
            <a:off x="4308128" y="6502890"/>
            <a:ext cx="4863832" cy="338554"/>
          </a:xfrm>
          <a:prstGeom prst="rect">
            <a:avLst/>
          </a:prstGeom>
        </p:spPr>
        <p:txBody>
          <a:bodyPr wrap="none">
            <a:spAutoFit/>
          </a:bodyPr>
          <a:lstStyle/>
          <a:p>
            <a:pPr algn="r"/>
            <a:r>
              <a:rPr lang="pt-BR" sz="1600" b="1" i="1" dirty="0" err="1" smtClean="0">
                <a:latin typeface="+mj-lt"/>
              </a:rPr>
              <a:t>Bucholz</a:t>
            </a:r>
            <a:r>
              <a:rPr lang="pt-BR" sz="1600" b="1" i="1" dirty="0" smtClean="0">
                <a:latin typeface="+mj-lt"/>
              </a:rPr>
              <a:t> EM et al. </a:t>
            </a:r>
            <a:r>
              <a:rPr lang="pt-BR" sz="1600" b="1" i="1" dirty="0" err="1" smtClean="0">
                <a:latin typeface="+mj-lt"/>
              </a:rPr>
              <a:t>Circulation</a:t>
            </a:r>
            <a:r>
              <a:rPr lang="pt-BR" sz="1600" b="1" dirty="0">
                <a:latin typeface="+mj-lt"/>
              </a:rPr>
              <a:t>. 2014;130:757-767 </a:t>
            </a:r>
            <a:endParaRPr lang="pt-BR" sz="1600" dirty="0">
              <a:latin typeface="+mj-lt"/>
            </a:endParaRPr>
          </a:p>
        </p:txBody>
      </p:sp>
    </p:spTree>
    <p:extLst>
      <p:ext uri="{BB962C8B-B14F-4D97-AF65-F5344CB8AC3E}">
        <p14:creationId xmlns:p14="http://schemas.microsoft.com/office/powerpoint/2010/main" val="1176236993"/>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736600"/>
          </a:xfrm>
        </p:spPr>
        <p:txBody>
          <a:bodyPr>
            <a:normAutofit fontScale="90000"/>
          </a:bodyPr>
          <a:lstStyle/>
          <a:p>
            <a:r>
              <a:rPr lang="en-US" sz="3100" dirty="0" smtClean="0"/>
              <a:t>Previous Evidence: Meta-</a:t>
            </a:r>
            <a:r>
              <a:rPr lang="en-US" sz="3100" dirty="0" err="1" smtClean="0"/>
              <a:t>Anaysis</a:t>
            </a:r>
            <a:r>
              <a:rPr lang="en-US" sz="3100" dirty="0" smtClean="0"/>
              <a:t> of 26 studies</a:t>
            </a:r>
            <a:r>
              <a:rPr lang="en-US" dirty="0" smtClean="0"/>
              <a:t/>
            </a:r>
            <a:br>
              <a:rPr lang="en-US" dirty="0" smtClean="0"/>
            </a:br>
            <a:r>
              <a:rPr lang="en-US" sz="2700" dirty="0" smtClean="0">
                <a:solidFill>
                  <a:schemeClr val="bg1">
                    <a:lumMod val="10000"/>
                    <a:lumOff val="90000"/>
                  </a:schemeClr>
                </a:solidFill>
              </a:rPr>
              <a:t>98,778 pts s/p primary PCI</a:t>
            </a:r>
            <a:endParaRPr lang="en-US" sz="2700" dirty="0">
              <a:solidFill>
                <a:schemeClr val="bg1">
                  <a:lumMod val="10000"/>
                  <a:lumOff val="90000"/>
                </a:schemeClr>
              </a:solidFill>
            </a:endParaRPr>
          </a:p>
        </p:txBody>
      </p:sp>
      <p:sp>
        <p:nvSpPr>
          <p:cNvPr id="9" name="TextBox 8"/>
          <p:cNvSpPr txBox="1"/>
          <p:nvPr/>
        </p:nvSpPr>
        <p:spPr>
          <a:xfrm>
            <a:off x="1403648" y="1177234"/>
            <a:ext cx="6336704" cy="523220"/>
          </a:xfrm>
          <a:prstGeom prst="rect">
            <a:avLst/>
          </a:prstGeom>
          <a:noFill/>
        </p:spPr>
        <p:txBody>
          <a:bodyPr wrap="square" rtlCol="0">
            <a:spAutoFit/>
          </a:bodyPr>
          <a:lstStyle/>
          <a:p>
            <a:pPr algn="ctr"/>
            <a:r>
              <a:rPr lang="en-US" sz="2800" b="1" dirty="0" smtClean="0">
                <a:latin typeface="+mj-lt"/>
              </a:rPr>
              <a:t>Adjusted Short-Term Mortality</a:t>
            </a:r>
            <a:endParaRPr lang="en-US" sz="2800" b="1" dirty="0">
              <a:latin typeface="+mj-lt"/>
            </a:endParaRPr>
          </a:p>
        </p:txBody>
      </p:sp>
      <p:sp>
        <p:nvSpPr>
          <p:cNvPr id="10" name="Rectangle 9"/>
          <p:cNvSpPr/>
          <p:nvPr/>
        </p:nvSpPr>
        <p:spPr>
          <a:xfrm>
            <a:off x="4292992" y="6453336"/>
            <a:ext cx="4851008" cy="338554"/>
          </a:xfrm>
          <a:prstGeom prst="rect">
            <a:avLst/>
          </a:prstGeom>
        </p:spPr>
        <p:txBody>
          <a:bodyPr wrap="none">
            <a:spAutoFit/>
          </a:bodyPr>
          <a:lstStyle/>
          <a:p>
            <a:r>
              <a:rPr lang="de-DE" sz="1600" i="1" dirty="0" err="1" smtClean="0">
                <a:latin typeface="+mj-lt"/>
              </a:rPr>
              <a:t>Conrotto</a:t>
            </a:r>
            <a:r>
              <a:rPr lang="de-DE" sz="1600" i="1" dirty="0" smtClean="0">
                <a:latin typeface="+mj-lt"/>
              </a:rPr>
              <a:t> et al. </a:t>
            </a:r>
            <a:r>
              <a:rPr lang="nb-NO" sz="1600" i="1" dirty="0">
                <a:latin typeface="+mj-lt"/>
              </a:rPr>
              <a:t>J </a:t>
            </a:r>
            <a:r>
              <a:rPr lang="nb-NO" sz="1600" i="1" dirty="0" err="1">
                <a:latin typeface="+mj-lt"/>
              </a:rPr>
              <a:t>Interven</a:t>
            </a:r>
            <a:r>
              <a:rPr lang="nb-NO" sz="1600" i="1" dirty="0">
                <a:latin typeface="+mj-lt"/>
              </a:rPr>
              <a:t> </a:t>
            </a:r>
            <a:r>
              <a:rPr lang="nb-NO" sz="1600" i="1" dirty="0" err="1">
                <a:latin typeface="+mj-lt"/>
              </a:rPr>
              <a:t>Cardiol</a:t>
            </a:r>
            <a:r>
              <a:rPr lang="nb-NO" sz="1600" i="1" dirty="0">
                <a:latin typeface="+mj-lt"/>
              </a:rPr>
              <a:t> 2015;28:132–140 </a:t>
            </a:r>
          </a:p>
        </p:txBody>
      </p:sp>
      <p:pic>
        <p:nvPicPr>
          <p:cNvPr id="4" name="Content Placeholder 3"/>
          <p:cNvPicPr>
            <a:picLocks noGrp="1" noChangeAspect="1"/>
          </p:cNvPicPr>
          <p:nvPr>
            <p:ph idx="1"/>
          </p:nvPr>
        </p:nvPicPr>
        <p:blipFill>
          <a:blip r:embed="rId3"/>
          <a:stretch>
            <a:fillRect/>
          </a:stretch>
        </p:blipFill>
        <p:spPr>
          <a:xfrm>
            <a:off x="647700" y="1807514"/>
            <a:ext cx="7848600" cy="4367254"/>
          </a:xfrm>
          <a:prstGeom prst="rect">
            <a:avLst/>
          </a:prstGeom>
        </p:spPr>
      </p:pic>
    </p:spTree>
    <p:extLst>
      <p:ext uri="{BB962C8B-B14F-4D97-AF65-F5344CB8AC3E}">
        <p14:creationId xmlns:p14="http://schemas.microsoft.com/office/powerpoint/2010/main" val="1125437122"/>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736600"/>
          </a:xfrm>
        </p:spPr>
        <p:txBody>
          <a:bodyPr>
            <a:normAutofit fontScale="90000"/>
          </a:bodyPr>
          <a:lstStyle/>
          <a:p>
            <a:r>
              <a:rPr lang="en-US" sz="3100" dirty="0" smtClean="0"/>
              <a:t>Previous Evidence: Meta-</a:t>
            </a:r>
            <a:r>
              <a:rPr lang="en-US" sz="3100" dirty="0" err="1" smtClean="0"/>
              <a:t>Anaysis</a:t>
            </a:r>
            <a:r>
              <a:rPr lang="en-US" sz="3100" dirty="0" smtClean="0"/>
              <a:t> of 26 studies</a:t>
            </a:r>
            <a:r>
              <a:rPr lang="en-US" dirty="0" smtClean="0"/>
              <a:t/>
            </a:r>
            <a:br>
              <a:rPr lang="en-US" dirty="0" smtClean="0"/>
            </a:br>
            <a:r>
              <a:rPr lang="en-US" sz="2700" dirty="0" smtClean="0">
                <a:solidFill>
                  <a:schemeClr val="bg1">
                    <a:lumMod val="10000"/>
                    <a:lumOff val="90000"/>
                  </a:schemeClr>
                </a:solidFill>
              </a:rPr>
              <a:t>98,778 pts s/p primary PCI</a:t>
            </a:r>
            <a:endParaRPr lang="en-US" sz="2700" dirty="0">
              <a:solidFill>
                <a:schemeClr val="bg1">
                  <a:lumMod val="10000"/>
                  <a:lumOff val="90000"/>
                </a:schemeClr>
              </a:solidFill>
            </a:endParaRPr>
          </a:p>
        </p:txBody>
      </p:sp>
      <p:sp>
        <p:nvSpPr>
          <p:cNvPr id="9" name="TextBox 8"/>
          <p:cNvSpPr txBox="1"/>
          <p:nvPr/>
        </p:nvSpPr>
        <p:spPr>
          <a:xfrm>
            <a:off x="0" y="1137344"/>
            <a:ext cx="9144000" cy="523220"/>
          </a:xfrm>
          <a:prstGeom prst="rect">
            <a:avLst/>
          </a:prstGeom>
          <a:noFill/>
        </p:spPr>
        <p:txBody>
          <a:bodyPr wrap="square" rtlCol="0">
            <a:spAutoFit/>
          </a:bodyPr>
          <a:lstStyle/>
          <a:p>
            <a:pPr algn="ctr"/>
            <a:r>
              <a:rPr lang="en-US" sz="2800" b="1" dirty="0" smtClean="0">
                <a:latin typeface="+mj-lt"/>
              </a:rPr>
              <a:t>Adjusted Mid-Term Mortality</a:t>
            </a:r>
            <a:endParaRPr lang="en-US" sz="2800" b="1" dirty="0">
              <a:latin typeface="+mj-lt"/>
            </a:endParaRPr>
          </a:p>
        </p:txBody>
      </p:sp>
      <p:sp>
        <p:nvSpPr>
          <p:cNvPr id="10" name="Rectangle 9"/>
          <p:cNvSpPr/>
          <p:nvPr/>
        </p:nvSpPr>
        <p:spPr>
          <a:xfrm>
            <a:off x="4292992" y="6453336"/>
            <a:ext cx="4851008" cy="338554"/>
          </a:xfrm>
          <a:prstGeom prst="rect">
            <a:avLst/>
          </a:prstGeom>
        </p:spPr>
        <p:txBody>
          <a:bodyPr wrap="none">
            <a:spAutoFit/>
          </a:bodyPr>
          <a:lstStyle/>
          <a:p>
            <a:r>
              <a:rPr lang="de-DE" sz="1600" i="1" dirty="0" err="1" smtClean="0">
                <a:latin typeface="+mj-lt"/>
              </a:rPr>
              <a:t>Conrotto</a:t>
            </a:r>
            <a:r>
              <a:rPr lang="de-DE" sz="1600" i="1" dirty="0" smtClean="0">
                <a:latin typeface="+mj-lt"/>
              </a:rPr>
              <a:t> et al. </a:t>
            </a:r>
            <a:r>
              <a:rPr lang="nb-NO" sz="1600" i="1" dirty="0">
                <a:latin typeface="+mj-lt"/>
              </a:rPr>
              <a:t>J </a:t>
            </a:r>
            <a:r>
              <a:rPr lang="nb-NO" sz="1600" i="1" dirty="0" err="1">
                <a:latin typeface="+mj-lt"/>
              </a:rPr>
              <a:t>Interven</a:t>
            </a:r>
            <a:r>
              <a:rPr lang="nb-NO" sz="1600" i="1" dirty="0">
                <a:latin typeface="+mj-lt"/>
              </a:rPr>
              <a:t> </a:t>
            </a:r>
            <a:r>
              <a:rPr lang="nb-NO" sz="1600" i="1" dirty="0" err="1">
                <a:latin typeface="+mj-lt"/>
              </a:rPr>
              <a:t>Cardiol</a:t>
            </a:r>
            <a:r>
              <a:rPr lang="nb-NO" sz="1600" i="1" dirty="0">
                <a:latin typeface="+mj-lt"/>
              </a:rPr>
              <a:t> 2015;28:132–140 </a:t>
            </a:r>
          </a:p>
        </p:txBody>
      </p:sp>
      <p:pic>
        <p:nvPicPr>
          <p:cNvPr id="7" name="Content Placeholder 6"/>
          <p:cNvPicPr>
            <a:picLocks noGrp="1" noChangeAspect="1"/>
          </p:cNvPicPr>
          <p:nvPr>
            <p:ph idx="1"/>
          </p:nvPr>
        </p:nvPicPr>
        <p:blipFill>
          <a:blip r:embed="rId3"/>
          <a:stretch>
            <a:fillRect/>
          </a:stretch>
        </p:blipFill>
        <p:spPr>
          <a:xfrm>
            <a:off x="647700" y="1860884"/>
            <a:ext cx="7848600" cy="4132695"/>
          </a:xfrm>
          <a:prstGeom prst="rect">
            <a:avLst/>
          </a:prstGeom>
        </p:spPr>
      </p:pic>
    </p:spTree>
    <p:extLst>
      <p:ext uri="{BB962C8B-B14F-4D97-AF65-F5344CB8AC3E}">
        <p14:creationId xmlns:p14="http://schemas.microsoft.com/office/powerpoint/2010/main" val="2041933838"/>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제목 1"/>
          <p:cNvSpPr>
            <a:spLocks noGrp="1"/>
          </p:cNvSpPr>
          <p:nvPr>
            <p:ph type="title"/>
          </p:nvPr>
        </p:nvSpPr>
        <p:spPr>
          <a:xfrm>
            <a:off x="0" y="260648"/>
            <a:ext cx="9144000" cy="765845"/>
          </a:xfrm>
        </p:spPr>
        <p:txBody>
          <a:bodyPr/>
          <a:lstStyle/>
          <a:p>
            <a:pPr eaLnBrk="1" hangingPunct="1">
              <a:defRPr/>
            </a:pPr>
            <a:r>
              <a:rPr lang="en-US" altLang="ko-KR" dirty="0" smtClean="0">
                <a:solidFill>
                  <a:srgbClr val="FFFF99"/>
                </a:solidFill>
                <a:latin typeface="Verdana" pitchFamily="34" charset="0"/>
                <a:ea typeface="굴림" pitchFamily="50" charset="-127"/>
              </a:rPr>
              <a:t>Contents</a:t>
            </a:r>
            <a:endParaRPr lang="ko-KR" altLang="en-US" dirty="0" smtClean="0">
              <a:solidFill>
                <a:srgbClr val="FFFF99"/>
              </a:solidFill>
              <a:latin typeface="Verdana" pitchFamily="34" charset="0"/>
              <a:ea typeface="굴림" pitchFamily="50" charset="-127"/>
            </a:endParaRPr>
          </a:p>
        </p:txBody>
      </p:sp>
      <p:sp>
        <p:nvSpPr>
          <p:cNvPr id="3075" name="내용 개체 틀 2"/>
          <p:cNvSpPr>
            <a:spLocks noGrp="1"/>
          </p:cNvSpPr>
          <p:nvPr>
            <p:ph idx="1"/>
          </p:nvPr>
        </p:nvSpPr>
        <p:spPr>
          <a:xfrm>
            <a:off x="611560" y="1412776"/>
            <a:ext cx="7632848" cy="3528392"/>
          </a:xfrm>
        </p:spPr>
        <p:txBody>
          <a:bodyPr/>
          <a:lstStyle/>
          <a:p>
            <a:pPr eaLnBrk="1" hangingPunct="1">
              <a:lnSpc>
                <a:spcPct val="150000"/>
              </a:lnSpc>
              <a:buClr>
                <a:srgbClr val="FFC000"/>
              </a:buClr>
              <a:buSzPct val="100000"/>
              <a:buFont typeface="Wingdings" charset="2"/>
              <a:buChar char="v"/>
              <a:defRPr/>
            </a:pPr>
            <a:r>
              <a:rPr lang="en-US" altLang="ko-KR" sz="3600" dirty="0" smtClean="0">
                <a:solidFill>
                  <a:schemeClr val="tx1">
                    <a:lumMod val="65000"/>
                  </a:schemeClr>
                </a:solidFill>
                <a:latin typeface="+mj-lt"/>
                <a:cs typeface="Arial" charset="0"/>
              </a:rPr>
              <a:t> </a:t>
            </a:r>
            <a:r>
              <a:rPr lang="en-US" altLang="ko-KR" sz="3600" dirty="0" smtClean="0">
                <a:solidFill>
                  <a:schemeClr val="tx1">
                    <a:lumMod val="65000"/>
                  </a:schemeClr>
                </a:solidFill>
                <a:latin typeface="+mj-lt"/>
                <a:cs typeface="Arial" charset="0"/>
              </a:rPr>
              <a:t>Epidemiology &amp; Overview</a:t>
            </a:r>
            <a:endParaRPr lang="en-US" altLang="ko-KR" sz="3600" dirty="0" smtClean="0">
              <a:solidFill>
                <a:schemeClr val="tx1">
                  <a:lumMod val="65000"/>
                </a:schemeClr>
              </a:solidFill>
              <a:latin typeface="+mj-lt"/>
              <a:cs typeface="Arial" charset="0"/>
            </a:endParaRPr>
          </a:p>
          <a:p>
            <a:pPr eaLnBrk="1" hangingPunct="1">
              <a:lnSpc>
                <a:spcPct val="150000"/>
              </a:lnSpc>
              <a:buClr>
                <a:srgbClr val="FFC000"/>
              </a:buClr>
              <a:buSzPct val="100000"/>
              <a:buFont typeface="Wingdings" charset="2"/>
              <a:buChar char="v"/>
              <a:defRPr/>
            </a:pPr>
            <a:r>
              <a:rPr lang="en-US" altLang="ko-KR" sz="3600" dirty="0" smtClean="0">
                <a:solidFill>
                  <a:schemeClr val="tx1">
                    <a:lumMod val="65000"/>
                  </a:schemeClr>
                </a:solidFill>
                <a:latin typeface="+mj-lt"/>
                <a:cs typeface="Arial" charset="0"/>
              </a:rPr>
              <a:t> Previous Evidences</a:t>
            </a:r>
          </a:p>
          <a:p>
            <a:pPr eaLnBrk="1" hangingPunct="1">
              <a:lnSpc>
                <a:spcPct val="150000"/>
              </a:lnSpc>
              <a:buClr>
                <a:srgbClr val="FFC000"/>
              </a:buClr>
              <a:buSzPct val="100000"/>
              <a:buFont typeface="Wingdings" charset="2"/>
              <a:buChar char="v"/>
              <a:defRPr/>
            </a:pPr>
            <a:r>
              <a:rPr lang="en-US" altLang="ko-KR" sz="3600" b="1" dirty="0">
                <a:latin typeface="+mj-lt"/>
                <a:cs typeface="Arial" charset="0"/>
              </a:rPr>
              <a:t> </a:t>
            </a:r>
            <a:r>
              <a:rPr lang="en-US" altLang="ko-KR" sz="3600" b="1" dirty="0" smtClean="0">
                <a:latin typeface="+mj-lt"/>
                <a:cs typeface="Arial" charset="0"/>
              </a:rPr>
              <a:t>Updated Meta-Analysis</a:t>
            </a:r>
          </a:p>
        </p:txBody>
      </p:sp>
    </p:spTree>
    <p:extLst>
      <p:ext uri="{BB962C8B-B14F-4D97-AF65-F5344CB8AC3E}">
        <p14:creationId xmlns:p14="http://schemas.microsoft.com/office/powerpoint/2010/main" val="1431001336"/>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r>
              <a:rPr lang="en-US" altLang="ko-KR" sz="3600" dirty="0" smtClean="0">
                <a:ea typeface="굴림" pitchFamily="50" charset="-127"/>
              </a:rPr>
              <a:t>Background</a:t>
            </a:r>
            <a:endParaRPr lang="ko-KR" altLang="en-US" sz="3600" dirty="0" smtClean="0">
              <a:ea typeface="굴림" pitchFamily="50" charset="-127"/>
            </a:endParaRPr>
          </a:p>
        </p:txBody>
      </p:sp>
      <p:sp>
        <p:nvSpPr>
          <p:cNvPr id="5124" name="내용 개체 틀 2"/>
          <p:cNvSpPr>
            <a:spLocks noGrp="1"/>
          </p:cNvSpPr>
          <p:nvPr>
            <p:ph idx="1"/>
          </p:nvPr>
        </p:nvSpPr>
        <p:spPr>
          <a:xfrm>
            <a:off x="287524" y="1340768"/>
            <a:ext cx="8568952" cy="1797050"/>
          </a:xfrm>
        </p:spPr>
        <p:txBody>
          <a:bodyPr/>
          <a:lstStyle/>
          <a:p>
            <a:pPr>
              <a:defRPr/>
            </a:pPr>
            <a:r>
              <a:rPr lang="en-US" sz="2400" dirty="0" smtClean="0">
                <a:latin typeface="+mj-lt"/>
              </a:rPr>
              <a:t>Whereas </a:t>
            </a:r>
            <a:r>
              <a:rPr lang="en-US" sz="2400" dirty="0">
                <a:solidFill>
                  <a:srgbClr val="FFC000"/>
                </a:solidFill>
                <a:latin typeface="+mj-lt"/>
              </a:rPr>
              <a:t>some </a:t>
            </a:r>
            <a:r>
              <a:rPr lang="en-US" sz="2400" dirty="0" smtClean="0">
                <a:solidFill>
                  <a:srgbClr val="FFC000"/>
                </a:solidFill>
                <a:latin typeface="+mj-lt"/>
              </a:rPr>
              <a:t>studies </a:t>
            </a:r>
            <a:r>
              <a:rPr lang="en-US" sz="2400" dirty="0" smtClean="0">
                <a:latin typeface="+mj-lt"/>
              </a:rPr>
              <a:t>examining </a:t>
            </a:r>
            <a:r>
              <a:rPr lang="en-US" sz="2400" dirty="0">
                <a:latin typeface="+mj-lt"/>
              </a:rPr>
              <a:t>gender differences in the outcomes of patients with AMI</a:t>
            </a:r>
            <a:r>
              <a:rPr lang="en-US" sz="2400" dirty="0" smtClean="0">
                <a:latin typeface="+mj-lt"/>
              </a:rPr>
              <a:t> </a:t>
            </a:r>
            <a:r>
              <a:rPr lang="en-US" sz="2400" dirty="0">
                <a:latin typeface="+mj-lt"/>
              </a:rPr>
              <a:t>show </a:t>
            </a:r>
            <a:r>
              <a:rPr lang="en-US" sz="2400" u="sng" dirty="0">
                <a:latin typeface="+mj-lt"/>
              </a:rPr>
              <a:t>higher mortality </a:t>
            </a:r>
            <a:r>
              <a:rPr lang="en-US" sz="2400" dirty="0">
                <a:latin typeface="+mj-lt"/>
              </a:rPr>
              <a:t>for women after AMI, </a:t>
            </a:r>
            <a:r>
              <a:rPr lang="en-US" sz="2400" dirty="0">
                <a:solidFill>
                  <a:srgbClr val="FFC000"/>
                </a:solidFill>
                <a:latin typeface="+mj-lt"/>
              </a:rPr>
              <a:t>others</a:t>
            </a:r>
            <a:r>
              <a:rPr lang="en-US" sz="2400" dirty="0">
                <a:latin typeface="+mj-lt"/>
              </a:rPr>
              <a:t> have reported no difference or even a </a:t>
            </a:r>
            <a:r>
              <a:rPr lang="en-US" sz="2400" u="sng" dirty="0">
                <a:latin typeface="+mj-lt"/>
              </a:rPr>
              <a:t>survival advantag</a:t>
            </a:r>
            <a:r>
              <a:rPr lang="en-US" sz="2400" dirty="0">
                <a:latin typeface="+mj-lt"/>
              </a:rPr>
              <a:t>e for women. </a:t>
            </a:r>
            <a:endParaRPr lang="en-US" sz="2400" dirty="0" smtClean="0">
              <a:latin typeface="+mj-lt"/>
            </a:endParaRPr>
          </a:p>
          <a:p>
            <a:pPr>
              <a:defRPr/>
            </a:pPr>
            <a:endParaRPr lang="en-US" sz="2400" dirty="0" smtClean="0">
              <a:latin typeface="+mj-lt"/>
            </a:endParaRPr>
          </a:p>
          <a:p>
            <a:pPr>
              <a:defRPr/>
            </a:pPr>
            <a:r>
              <a:rPr lang="en-US" sz="2400" dirty="0">
                <a:latin typeface="+mj-lt"/>
              </a:rPr>
              <a:t>It remains unclear if a gender difference in outcomes exists and if this difference in clinical outcomes between genders is a </a:t>
            </a:r>
            <a:r>
              <a:rPr lang="en-US" sz="2400" i="1" u="sng" dirty="0">
                <a:solidFill>
                  <a:srgbClr val="FFC000"/>
                </a:solidFill>
                <a:latin typeface="+mj-lt"/>
              </a:rPr>
              <a:t>confounded observation due to baseline differences</a:t>
            </a:r>
            <a:r>
              <a:rPr lang="en-US" sz="2400" dirty="0">
                <a:latin typeface="+mj-lt"/>
              </a:rPr>
              <a:t> in comorbidities and procedural characteristics </a:t>
            </a:r>
            <a:endParaRPr lang="en-US" sz="2400" dirty="0" smtClean="0">
              <a:latin typeface="+mj-lt"/>
            </a:endParaRPr>
          </a:p>
          <a:p>
            <a:pPr>
              <a:defRPr/>
            </a:pPr>
            <a:endParaRPr lang="en-US" sz="2400" dirty="0" smtClean="0">
              <a:latin typeface="+mj-lt"/>
            </a:endParaRPr>
          </a:p>
          <a:p>
            <a:pPr>
              <a:defRPr/>
            </a:pPr>
            <a:r>
              <a:rPr lang="en-US" sz="2400" dirty="0" smtClean="0">
                <a:latin typeface="+mj-lt"/>
              </a:rPr>
              <a:t>There </a:t>
            </a:r>
            <a:r>
              <a:rPr lang="en-US" sz="2400" dirty="0">
                <a:latin typeface="+mj-lt"/>
              </a:rPr>
              <a:t>is limited available evidence in this topic that pooled analyses combining all existing literature. </a:t>
            </a:r>
            <a:endParaRPr lang="en-GB" altLang="ja-JP" sz="2400" dirty="0" smtClean="0">
              <a:latin typeface="+mj-lt"/>
              <a:ea typeface="MS PGothic" pitchFamily="34" charset="-128"/>
              <a:cs typeface="Arial" charset="0"/>
            </a:endParaRPr>
          </a:p>
        </p:txBody>
      </p:sp>
    </p:spTree>
    <p:extLst>
      <p:ext uri="{BB962C8B-B14F-4D97-AF65-F5344CB8AC3E}">
        <p14:creationId xmlns:p14="http://schemas.microsoft.com/office/powerpoint/2010/main" val="247229540"/>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r>
              <a:rPr lang="en-US" altLang="ko-KR" sz="3600" smtClean="0">
                <a:ea typeface="굴림" pitchFamily="50" charset="-127"/>
              </a:rPr>
              <a:t>Objective</a:t>
            </a:r>
            <a:endParaRPr lang="ko-KR" altLang="en-US" sz="3600" smtClean="0">
              <a:ea typeface="굴림" pitchFamily="50" charset="-127"/>
            </a:endParaRPr>
          </a:p>
        </p:txBody>
      </p:sp>
      <p:sp>
        <p:nvSpPr>
          <p:cNvPr id="5124" name="내용 개체 틀 2"/>
          <p:cNvSpPr>
            <a:spLocks noGrp="1"/>
          </p:cNvSpPr>
          <p:nvPr>
            <p:ph idx="1"/>
          </p:nvPr>
        </p:nvSpPr>
        <p:spPr>
          <a:xfrm>
            <a:off x="500063" y="1417638"/>
            <a:ext cx="8034337" cy="1797050"/>
          </a:xfrm>
        </p:spPr>
        <p:txBody>
          <a:bodyPr/>
          <a:lstStyle/>
          <a:p>
            <a:pPr>
              <a:defRPr/>
            </a:pPr>
            <a:r>
              <a:rPr lang="en-US" sz="2800" dirty="0">
                <a:latin typeface="+mj-lt"/>
              </a:rPr>
              <a:t>We therefore reviewed the literature and pooled all available reports examining </a:t>
            </a:r>
            <a:r>
              <a:rPr lang="en-US" sz="2800" b="1" i="1" u="sng" dirty="0">
                <a:solidFill>
                  <a:srgbClr val="FFC000"/>
                </a:solidFill>
                <a:latin typeface="+mj-lt"/>
              </a:rPr>
              <a:t>gender specific in-hospital and up to 1-year mortality</a:t>
            </a:r>
            <a:r>
              <a:rPr lang="en-US" sz="2800" dirty="0">
                <a:latin typeface="+mj-lt"/>
              </a:rPr>
              <a:t> among patients presenting with ST-Elevation Myocardial Infarction (STEMI) and received primary percutaneous coronary intervention. </a:t>
            </a:r>
            <a:endParaRPr lang="en-GB" altLang="ja-JP" sz="2800" dirty="0" smtClean="0">
              <a:latin typeface="+mj-lt"/>
              <a:ea typeface="MS PGothic" pitchFamily="34" charset="-128"/>
              <a:cs typeface="Arial" charset="0"/>
            </a:endParaRPr>
          </a:p>
        </p:txBody>
      </p:sp>
    </p:spTree>
    <p:extLst>
      <p:ext uri="{BB962C8B-B14F-4D97-AF65-F5344CB8AC3E}">
        <p14:creationId xmlns:p14="http://schemas.microsoft.com/office/powerpoint/2010/main" val="1391526665"/>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제목 1"/>
          <p:cNvSpPr>
            <a:spLocks noGrp="1"/>
          </p:cNvSpPr>
          <p:nvPr>
            <p:ph type="title"/>
          </p:nvPr>
        </p:nvSpPr>
        <p:spPr>
          <a:xfrm>
            <a:off x="0" y="260648"/>
            <a:ext cx="9144000" cy="765845"/>
          </a:xfrm>
        </p:spPr>
        <p:txBody>
          <a:bodyPr/>
          <a:lstStyle/>
          <a:p>
            <a:pPr eaLnBrk="1" hangingPunct="1">
              <a:defRPr/>
            </a:pPr>
            <a:r>
              <a:rPr lang="en-US" altLang="ko-KR" dirty="0" smtClean="0">
                <a:solidFill>
                  <a:srgbClr val="FFFF99"/>
                </a:solidFill>
                <a:latin typeface="Verdana" pitchFamily="34" charset="0"/>
                <a:ea typeface="굴림" pitchFamily="50" charset="-127"/>
              </a:rPr>
              <a:t>Contents</a:t>
            </a:r>
            <a:endParaRPr lang="ko-KR" altLang="en-US" dirty="0" smtClean="0">
              <a:solidFill>
                <a:srgbClr val="FFFF99"/>
              </a:solidFill>
              <a:latin typeface="Verdana" pitchFamily="34" charset="0"/>
              <a:ea typeface="굴림" pitchFamily="50" charset="-127"/>
            </a:endParaRPr>
          </a:p>
        </p:txBody>
      </p:sp>
      <p:sp>
        <p:nvSpPr>
          <p:cNvPr id="3075" name="내용 개체 틀 2"/>
          <p:cNvSpPr>
            <a:spLocks noGrp="1"/>
          </p:cNvSpPr>
          <p:nvPr>
            <p:ph idx="1"/>
          </p:nvPr>
        </p:nvSpPr>
        <p:spPr>
          <a:xfrm>
            <a:off x="611560" y="1412776"/>
            <a:ext cx="7632848" cy="3528392"/>
          </a:xfrm>
        </p:spPr>
        <p:txBody>
          <a:bodyPr/>
          <a:lstStyle/>
          <a:p>
            <a:pPr eaLnBrk="1" hangingPunct="1">
              <a:lnSpc>
                <a:spcPct val="150000"/>
              </a:lnSpc>
              <a:buClr>
                <a:srgbClr val="FFC000"/>
              </a:buClr>
              <a:buSzPct val="100000"/>
              <a:buFont typeface="Wingdings" charset="2"/>
              <a:buChar char="v"/>
              <a:defRPr/>
            </a:pPr>
            <a:r>
              <a:rPr lang="en-US" altLang="ko-KR" sz="3600" b="1" dirty="0" smtClean="0">
                <a:latin typeface="+mj-lt"/>
                <a:cs typeface="Arial" charset="0"/>
              </a:rPr>
              <a:t> </a:t>
            </a:r>
            <a:r>
              <a:rPr lang="en-US" altLang="ko-KR" sz="3600" b="1" dirty="0" smtClean="0">
                <a:latin typeface="+mj-lt"/>
                <a:cs typeface="Arial" charset="0"/>
              </a:rPr>
              <a:t>Epidemiology</a:t>
            </a:r>
            <a:r>
              <a:rPr lang="ko-KR" altLang="en-US" sz="3600" b="1" dirty="0" smtClean="0">
                <a:latin typeface="+mj-lt"/>
                <a:cs typeface="Arial" charset="0"/>
              </a:rPr>
              <a:t> </a:t>
            </a:r>
            <a:r>
              <a:rPr lang="en-US" altLang="ko-KR" sz="3600" b="1" dirty="0" smtClean="0">
                <a:latin typeface="+mj-lt"/>
                <a:cs typeface="Arial" charset="0"/>
              </a:rPr>
              <a:t>&amp;</a:t>
            </a:r>
            <a:r>
              <a:rPr lang="ko-KR" altLang="en-US" sz="3600" b="1" dirty="0" smtClean="0">
                <a:latin typeface="+mj-lt"/>
                <a:cs typeface="Arial" charset="0"/>
              </a:rPr>
              <a:t> </a:t>
            </a:r>
            <a:r>
              <a:rPr lang="en-US" altLang="ko-KR" sz="3600" b="1" dirty="0" smtClean="0">
                <a:latin typeface="+mj-lt"/>
                <a:cs typeface="Arial" charset="0"/>
              </a:rPr>
              <a:t>Overview</a:t>
            </a:r>
            <a:endParaRPr lang="en-US" altLang="ko-KR" sz="3600" b="1" dirty="0" smtClean="0">
              <a:latin typeface="+mj-lt"/>
              <a:cs typeface="Arial" charset="0"/>
            </a:endParaRPr>
          </a:p>
          <a:p>
            <a:pPr eaLnBrk="1" hangingPunct="1">
              <a:lnSpc>
                <a:spcPct val="150000"/>
              </a:lnSpc>
              <a:buClr>
                <a:srgbClr val="FFC000"/>
              </a:buClr>
              <a:buSzPct val="100000"/>
              <a:buFont typeface="Wingdings" charset="2"/>
              <a:buChar char="v"/>
              <a:defRPr/>
            </a:pPr>
            <a:r>
              <a:rPr lang="en-US" altLang="ko-KR" sz="3600" b="1" dirty="0">
                <a:latin typeface="+mj-lt"/>
                <a:cs typeface="Arial" charset="0"/>
              </a:rPr>
              <a:t> </a:t>
            </a:r>
            <a:r>
              <a:rPr lang="en-US" altLang="ko-KR" sz="3600" b="1" dirty="0" smtClean="0">
                <a:latin typeface="+mj-lt"/>
                <a:cs typeface="Arial" charset="0"/>
              </a:rPr>
              <a:t>Previous Evidences</a:t>
            </a:r>
          </a:p>
          <a:p>
            <a:pPr eaLnBrk="1" hangingPunct="1">
              <a:lnSpc>
                <a:spcPct val="150000"/>
              </a:lnSpc>
              <a:buClr>
                <a:srgbClr val="FFC000"/>
              </a:buClr>
              <a:buSzPct val="100000"/>
              <a:buFont typeface="Wingdings" charset="2"/>
              <a:buChar char="v"/>
              <a:defRPr/>
            </a:pPr>
            <a:r>
              <a:rPr lang="en-US" altLang="ko-KR" sz="3600" b="1" dirty="0">
                <a:latin typeface="+mj-lt"/>
                <a:cs typeface="Arial" charset="0"/>
              </a:rPr>
              <a:t> </a:t>
            </a:r>
            <a:r>
              <a:rPr lang="en-US" altLang="ko-KR" sz="3600" b="1" dirty="0" smtClean="0">
                <a:latin typeface="+mj-lt"/>
                <a:cs typeface="Arial" charset="0"/>
              </a:rPr>
              <a:t>Updated Meta-Analysis</a:t>
            </a:r>
          </a:p>
        </p:txBody>
      </p:sp>
    </p:spTree>
    <p:extLst>
      <p:ext uri="{BB962C8B-B14F-4D97-AF65-F5344CB8AC3E}">
        <p14:creationId xmlns:p14="http://schemas.microsoft.com/office/powerpoint/2010/main" val="645461986"/>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188640"/>
            <a:ext cx="9144000" cy="736600"/>
          </a:xfrm>
        </p:spPr>
        <p:txBody>
          <a:bodyPr/>
          <a:lstStyle/>
          <a:p>
            <a:pPr>
              <a:defRPr/>
            </a:pPr>
            <a:r>
              <a:rPr lang="en-US" altLang="ko-KR" sz="3200" dirty="0" smtClean="0">
                <a:ea typeface="굴림" pitchFamily="50" charset="-127"/>
              </a:rPr>
              <a:t>Data Sources and Searches</a:t>
            </a:r>
            <a:endParaRPr lang="ko-KR" altLang="en-US" sz="3200" dirty="0" smtClean="0">
              <a:ea typeface="굴림" pitchFamily="50" charset="-127"/>
            </a:endParaRPr>
          </a:p>
        </p:txBody>
      </p:sp>
      <p:sp>
        <p:nvSpPr>
          <p:cNvPr id="6148" name="내용 개체 틀 2"/>
          <p:cNvSpPr>
            <a:spLocks noGrp="1"/>
          </p:cNvSpPr>
          <p:nvPr>
            <p:ph idx="1"/>
          </p:nvPr>
        </p:nvSpPr>
        <p:spPr>
          <a:xfrm>
            <a:off x="392906" y="1165225"/>
            <a:ext cx="8358188" cy="2797175"/>
          </a:xfrm>
        </p:spPr>
        <p:txBody>
          <a:bodyPr/>
          <a:lstStyle/>
          <a:p>
            <a:r>
              <a:rPr lang="en-US" sz="2800" dirty="0">
                <a:latin typeface="+mj-lt"/>
                <a:ea typeface="굴림" pitchFamily="50" charset="-127"/>
              </a:rPr>
              <a:t>We identified relevant studies through electronic searches of </a:t>
            </a:r>
            <a:r>
              <a:rPr lang="en-US" sz="2800" dirty="0" smtClean="0">
                <a:latin typeface="+mj-lt"/>
                <a:ea typeface="굴림" pitchFamily="50" charset="-127"/>
              </a:rPr>
              <a:t>MEDLINE and </a:t>
            </a:r>
            <a:r>
              <a:rPr lang="en-US" sz="2800" dirty="0">
                <a:latin typeface="+mj-lt"/>
                <a:ea typeface="굴림" pitchFamily="50" charset="-127"/>
              </a:rPr>
              <a:t>the Cochrane Central Register of Controlled Trials for studies assessing the impact of genders on mortality among patients who underwent primary PCI for STEMI published </a:t>
            </a:r>
            <a:r>
              <a:rPr lang="en-US" sz="2800" b="1" i="1" u="sng" dirty="0">
                <a:solidFill>
                  <a:srgbClr val="FFC000"/>
                </a:solidFill>
                <a:latin typeface="+mj-lt"/>
                <a:ea typeface="굴림" pitchFamily="50" charset="-127"/>
              </a:rPr>
              <a:t>up to October </a:t>
            </a:r>
            <a:r>
              <a:rPr lang="en-US" sz="2800" b="1" i="1" u="sng" dirty="0" smtClean="0">
                <a:solidFill>
                  <a:srgbClr val="FFC000"/>
                </a:solidFill>
                <a:latin typeface="+mj-lt"/>
                <a:ea typeface="굴림" pitchFamily="50" charset="-127"/>
              </a:rPr>
              <a:t>2016.</a:t>
            </a:r>
            <a:r>
              <a:rPr lang="en-US" altLang="ko-KR" sz="2800" dirty="0" smtClean="0">
                <a:latin typeface="+mj-lt"/>
                <a:ea typeface="굴림" pitchFamily="50" charset="-127"/>
              </a:rPr>
              <a:t> </a:t>
            </a:r>
            <a:endParaRPr lang="en-US" altLang="ko-KR" sz="2800" dirty="0">
              <a:latin typeface="+mj-lt"/>
              <a:ea typeface="굴림" pitchFamily="50" charset="-127"/>
            </a:endParaRPr>
          </a:p>
          <a:p>
            <a:endParaRPr lang="en-US" altLang="ko-KR" sz="2800" dirty="0">
              <a:latin typeface="+mj-lt"/>
              <a:ea typeface="굴림" pitchFamily="50" charset="-127"/>
            </a:endParaRPr>
          </a:p>
          <a:p>
            <a:r>
              <a:rPr lang="en-US" sz="2800" dirty="0">
                <a:latin typeface="+mj-lt"/>
                <a:ea typeface="굴림" pitchFamily="50" charset="-127"/>
              </a:rPr>
              <a:t>Possible articles for inclusion were found </a:t>
            </a:r>
            <a:r>
              <a:rPr lang="en-US" sz="2800" dirty="0" smtClean="0">
                <a:latin typeface="+mj-lt"/>
                <a:ea typeface="굴림" pitchFamily="50" charset="-127"/>
              </a:rPr>
              <a:t>the </a:t>
            </a:r>
            <a:r>
              <a:rPr lang="en-US" sz="2800" dirty="0">
                <a:latin typeface="+mj-lt"/>
                <a:ea typeface="굴림" pitchFamily="50" charset="-127"/>
              </a:rPr>
              <a:t>terms (“sex” or “gender”) and (“primary PCI” or “primary percutaneous coronary intervention” or “STEMI”). </a:t>
            </a:r>
          </a:p>
          <a:p>
            <a:endParaRPr lang="en-US" altLang="ko-KR" sz="2800" dirty="0">
              <a:latin typeface="+mj-lt"/>
              <a:ea typeface="굴림" pitchFamily="50" charset="-127"/>
            </a:endParaRPr>
          </a:p>
          <a:p>
            <a:r>
              <a:rPr lang="en-US" altLang="ko-KR" sz="2800" dirty="0">
                <a:latin typeface="+mj-lt"/>
                <a:ea typeface="굴림" pitchFamily="50" charset="-127"/>
              </a:rPr>
              <a:t>Reference lists of selected articles were reviewed </a:t>
            </a:r>
            <a:r>
              <a:rPr lang="en-US" altLang="ko-KR" sz="2800" dirty="0" smtClean="0">
                <a:latin typeface="+mj-lt"/>
                <a:ea typeface="굴림" pitchFamily="50" charset="-127"/>
              </a:rPr>
              <a:t>for other potentially relevant citations.</a:t>
            </a:r>
          </a:p>
        </p:txBody>
      </p:sp>
    </p:spTree>
    <p:extLst>
      <p:ext uri="{BB962C8B-B14F-4D97-AF65-F5344CB8AC3E}">
        <p14:creationId xmlns:p14="http://schemas.microsoft.com/office/powerpoint/2010/main" val="1836640638"/>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260648"/>
            <a:ext cx="9144000" cy="736600"/>
          </a:xfrm>
        </p:spPr>
        <p:txBody>
          <a:bodyPr/>
          <a:lstStyle/>
          <a:p>
            <a:pPr>
              <a:defRPr/>
            </a:pPr>
            <a:r>
              <a:rPr lang="en-US" altLang="ko-KR" sz="3600" dirty="0" smtClean="0">
                <a:ea typeface="굴림" pitchFamily="50" charset="-127"/>
              </a:rPr>
              <a:t>Study Selection</a:t>
            </a:r>
            <a:endParaRPr lang="ko-KR" altLang="en-US" sz="3600" dirty="0" smtClean="0">
              <a:ea typeface="굴림" pitchFamily="50" charset="-127"/>
            </a:endParaRPr>
          </a:p>
        </p:txBody>
      </p:sp>
      <p:sp>
        <p:nvSpPr>
          <p:cNvPr id="8196" name="내용 개체 틀 2"/>
          <p:cNvSpPr>
            <a:spLocks noGrp="1"/>
          </p:cNvSpPr>
          <p:nvPr>
            <p:ph idx="1"/>
          </p:nvPr>
        </p:nvSpPr>
        <p:spPr>
          <a:xfrm>
            <a:off x="357758" y="1571625"/>
            <a:ext cx="8318698" cy="2797175"/>
          </a:xfrm>
        </p:spPr>
        <p:txBody>
          <a:bodyPr/>
          <a:lstStyle/>
          <a:p>
            <a:r>
              <a:rPr lang="en-US" altLang="ko-KR" sz="2800" b="1" dirty="0" smtClean="0">
                <a:solidFill>
                  <a:srgbClr val="66CCFF"/>
                </a:solidFill>
                <a:latin typeface="+mj-lt"/>
                <a:ea typeface="굴림" pitchFamily="50" charset="-127"/>
              </a:rPr>
              <a:t>Inclusion criteria</a:t>
            </a:r>
            <a:r>
              <a:rPr lang="en-US" altLang="ko-KR" sz="2800" dirty="0" smtClean="0">
                <a:latin typeface="+mj-lt"/>
                <a:ea typeface="굴림" pitchFamily="50" charset="-127"/>
              </a:rPr>
              <a:t> were:</a:t>
            </a:r>
          </a:p>
          <a:p>
            <a:pPr>
              <a:buNone/>
            </a:pPr>
            <a:r>
              <a:rPr lang="en-US" altLang="ko-KR" sz="2800" dirty="0"/>
              <a:t>  - </a:t>
            </a:r>
            <a:r>
              <a:rPr lang="en-US" sz="2800" dirty="0" smtClean="0">
                <a:latin typeface="+mj-lt"/>
                <a:ea typeface="굴림" pitchFamily="50" charset="-127"/>
              </a:rPr>
              <a:t>Observational </a:t>
            </a:r>
            <a:r>
              <a:rPr lang="en-US" sz="2800" dirty="0">
                <a:latin typeface="+mj-lt"/>
                <a:ea typeface="굴림" pitchFamily="50" charset="-127"/>
              </a:rPr>
              <a:t>studies or randomized clinical trials involving patients who presented with </a:t>
            </a:r>
            <a:r>
              <a:rPr lang="en-US" sz="2800" dirty="0" smtClean="0">
                <a:latin typeface="+mj-lt"/>
                <a:ea typeface="굴림" pitchFamily="50" charset="-127"/>
              </a:rPr>
              <a:t>STEMI. </a:t>
            </a:r>
            <a:endParaRPr lang="en-US" sz="2800" dirty="0">
              <a:latin typeface="+mj-lt"/>
              <a:ea typeface="굴림" pitchFamily="50" charset="-127"/>
            </a:endParaRPr>
          </a:p>
          <a:p>
            <a:pPr>
              <a:buNone/>
            </a:pPr>
            <a:r>
              <a:rPr lang="en-US" sz="2800" dirty="0" smtClean="0">
                <a:latin typeface="+mj-lt"/>
                <a:ea typeface="굴림" pitchFamily="50" charset="-127"/>
              </a:rPr>
              <a:t>  - Studies </a:t>
            </a:r>
            <a:r>
              <a:rPr lang="en-US" sz="2800" dirty="0">
                <a:latin typeface="+mj-lt"/>
                <a:ea typeface="굴림" pitchFamily="50" charset="-127"/>
              </a:rPr>
              <a:t>reporting in-hospital and/or 6-month to 1-year mortality as one of their outcomes. </a:t>
            </a:r>
            <a:endParaRPr lang="en-US" altLang="ko-KR" sz="2800" dirty="0">
              <a:latin typeface="+mj-lt"/>
              <a:ea typeface="굴림" pitchFamily="50" charset="-127"/>
            </a:endParaRPr>
          </a:p>
          <a:p>
            <a:pPr>
              <a:buFontTx/>
              <a:buNone/>
            </a:pPr>
            <a:endParaRPr lang="en-US" altLang="ko-KR" sz="2800" dirty="0" smtClean="0">
              <a:latin typeface="+mj-lt"/>
              <a:ea typeface="굴림" pitchFamily="50" charset="-127"/>
            </a:endParaRPr>
          </a:p>
          <a:p>
            <a:r>
              <a:rPr lang="en-US" altLang="ko-KR" sz="2800" b="1" dirty="0" smtClean="0">
                <a:solidFill>
                  <a:srgbClr val="FFCCFF"/>
                </a:solidFill>
                <a:latin typeface="+mj-lt"/>
                <a:ea typeface="굴림" pitchFamily="50" charset="-127"/>
              </a:rPr>
              <a:t>Exclusion criteria</a:t>
            </a:r>
            <a:r>
              <a:rPr lang="en-US" altLang="ko-KR" sz="2800" dirty="0" smtClean="0">
                <a:latin typeface="+mj-lt"/>
                <a:ea typeface="굴림" pitchFamily="50" charset="-127"/>
              </a:rPr>
              <a:t> were:</a:t>
            </a:r>
          </a:p>
          <a:p>
            <a:pPr>
              <a:buFontTx/>
              <a:buNone/>
            </a:pPr>
            <a:r>
              <a:rPr lang="en-US" altLang="ko-KR" sz="2800" dirty="0" smtClean="0">
                <a:latin typeface="+mj-lt"/>
                <a:ea typeface="굴림" pitchFamily="50" charset="-127"/>
              </a:rPr>
              <a:t>  - Duplicate publication</a:t>
            </a:r>
          </a:p>
          <a:p>
            <a:pPr>
              <a:buFontTx/>
              <a:buNone/>
            </a:pPr>
            <a:r>
              <a:rPr lang="en-US" altLang="ko-KR" sz="2800" dirty="0" smtClean="0">
                <a:latin typeface="+mj-lt"/>
                <a:ea typeface="굴림" pitchFamily="50" charset="-127"/>
              </a:rPr>
              <a:t>  - Abstracts, Ongoing/unpublished study</a:t>
            </a:r>
          </a:p>
          <a:p>
            <a:pPr>
              <a:buFontTx/>
              <a:buNone/>
            </a:pPr>
            <a:r>
              <a:rPr lang="en-US" altLang="ko-KR" sz="2800" dirty="0" smtClean="0">
                <a:latin typeface="+mj-lt"/>
                <a:ea typeface="굴림" pitchFamily="50" charset="-127"/>
              </a:rPr>
              <a:t>  - </a:t>
            </a:r>
            <a:r>
              <a:rPr lang="en-US" altLang="ko-KR" sz="2800" dirty="0" err="1" smtClean="0">
                <a:latin typeface="+mj-lt"/>
                <a:ea typeface="굴림" pitchFamily="50" charset="-127"/>
              </a:rPr>
              <a:t>Non-english</a:t>
            </a:r>
            <a:r>
              <a:rPr lang="en-US" altLang="ko-KR" sz="2800" dirty="0" smtClean="0">
                <a:latin typeface="+mj-lt"/>
                <a:ea typeface="굴림" pitchFamily="50" charset="-127"/>
              </a:rPr>
              <a:t> language article</a:t>
            </a:r>
          </a:p>
        </p:txBody>
      </p:sp>
    </p:spTree>
    <p:extLst>
      <p:ext uri="{BB962C8B-B14F-4D97-AF65-F5344CB8AC3E}">
        <p14:creationId xmlns:p14="http://schemas.microsoft.com/office/powerpoint/2010/main" val="292860253"/>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1169" y="282426"/>
            <a:ext cx="9144000" cy="736600"/>
          </a:xfrm>
        </p:spPr>
        <p:txBody>
          <a:bodyPr/>
          <a:lstStyle/>
          <a:p>
            <a:pPr>
              <a:defRPr/>
            </a:pPr>
            <a:r>
              <a:rPr lang="en-US" altLang="ko-KR" sz="3600" dirty="0" smtClean="0">
                <a:ea typeface="굴림" pitchFamily="50" charset="-127"/>
              </a:rPr>
              <a:t>End points</a:t>
            </a:r>
            <a:endParaRPr lang="ko-KR" altLang="en-US" sz="3600" dirty="0" smtClean="0">
              <a:ea typeface="굴림" pitchFamily="50" charset="-127"/>
            </a:endParaRPr>
          </a:p>
        </p:txBody>
      </p:sp>
      <p:sp>
        <p:nvSpPr>
          <p:cNvPr id="9220" name="내용 개체 틀 2"/>
          <p:cNvSpPr>
            <a:spLocks noGrp="1"/>
          </p:cNvSpPr>
          <p:nvPr>
            <p:ph idx="1"/>
          </p:nvPr>
        </p:nvSpPr>
        <p:spPr>
          <a:xfrm>
            <a:off x="391768" y="1541388"/>
            <a:ext cx="8318127" cy="3143250"/>
          </a:xfrm>
        </p:spPr>
        <p:txBody>
          <a:bodyPr/>
          <a:lstStyle/>
          <a:p>
            <a:r>
              <a:rPr lang="en-US" altLang="ko-KR" sz="2800" b="1" dirty="0" smtClean="0">
                <a:solidFill>
                  <a:srgbClr val="92D5FF"/>
                </a:solidFill>
                <a:latin typeface="+mj-lt"/>
                <a:ea typeface="굴림" pitchFamily="50" charset="-127"/>
              </a:rPr>
              <a:t>Primary end point</a:t>
            </a:r>
            <a:endParaRPr lang="en-US" altLang="ko-KR" sz="2800" dirty="0" smtClean="0">
              <a:latin typeface="+mj-lt"/>
              <a:ea typeface="굴림" pitchFamily="50" charset="-127"/>
            </a:endParaRPr>
          </a:p>
          <a:p>
            <a:pPr>
              <a:buFontTx/>
              <a:buNone/>
            </a:pPr>
            <a:r>
              <a:rPr lang="en-US" altLang="ko-KR" sz="2800" dirty="0" smtClean="0">
                <a:latin typeface="+mj-lt"/>
                <a:ea typeface="굴림" pitchFamily="50" charset="-127"/>
              </a:rPr>
              <a:t>  - In-hospital </a:t>
            </a:r>
            <a:r>
              <a:rPr lang="en-US" altLang="ko-KR" sz="2800" dirty="0" smtClean="0">
                <a:latin typeface="+mj-lt"/>
                <a:ea typeface="굴림" pitchFamily="50" charset="-127"/>
              </a:rPr>
              <a:t>all-cause </a:t>
            </a:r>
            <a:r>
              <a:rPr lang="en-US" altLang="ko-KR" sz="2800" dirty="0" smtClean="0">
                <a:latin typeface="+mj-lt"/>
                <a:ea typeface="굴림" pitchFamily="50" charset="-127"/>
              </a:rPr>
              <a:t>mortality</a:t>
            </a:r>
          </a:p>
          <a:p>
            <a:endParaRPr lang="en-US" altLang="ko-KR" sz="2800" b="1" dirty="0" smtClean="0">
              <a:solidFill>
                <a:srgbClr val="FFCCFF"/>
              </a:solidFill>
              <a:latin typeface="+mj-lt"/>
              <a:ea typeface="굴림" pitchFamily="50" charset="-127"/>
            </a:endParaRPr>
          </a:p>
          <a:p>
            <a:r>
              <a:rPr lang="en-US" altLang="ko-KR" sz="2800" b="1" dirty="0" smtClean="0">
                <a:solidFill>
                  <a:srgbClr val="FFCCFF"/>
                </a:solidFill>
                <a:latin typeface="+mj-lt"/>
                <a:ea typeface="굴림" pitchFamily="50" charset="-127"/>
              </a:rPr>
              <a:t>Secondary end points</a:t>
            </a:r>
          </a:p>
          <a:p>
            <a:pPr>
              <a:buFontTx/>
              <a:buNone/>
            </a:pPr>
            <a:r>
              <a:rPr lang="en-US" altLang="ko-KR" sz="2800" dirty="0" smtClean="0">
                <a:latin typeface="+mj-lt"/>
                <a:ea typeface="굴림" pitchFamily="50" charset="-127"/>
              </a:rPr>
              <a:t>  - 6-month and 1-year all cause mortality</a:t>
            </a:r>
          </a:p>
        </p:txBody>
      </p:sp>
    </p:spTree>
    <p:extLst>
      <p:ext uri="{BB962C8B-B14F-4D97-AF65-F5344CB8AC3E}">
        <p14:creationId xmlns:p14="http://schemas.microsoft.com/office/powerpoint/2010/main" val="1964234714"/>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244128"/>
            <a:ext cx="9144000" cy="736600"/>
          </a:xfrm>
        </p:spPr>
        <p:txBody>
          <a:bodyPr/>
          <a:lstStyle/>
          <a:p>
            <a:pPr>
              <a:defRPr/>
            </a:pPr>
            <a:r>
              <a:rPr lang="en-US" altLang="ko-KR" sz="3600" dirty="0" smtClean="0">
                <a:ea typeface="굴림" pitchFamily="50" charset="-127"/>
              </a:rPr>
              <a:t>Data Synthesis and Analysis</a:t>
            </a:r>
            <a:endParaRPr lang="ko-KR" altLang="en-US" sz="3600" dirty="0" smtClean="0">
              <a:ea typeface="굴림" pitchFamily="50" charset="-127"/>
            </a:endParaRPr>
          </a:p>
        </p:txBody>
      </p:sp>
      <p:sp>
        <p:nvSpPr>
          <p:cNvPr id="11268" name="내용 개체 틀 2"/>
          <p:cNvSpPr>
            <a:spLocks noGrp="1"/>
          </p:cNvSpPr>
          <p:nvPr>
            <p:ph idx="1"/>
          </p:nvPr>
        </p:nvSpPr>
        <p:spPr>
          <a:xfrm>
            <a:off x="179512" y="1124744"/>
            <a:ext cx="8964488" cy="4968081"/>
          </a:xfrm>
        </p:spPr>
        <p:txBody>
          <a:bodyPr/>
          <a:lstStyle/>
          <a:p>
            <a:pPr>
              <a:lnSpc>
                <a:spcPct val="100000"/>
              </a:lnSpc>
              <a:defRPr/>
            </a:pPr>
            <a:r>
              <a:rPr lang="en-US" altLang="ko-KR" sz="2400" dirty="0" smtClean="0">
                <a:latin typeface="+mj-lt"/>
              </a:rPr>
              <a:t>Risk </a:t>
            </a:r>
            <a:r>
              <a:rPr lang="en-US" altLang="ko-KR" sz="2400" dirty="0" smtClean="0">
                <a:latin typeface="+mj-lt"/>
              </a:rPr>
              <a:t>ratio </a:t>
            </a:r>
            <a:r>
              <a:rPr lang="en-US" altLang="ko-KR" sz="2400" dirty="0" smtClean="0">
                <a:latin typeface="+mj-lt"/>
              </a:rPr>
              <a:t>(RR</a:t>
            </a:r>
            <a:r>
              <a:rPr lang="en-US" altLang="ko-KR" sz="2400" dirty="0" smtClean="0">
                <a:latin typeface="+mj-lt"/>
              </a:rPr>
              <a:t>) with 95% CI for dichotomous data.</a:t>
            </a:r>
          </a:p>
          <a:p>
            <a:pPr>
              <a:lnSpc>
                <a:spcPct val="100000"/>
              </a:lnSpc>
              <a:defRPr/>
            </a:pPr>
            <a:r>
              <a:rPr lang="en-US" sz="2400" dirty="0">
                <a:latin typeface="+mj-lt"/>
              </a:rPr>
              <a:t>For comparison of registry studies with multivariate adjusted analysis, adjusted risk estimates were pooled after logarithmic transformation according to random-effects models with generic inverse variance method. </a:t>
            </a:r>
            <a:endParaRPr lang="en-US" altLang="ko-KR" sz="2400" dirty="0">
              <a:latin typeface="+mj-lt"/>
            </a:endParaRPr>
          </a:p>
          <a:p>
            <a:pPr>
              <a:lnSpc>
                <a:spcPct val="100000"/>
              </a:lnSpc>
              <a:defRPr/>
            </a:pPr>
            <a:r>
              <a:rPr lang="en-US" altLang="ko-KR" sz="2400" dirty="0" smtClean="0">
                <a:latin typeface="+mj-lt"/>
                <a:ea typeface="굴림" pitchFamily="50" charset="-127"/>
              </a:rPr>
              <a:t>Heterogeneity by χ</a:t>
            </a:r>
            <a:r>
              <a:rPr lang="en-US" altLang="ko-KR" sz="2400" baseline="30000" dirty="0" smtClean="0">
                <a:latin typeface="+mj-lt"/>
                <a:ea typeface="굴림" pitchFamily="50" charset="-127"/>
              </a:rPr>
              <a:t>2 </a:t>
            </a:r>
            <a:r>
              <a:rPr lang="en-US" altLang="ko-KR" sz="2400" dirty="0" smtClean="0">
                <a:latin typeface="+mj-lt"/>
                <a:ea typeface="굴림" pitchFamily="50" charset="-127"/>
              </a:rPr>
              <a:t>(Cochrane Q) statistic and I</a:t>
            </a:r>
            <a:r>
              <a:rPr lang="en-US" altLang="ko-KR" sz="2400" baseline="30000" dirty="0" smtClean="0">
                <a:latin typeface="+mj-lt"/>
                <a:ea typeface="굴림" pitchFamily="50" charset="-127"/>
              </a:rPr>
              <a:t>2</a:t>
            </a:r>
            <a:r>
              <a:rPr lang="en-US" altLang="ko-KR" sz="2400" dirty="0" smtClean="0">
                <a:latin typeface="+mj-lt"/>
                <a:ea typeface="굴림" pitchFamily="50" charset="-127"/>
              </a:rPr>
              <a:t> test.</a:t>
            </a:r>
          </a:p>
          <a:p>
            <a:pPr>
              <a:lnSpc>
                <a:spcPct val="100000"/>
              </a:lnSpc>
              <a:defRPr/>
            </a:pPr>
            <a:r>
              <a:rPr lang="en-US" altLang="ko-KR" sz="2400" dirty="0" smtClean="0">
                <a:latin typeface="+mj-lt"/>
                <a:ea typeface="굴림" charset="-127"/>
              </a:rPr>
              <a:t>Publication bias by “funnel plot”. </a:t>
            </a:r>
          </a:p>
          <a:p>
            <a:pPr>
              <a:lnSpc>
                <a:spcPct val="100000"/>
              </a:lnSpc>
              <a:buNone/>
              <a:defRPr/>
            </a:pPr>
            <a:r>
              <a:rPr lang="en-US" altLang="ko-KR" sz="2400" dirty="0" smtClean="0">
                <a:latin typeface="+mj-lt"/>
                <a:ea typeface="굴림" charset="-127"/>
              </a:rPr>
              <a:t>    Trim and fill methods to correct the publication bias.</a:t>
            </a:r>
          </a:p>
          <a:p>
            <a:pPr>
              <a:lnSpc>
                <a:spcPct val="100000"/>
              </a:lnSpc>
              <a:defRPr/>
            </a:pPr>
            <a:r>
              <a:rPr lang="en-US" altLang="ko-KR" sz="2400" dirty="0" smtClean="0">
                <a:latin typeface="+mj-lt"/>
              </a:rPr>
              <a:t>Sensitivity analysis on the basis of the study design </a:t>
            </a:r>
            <a:r>
              <a:rPr lang="en-US" altLang="ko-KR" sz="2400" dirty="0" smtClean="0">
                <a:solidFill>
                  <a:srgbClr val="FFC000"/>
                </a:solidFill>
                <a:latin typeface="+mj-lt"/>
              </a:rPr>
              <a:t>(RCTs vs. observational cohort studies)</a:t>
            </a:r>
            <a:r>
              <a:rPr lang="en-US" altLang="ko-KR" sz="2400" dirty="0" smtClean="0">
                <a:latin typeface="+mj-lt"/>
              </a:rPr>
              <a:t>. </a:t>
            </a:r>
            <a:endParaRPr lang="en-US" altLang="ko-KR" sz="2400" dirty="0" smtClean="0">
              <a:latin typeface="+mj-lt"/>
              <a:ea typeface="굴림" pitchFamily="50" charset="-127"/>
            </a:endParaRPr>
          </a:p>
          <a:p>
            <a:pPr>
              <a:lnSpc>
                <a:spcPct val="100000"/>
              </a:lnSpc>
              <a:defRPr/>
            </a:pPr>
            <a:r>
              <a:rPr lang="en-US" altLang="ko-KR" sz="2400" dirty="0" err="1" smtClean="0">
                <a:latin typeface="+mj-lt"/>
                <a:cs typeface="Times New Roman" pitchFamily="18" charset="0"/>
              </a:rPr>
              <a:t>RevMan</a:t>
            </a:r>
            <a:r>
              <a:rPr lang="en-US" altLang="ko-KR" sz="2400" dirty="0" smtClean="0">
                <a:latin typeface="+mj-lt"/>
                <a:cs typeface="Times New Roman" pitchFamily="18" charset="0"/>
              </a:rPr>
              <a:t> (Version 5.1.2) and MIX 2.0 professional version</a:t>
            </a:r>
            <a:endParaRPr lang="en-US" altLang="ko-KR" sz="2400" dirty="0" smtClean="0">
              <a:latin typeface="+mj-lt"/>
              <a:ea typeface="굴림" pitchFamily="50" charset="-127"/>
            </a:endParaRPr>
          </a:p>
        </p:txBody>
      </p:sp>
    </p:spTree>
    <p:extLst>
      <p:ext uri="{BB962C8B-B14F-4D97-AF65-F5344CB8AC3E}">
        <p14:creationId xmlns:p14="http://schemas.microsoft.com/office/powerpoint/2010/main" val="1446512203"/>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260648"/>
            <a:ext cx="9144000" cy="736600"/>
          </a:xfrm>
        </p:spPr>
        <p:txBody>
          <a:bodyPr/>
          <a:lstStyle/>
          <a:p>
            <a:pPr>
              <a:defRPr/>
            </a:pPr>
            <a:r>
              <a:rPr lang="en-US" altLang="ko-KR" sz="4000" dirty="0" smtClean="0">
                <a:ea typeface="굴림" pitchFamily="50" charset="-127"/>
              </a:rPr>
              <a:t>Results</a:t>
            </a:r>
            <a:endParaRPr lang="ko-KR" altLang="en-US" sz="4000" dirty="0" smtClean="0">
              <a:ea typeface="굴림" pitchFamily="50" charset="-127"/>
            </a:endParaRPr>
          </a:p>
        </p:txBody>
      </p:sp>
      <p:sp>
        <p:nvSpPr>
          <p:cNvPr id="12292" name="내용 개체 틀 4"/>
          <p:cNvSpPr>
            <a:spLocks noGrp="1"/>
          </p:cNvSpPr>
          <p:nvPr>
            <p:ph idx="1"/>
          </p:nvPr>
        </p:nvSpPr>
        <p:spPr>
          <a:xfrm>
            <a:off x="468660" y="1412776"/>
            <a:ext cx="8206680" cy="4419600"/>
          </a:xfrm>
        </p:spPr>
        <p:txBody>
          <a:bodyPr/>
          <a:lstStyle/>
          <a:p>
            <a:r>
              <a:rPr lang="en-US" altLang="ko-KR" dirty="0" smtClean="0">
                <a:latin typeface="+mj-lt"/>
                <a:ea typeface="굴림" pitchFamily="50" charset="-127"/>
              </a:rPr>
              <a:t>A total of 2,565 publications were reviewed and 64 studies were selected for inclusion and further evaluated. Subsequently, </a:t>
            </a:r>
            <a:r>
              <a:rPr lang="en-US" altLang="ko-KR" b="1" i="1" u="sng" dirty="0" smtClean="0">
                <a:solidFill>
                  <a:srgbClr val="FFC000"/>
                </a:solidFill>
                <a:latin typeface="+mj-lt"/>
                <a:ea typeface="굴림" pitchFamily="50" charset="-127"/>
              </a:rPr>
              <a:t>43 papers were included </a:t>
            </a:r>
            <a:r>
              <a:rPr lang="en-US" altLang="ko-KR" dirty="0" smtClean="0">
                <a:latin typeface="+mj-lt"/>
                <a:ea typeface="굴림" pitchFamily="50" charset="-127"/>
              </a:rPr>
              <a:t>into the final analysis.</a:t>
            </a:r>
          </a:p>
          <a:p>
            <a:endParaRPr lang="en-US" altLang="ko-KR" dirty="0" smtClean="0">
              <a:latin typeface="+mj-lt"/>
              <a:ea typeface="굴림" pitchFamily="50" charset="-127"/>
            </a:endParaRPr>
          </a:p>
          <a:p>
            <a:r>
              <a:rPr lang="en-US" dirty="0">
                <a:latin typeface="+mj-lt"/>
              </a:rPr>
              <a:t>The 43 included studies involved 814,072 patients with STEMI who underwent primary PCI (191,559 women and 622,513 men).</a:t>
            </a:r>
            <a:endParaRPr lang="ko-KR" altLang="en-US" dirty="0" smtClean="0">
              <a:latin typeface="+mj-lt"/>
              <a:ea typeface="굴림" pitchFamily="50" charset="-127"/>
            </a:endParaRPr>
          </a:p>
        </p:txBody>
      </p:sp>
    </p:spTree>
    <p:extLst>
      <p:ext uri="{BB962C8B-B14F-4D97-AF65-F5344CB8AC3E}">
        <p14:creationId xmlns:p14="http://schemas.microsoft.com/office/powerpoint/2010/main" val="1578033810"/>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409192"/>
          </a:xfrm>
        </p:spPr>
        <p:txBody>
          <a:bodyPr>
            <a:normAutofit fontScale="90000"/>
          </a:bodyPr>
          <a:lstStyle/>
          <a:p>
            <a:r>
              <a:rPr lang="en-US" sz="2800" dirty="0" smtClean="0"/>
              <a:t>Characteristics of Included Studies</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32818925"/>
              </p:ext>
            </p:extLst>
          </p:nvPr>
        </p:nvGraphicFramePr>
        <p:xfrm>
          <a:off x="107504" y="604634"/>
          <a:ext cx="8856984" cy="6136733"/>
        </p:xfrm>
        <a:graphic>
          <a:graphicData uri="http://schemas.openxmlformats.org/drawingml/2006/table">
            <a:tbl>
              <a:tblPr firstRow="1" firstCol="1" bandRow="1">
                <a:tableStyleId>{93296810-A885-4BE3-A3E7-6D5BEEA58F35}</a:tableStyleId>
              </a:tblPr>
              <a:tblGrid>
                <a:gridCol w="2251776"/>
                <a:gridCol w="825651"/>
                <a:gridCol w="1801420"/>
                <a:gridCol w="1276006"/>
                <a:gridCol w="1276004"/>
                <a:gridCol w="750592"/>
                <a:gridCol w="675535"/>
              </a:tblGrid>
              <a:tr h="165379">
                <a:tc>
                  <a:txBody>
                    <a:bodyPr/>
                    <a:lstStyle/>
                    <a:p>
                      <a:pPr>
                        <a:spcAft>
                          <a:spcPts val="0"/>
                        </a:spcAft>
                      </a:pPr>
                      <a:r>
                        <a:rPr lang="en-US" sz="1000" dirty="0">
                          <a:effectLst/>
                        </a:rPr>
                        <a:t>Study</a:t>
                      </a:r>
                      <a:endParaRPr lang="en-US" sz="1000" dirty="0">
                        <a:effectLst/>
                        <a:latin typeface="Times New Roman" charset="0"/>
                        <a:ea typeface="맑은 고딕" charset="-127"/>
                      </a:endParaRPr>
                    </a:p>
                  </a:txBody>
                  <a:tcPr marL="30739" marR="30739" marT="0" marB="0"/>
                </a:tc>
                <a:tc>
                  <a:txBody>
                    <a:bodyPr/>
                    <a:lstStyle/>
                    <a:p>
                      <a:pPr>
                        <a:spcAft>
                          <a:spcPts val="0"/>
                        </a:spcAft>
                      </a:pPr>
                      <a:r>
                        <a:rPr lang="en-US" sz="1000" dirty="0">
                          <a:effectLst/>
                        </a:rPr>
                        <a:t>Year</a:t>
                      </a:r>
                      <a:endParaRPr lang="en-US" sz="1000" dirty="0">
                        <a:effectLst/>
                        <a:latin typeface="Times New Roman" charset="0"/>
                        <a:ea typeface="맑은 고딕" charset="-127"/>
                      </a:endParaRPr>
                    </a:p>
                  </a:txBody>
                  <a:tcPr marL="30739" marR="30739" marT="0" marB="0"/>
                </a:tc>
                <a:tc>
                  <a:txBody>
                    <a:bodyPr/>
                    <a:lstStyle/>
                    <a:p>
                      <a:pPr>
                        <a:spcAft>
                          <a:spcPts val="0"/>
                        </a:spcAft>
                      </a:pPr>
                      <a:r>
                        <a:rPr lang="en-US" sz="1000" dirty="0">
                          <a:effectLst/>
                        </a:rPr>
                        <a:t>Country</a:t>
                      </a:r>
                      <a:endParaRPr lang="en-US" sz="1000" dirty="0">
                        <a:effectLst/>
                        <a:latin typeface="Times New Roman" charset="0"/>
                        <a:ea typeface="맑은 고딕" charset="-127"/>
                      </a:endParaRPr>
                    </a:p>
                  </a:txBody>
                  <a:tcPr marL="30739" marR="30739" marT="0" marB="0"/>
                </a:tc>
                <a:tc>
                  <a:txBody>
                    <a:bodyPr/>
                    <a:lstStyle/>
                    <a:p>
                      <a:pPr>
                        <a:spcAft>
                          <a:spcPts val="0"/>
                        </a:spcAft>
                      </a:pPr>
                      <a:r>
                        <a:rPr lang="en-US" sz="1000" dirty="0">
                          <a:effectLst/>
                        </a:rPr>
                        <a:t>Study design</a:t>
                      </a:r>
                      <a:endParaRPr lang="en-US" sz="1000" dirty="0">
                        <a:effectLst/>
                        <a:latin typeface="Times New Roman" charset="0"/>
                        <a:ea typeface="맑은 고딕" charset="-127"/>
                      </a:endParaRPr>
                    </a:p>
                  </a:txBody>
                  <a:tcPr marL="30739" marR="30739" marT="0" marB="0"/>
                </a:tc>
                <a:tc>
                  <a:txBody>
                    <a:bodyPr/>
                    <a:lstStyle/>
                    <a:p>
                      <a:pPr>
                        <a:spcAft>
                          <a:spcPts val="0"/>
                        </a:spcAft>
                      </a:pPr>
                      <a:r>
                        <a:rPr lang="en-US" sz="1000" dirty="0">
                          <a:effectLst/>
                        </a:rPr>
                        <a:t>Total</a:t>
                      </a:r>
                      <a:endParaRPr lang="en-US" sz="1000" dirty="0">
                        <a:effectLst/>
                        <a:latin typeface="Times New Roman" charset="0"/>
                        <a:ea typeface="맑은 고딕" charset="-127"/>
                      </a:endParaRPr>
                    </a:p>
                  </a:txBody>
                  <a:tcPr marL="30739" marR="30739" marT="0" marB="0"/>
                </a:tc>
                <a:tc>
                  <a:txBody>
                    <a:bodyPr/>
                    <a:lstStyle/>
                    <a:p>
                      <a:pPr>
                        <a:spcAft>
                          <a:spcPts val="0"/>
                        </a:spcAft>
                      </a:pPr>
                      <a:r>
                        <a:rPr lang="en-US" sz="1000" dirty="0">
                          <a:effectLst/>
                        </a:rPr>
                        <a:t>Women</a:t>
                      </a:r>
                      <a:endParaRPr lang="en-US" sz="1000" dirty="0">
                        <a:effectLst/>
                        <a:latin typeface="Times New Roman" charset="0"/>
                        <a:ea typeface="맑은 고딕" charset="-127"/>
                      </a:endParaRPr>
                    </a:p>
                  </a:txBody>
                  <a:tcPr marL="30739" marR="30739" marT="0" marB="0"/>
                </a:tc>
                <a:tc>
                  <a:txBody>
                    <a:bodyPr/>
                    <a:lstStyle/>
                    <a:p>
                      <a:pPr>
                        <a:spcAft>
                          <a:spcPts val="0"/>
                        </a:spcAft>
                      </a:pPr>
                      <a:r>
                        <a:rPr lang="en-US" sz="1000" dirty="0">
                          <a:effectLst/>
                        </a:rPr>
                        <a:t>Men</a:t>
                      </a:r>
                      <a:endParaRPr lang="en-US" sz="1000" dirty="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Vacek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1993</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United States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670</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206</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464</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Hannan et 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2000</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United States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2291</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686</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1605</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Vakili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2001</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United States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1044</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317</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727</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Mehilli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2002</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Germany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1663</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426</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1237</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De Luca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2004</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Italy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1548</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353</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1195</a:t>
                      </a:r>
                      <a:endParaRPr lang="en-US" sz="800">
                        <a:effectLst/>
                        <a:latin typeface="Times New Roman" charset="0"/>
                        <a:ea typeface="맑은 고딕" charset="-127"/>
                      </a:endParaRPr>
                    </a:p>
                  </a:txBody>
                  <a:tcPr marL="30739" marR="30739" marT="0" marB="0"/>
                </a:tc>
              </a:tr>
              <a:tr h="179967">
                <a:tc>
                  <a:txBody>
                    <a:bodyPr/>
                    <a:lstStyle/>
                    <a:p>
                      <a:pPr>
                        <a:spcAft>
                          <a:spcPts val="0"/>
                        </a:spcAft>
                      </a:pPr>
                      <a:r>
                        <a:rPr lang="en-US" sz="800">
                          <a:effectLst/>
                        </a:rPr>
                        <a:t>Srimahachota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2004</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Thailand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184</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53</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131</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Feliciano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2005</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Portugal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245</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72</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173</a:t>
                      </a:r>
                      <a:endParaRPr lang="en-US" sz="800">
                        <a:effectLst/>
                        <a:latin typeface="Times New Roman" charset="0"/>
                        <a:ea typeface="맑은 고딕" charset="-127"/>
                      </a:endParaRPr>
                    </a:p>
                  </a:txBody>
                  <a:tcPr marL="30739" marR="30739" marT="0" marB="0"/>
                </a:tc>
              </a:tr>
              <a:tr h="179967">
                <a:tc>
                  <a:txBody>
                    <a:bodyPr/>
                    <a:lstStyle/>
                    <a:p>
                      <a:pPr>
                        <a:spcAft>
                          <a:spcPts val="0"/>
                        </a:spcAft>
                      </a:pPr>
                      <a:r>
                        <a:rPr lang="en-US" sz="800">
                          <a:effectLst/>
                        </a:rPr>
                        <a:t>Hurtado-Martinez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2006</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Spain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838</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183</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655</a:t>
                      </a:r>
                      <a:endParaRPr lang="en-US" sz="800">
                        <a:effectLst/>
                        <a:latin typeface="Times New Roman" charset="0"/>
                        <a:ea typeface="맑은 고딕" charset="-127"/>
                      </a:endParaRPr>
                    </a:p>
                  </a:txBody>
                  <a:tcPr marL="30739" marR="30739" marT="0" marB="0"/>
                </a:tc>
              </a:tr>
              <a:tr h="179967">
                <a:tc>
                  <a:txBody>
                    <a:bodyPr/>
                    <a:lstStyle/>
                    <a:p>
                      <a:pPr>
                        <a:spcAft>
                          <a:spcPts val="0"/>
                        </a:spcAft>
                      </a:pPr>
                      <a:r>
                        <a:rPr lang="en-US" sz="800">
                          <a:effectLst/>
                        </a:rPr>
                        <a:t>Berger and Brown,</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2006</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United States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9015</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2619</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6396</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Kosuge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2006</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Japan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2981</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790</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2191</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Suessenbacher</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2008</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Austria</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1087</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299</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788</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Zanchi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2009</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Croatia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488</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124</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364</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Rasoul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2009</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Netherlands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4513</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1048</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3465</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dirty="0">
                          <a:effectLst/>
                        </a:rPr>
                        <a:t>De Luca et al,</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2010</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Italy                                         </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RCT                                                 </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1662</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379</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1283</a:t>
                      </a:r>
                      <a:endParaRPr lang="en-US" sz="800" dirty="0">
                        <a:effectLst/>
                        <a:latin typeface="Times New Roman" charset="0"/>
                        <a:ea typeface="맑은 고딕" charset="-127"/>
                      </a:endParaRPr>
                    </a:p>
                  </a:txBody>
                  <a:tcPr marL="30739" marR="30739" marT="0" marB="0">
                    <a:solidFill>
                      <a:srgbClr val="FFC000"/>
                    </a:solidFill>
                  </a:tcPr>
                </a:tc>
              </a:tr>
              <a:tr h="135341">
                <a:tc>
                  <a:txBody>
                    <a:bodyPr/>
                    <a:lstStyle/>
                    <a:p>
                      <a:pPr>
                        <a:spcAft>
                          <a:spcPts val="0"/>
                        </a:spcAft>
                      </a:pPr>
                      <a:r>
                        <a:rPr lang="en-US" sz="800">
                          <a:effectLst/>
                        </a:rPr>
                        <a:t>Zhang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2010</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dirty="0">
                          <a:effectLst/>
                        </a:rPr>
                        <a:t>China                                       </a:t>
                      </a:r>
                      <a:endParaRPr lang="en-US" sz="800" dirty="0">
                        <a:effectLst/>
                        <a:latin typeface="Times New Roman" charset="0"/>
                        <a:ea typeface="맑은 고딕" charset="-127"/>
                      </a:endParaRPr>
                    </a:p>
                  </a:txBody>
                  <a:tcPr marL="30739" marR="30739" marT="0" marB="0"/>
                </a:tc>
                <a:tc>
                  <a:txBody>
                    <a:bodyPr/>
                    <a:lstStyle/>
                    <a:p>
                      <a:pPr>
                        <a:spcAft>
                          <a:spcPts val="0"/>
                        </a:spcAft>
                      </a:pPr>
                      <a:r>
                        <a:rPr lang="en-US" sz="800" dirty="0">
                          <a:effectLst/>
                        </a:rPr>
                        <a:t>Observational                               </a:t>
                      </a:r>
                      <a:endParaRPr lang="en-US" sz="800" dirty="0">
                        <a:effectLst/>
                        <a:latin typeface="Times New Roman" charset="0"/>
                        <a:ea typeface="맑은 고딕" charset="-127"/>
                      </a:endParaRPr>
                    </a:p>
                  </a:txBody>
                  <a:tcPr marL="30739" marR="30739" marT="0" marB="0"/>
                </a:tc>
                <a:tc>
                  <a:txBody>
                    <a:bodyPr/>
                    <a:lstStyle/>
                    <a:p>
                      <a:pPr>
                        <a:spcAft>
                          <a:spcPts val="0"/>
                        </a:spcAft>
                      </a:pPr>
                      <a:r>
                        <a:rPr lang="en-US" sz="800" dirty="0">
                          <a:effectLst/>
                        </a:rPr>
                        <a:t>2042</a:t>
                      </a:r>
                      <a:endParaRPr lang="en-US" sz="800" dirty="0">
                        <a:effectLst/>
                        <a:latin typeface="Times New Roman" charset="0"/>
                        <a:ea typeface="맑은 고딕" charset="-127"/>
                      </a:endParaRPr>
                    </a:p>
                  </a:txBody>
                  <a:tcPr marL="30739" marR="30739" marT="0" marB="0"/>
                </a:tc>
                <a:tc>
                  <a:txBody>
                    <a:bodyPr/>
                    <a:lstStyle/>
                    <a:p>
                      <a:pPr>
                        <a:spcAft>
                          <a:spcPts val="0"/>
                        </a:spcAft>
                      </a:pPr>
                      <a:r>
                        <a:rPr lang="en-US" sz="800">
                          <a:effectLst/>
                        </a:rPr>
                        <a:t>468</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1574</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Sjauw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2010</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Netherlands</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dirty="0">
                          <a:effectLst/>
                        </a:rPr>
                        <a:t>Observational</a:t>
                      </a:r>
                      <a:endParaRPr lang="en-US" sz="800" dirty="0">
                        <a:effectLst/>
                        <a:latin typeface="Times New Roman" charset="0"/>
                        <a:ea typeface="맑은 고딕" charset="-127"/>
                      </a:endParaRPr>
                    </a:p>
                  </a:txBody>
                  <a:tcPr marL="30739" marR="30739" marT="0" marB="0"/>
                </a:tc>
                <a:tc>
                  <a:txBody>
                    <a:bodyPr/>
                    <a:lstStyle/>
                    <a:p>
                      <a:pPr>
                        <a:spcAft>
                          <a:spcPts val="0"/>
                        </a:spcAft>
                      </a:pPr>
                      <a:r>
                        <a:rPr lang="en-US" sz="800">
                          <a:effectLst/>
                        </a:rPr>
                        <a:t>3277</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910</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2367</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Jackson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2011</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United States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8771</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2542</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6229</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Benamer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2011</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France</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16740</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3664</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13096</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Ferrante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2011</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Italy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481</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138</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343</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Eitel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2012</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Germany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335</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96</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239</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dirty="0">
                          <a:effectLst/>
                        </a:rPr>
                        <a:t>Ferrante et al,</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2012</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Italy                                         </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a:effectLst/>
                        </a:rPr>
                        <a:t>RCT                                                  </a:t>
                      </a:r>
                      <a:endParaRPr lang="en-US" sz="80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744</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179</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565</a:t>
                      </a:r>
                      <a:endParaRPr lang="en-US" sz="800" dirty="0">
                        <a:effectLst/>
                        <a:latin typeface="Times New Roman" charset="0"/>
                        <a:ea typeface="맑은 고딕" charset="-127"/>
                      </a:endParaRPr>
                    </a:p>
                  </a:txBody>
                  <a:tcPr marL="30739" marR="30739" marT="0" marB="0">
                    <a:solidFill>
                      <a:srgbClr val="FFC000"/>
                    </a:solidFill>
                  </a:tcPr>
                </a:tc>
              </a:tr>
              <a:tr h="135341">
                <a:tc>
                  <a:txBody>
                    <a:bodyPr/>
                    <a:lstStyle/>
                    <a:p>
                      <a:pPr>
                        <a:spcAft>
                          <a:spcPts val="0"/>
                        </a:spcAft>
                      </a:pPr>
                      <a:r>
                        <a:rPr lang="en-US" sz="800">
                          <a:effectLst/>
                        </a:rPr>
                        <a:t>Jakobsen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2012</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dirty="0">
                          <a:effectLst/>
                        </a:rPr>
                        <a:t>Denmark</a:t>
                      </a:r>
                      <a:endParaRPr lang="en-US" sz="800" dirty="0">
                        <a:effectLst/>
                        <a:latin typeface="Times New Roman" charset="0"/>
                        <a:ea typeface="맑은 고딕" charset="-127"/>
                      </a:endParaRPr>
                    </a:p>
                  </a:txBody>
                  <a:tcPr marL="30739" marR="30739" marT="0" marB="0"/>
                </a:tc>
                <a:tc>
                  <a:txBody>
                    <a:bodyPr/>
                    <a:lstStyle/>
                    <a:p>
                      <a:pPr>
                        <a:spcAft>
                          <a:spcPts val="0"/>
                        </a:spcAft>
                      </a:pPr>
                      <a:r>
                        <a:rPr lang="en-US" sz="800" dirty="0">
                          <a:effectLst/>
                        </a:rPr>
                        <a:t>Observational</a:t>
                      </a:r>
                      <a:endParaRPr lang="en-US" sz="800" dirty="0">
                        <a:effectLst/>
                        <a:latin typeface="Times New Roman" charset="0"/>
                        <a:ea typeface="맑은 고딕" charset="-127"/>
                      </a:endParaRPr>
                    </a:p>
                  </a:txBody>
                  <a:tcPr marL="30739" marR="30739" marT="0" marB="0"/>
                </a:tc>
                <a:tc>
                  <a:txBody>
                    <a:bodyPr/>
                    <a:lstStyle/>
                    <a:p>
                      <a:pPr>
                        <a:spcAft>
                          <a:spcPts val="0"/>
                        </a:spcAft>
                      </a:pPr>
                      <a:r>
                        <a:rPr lang="en-US" sz="800" dirty="0">
                          <a:effectLst/>
                        </a:rPr>
                        <a:t>7385</a:t>
                      </a:r>
                      <a:endParaRPr lang="en-US" sz="800" dirty="0">
                        <a:effectLst/>
                        <a:latin typeface="Times New Roman" charset="0"/>
                        <a:ea typeface="맑은 고딕" charset="-127"/>
                      </a:endParaRPr>
                    </a:p>
                  </a:txBody>
                  <a:tcPr marL="30739" marR="30739" marT="0" marB="0"/>
                </a:tc>
                <a:tc>
                  <a:txBody>
                    <a:bodyPr/>
                    <a:lstStyle/>
                    <a:p>
                      <a:pPr>
                        <a:spcAft>
                          <a:spcPts val="0"/>
                        </a:spcAft>
                      </a:pPr>
                      <a:r>
                        <a:rPr lang="en-US" sz="800">
                          <a:effectLst/>
                        </a:rPr>
                        <a:t>1980</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5405</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Kang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2012</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Korea</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14123</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3725</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10398</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Dreyer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2013</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Australia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735</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173</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562</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dirty="0" err="1">
                          <a:effectLst/>
                        </a:rPr>
                        <a:t>Mrdovic</a:t>
                      </a:r>
                      <a:r>
                        <a:rPr lang="en-US" sz="800" dirty="0">
                          <a:effectLst/>
                        </a:rPr>
                        <a:t> et al,</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a:effectLst/>
                        </a:rPr>
                        <a:t>2013</a:t>
                      </a:r>
                      <a:endParaRPr lang="en-US" sz="80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Serbia                                      </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a:effectLst/>
                        </a:rPr>
                        <a:t>RCT                                                 </a:t>
                      </a:r>
                      <a:endParaRPr lang="en-US" sz="80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a:effectLst/>
                        </a:rPr>
                        <a:t>2096</a:t>
                      </a:r>
                      <a:endParaRPr lang="en-US" sz="80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a:effectLst/>
                        </a:rPr>
                        <a:t>563</a:t>
                      </a:r>
                      <a:endParaRPr lang="en-US" sz="80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1533</a:t>
                      </a:r>
                      <a:endParaRPr lang="en-US" sz="800" dirty="0">
                        <a:effectLst/>
                        <a:latin typeface="Times New Roman" charset="0"/>
                        <a:ea typeface="맑은 고딕" charset="-127"/>
                      </a:endParaRPr>
                    </a:p>
                  </a:txBody>
                  <a:tcPr marL="30739" marR="30739" marT="0" marB="0">
                    <a:solidFill>
                      <a:srgbClr val="FFC000"/>
                    </a:solidFill>
                  </a:tcPr>
                </a:tc>
              </a:tr>
              <a:tr h="135341">
                <a:tc>
                  <a:txBody>
                    <a:bodyPr/>
                    <a:lstStyle/>
                    <a:p>
                      <a:pPr>
                        <a:spcAft>
                          <a:spcPts val="0"/>
                        </a:spcAft>
                      </a:pPr>
                      <a:r>
                        <a:rPr lang="en-US" sz="800">
                          <a:effectLst/>
                        </a:rPr>
                        <a:t>Pain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2013</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United Kingdom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1853</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dirty="0">
                          <a:effectLst/>
                        </a:rPr>
                        <a:t>391</a:t>
                      </a:r>
                      <a:endParaRPr lang="en-US" sz="800" dirty="0">
                        <a:effectLst/>
                        <a:latin typeface="Times New Roman" charset="0"/>
                        <a:ea typeface="맑은 고딕" charset="-127"/>
                      </a:endParaRPr>
                    </a:p>
                  </a:txBody>
                  <a:tcPr marL="30739" marR="30739" marT="0" marB="0"/>
                </a:tc>
                <a:tc>
                  <a:txBody>
                    <a:bodyPr/>
                    <a:lstStyle/>
                    <a:p>
                      <a:pPr>
                        <a:spcAft>
                          <a:spcPts val="0"/>
                        </a:spcAft>
                      </a:pPr>
                      <a:r>
                        <a:rPr lang="en-US" sz="800" dirty="0">
                          <a:effectLst/>
                        </a:rPr>
                        <a:t>1462</a:t>
                      </a:r>
                      <a:endParaRPr lang="en-US" sz="800" dirty="0">
                        <a:effectLst/>
                        <a:latin typeface="Times New Roman" charset="0"/>
                        <a:ea typeface="맑은 고딕" charset="-127"/>
                      </a:endParaRPr>
                    </a:p>
                  </a:txBody>
                  <a:tcPr marL="30739" marR="30739" marT="0" marB="0"/>
                </a:tc>
              </a:tr>
              <a:tr h="150234">
                <a:tc>
                  <a:txBody>
                    <a:bodyPr/>
                    <a:lstStyle/>
                    <a:p>
                      <a:pPr>
                        <a:spcAft>
                          <a:spcPts val="0"/>
                        </a:spcAft>
                      </a:pPr>
                      <a:r>
                        <a:rPr lang="en-US" sz="800" dirty="0" err="1">
                          <a:effectLst/>
                        </a:rPr>
                        <a:t>Wijnbergen</a:t>
                      </a:r>
                      <a:r>
                        <a:rPr lang="en-US" sz="800" dirty="0">
                          <a:effectLst/>
                        </a:rPr>
                        <a:t> et al,</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2013</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Netherlands                           </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RCT                                                    </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870</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202</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668</a:t>
                      </a:r>
                      <a:endParaRPr lang="en-US" sz="800" dirty="0">
                        <a:effectLst/>
                        <a:latin typeface="Times New Roman" charset="0"/>
                        <a:ea typeface="맑은 고딕" charset="-127"/>
                      </a:endParaRPr>
                    </a:p>
                  </a:txBody>
                  <a:tcPr marL="30739" marR="30739" marT="0" marB="0">
                    <a:solidFill>
                      <a:srgbClr val="FFC000"/>
                    </a:solidFill>
                  </a:tcPr>
                </a:tc>
              </a:tr>
              <a:tr h="135341">
                <a:tc>
                  <a:txBody>
                    <a:bodyPr/>
                    <a:lstStyle/>
                    <a:p>
                      <a:pPr>
                        <a:spcAft>
                          <a:spcPts val="0"/>
                        </a:spcAft>
                      </a:pPr>
                      <a:r>
                        <a:rPr lang="en-US" sz="800">
                          <a:effectLst/>
                        </a:rPr>
                        <a:t>Meller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2013</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United States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1301</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366</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935</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Otten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2013</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Netherlands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6746</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1745</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4991</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Toyota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2013</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Japan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4379</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1197</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3182</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Kunadian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2013</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United Kingdom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2864</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844</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2020</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Velders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2013</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Netherlands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3483</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868</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2615</a:t>
                      </a:r>
                      <a:endParaRPr lang="en-US" sz="800">
                        <a:effectLst/>
                        <a:latin typeface="Times New Roman" charset="0"/>
                        <a:ea typeface="맑은 고딕" charset="-127"/>
                      </a:endParaRPr>
                    </a:p>
                  </a:txBody>
                  <a:tcPr marL="30739" marR="30739" marT="0" marB="0"/>
                </a:tc>
              </a:tr>
              <a:tr h="150234">
                <a:tc>
                  <a:txBody>
                    <a:bodyPr/>
                    <a:lstStyle/>
                    <a:p>
                      <a:pPr>
                        <a:spcAft>
                          <a:spcPts val="0"/>
                        </a:spcAft>
                      </a:pPr>
                      <a:r>
                        <a:rPr lang="en-US" sz="800">
                          <a:effectLst/>
                        </a:rPr>
                        <a:t>Birkemeyer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2014</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Germany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                               </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1104</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281</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828</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Gevaert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2014</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Belgium</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8073</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1920</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6153</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dirty="0">
                          <a:effectLst/>
                        </a:rPr>
                        <a:t>Yu et al.</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a:effectLst/>
                        </a:rPr>
                        <a:t>2015</a:t>
                      </a:r>
                      <a:endParaRPr lang="en-US" sz="80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United States</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RCT</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3602</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842</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2760</a:t>
                      </a:r>
                      <a:endParaRPr lang="en-US" sz="800" dirty="0">
                        <a:effectLst/>
                        <a:latin typeface="Times New Roman" charset="0"/>
                        <a:ea typeface="맑은 고딕" charset="-127"/>
                      </a:endParaRPr>
                    </a:p>
                  </a:txBody>
                  <a:tcPr marL="30739" marR="30739" marT="0" marB="0">
                    <a:solidFill>
                      <a:srgbClr val="FFC000"/>
                    </a:solidFill>
                  </a:tcPr>
                </a:tc>
              </a:tr>
              <a:tr h="135341">
                <a:tc>
                  <a:txBody>
                    <a:bodyPr/>
                    <a:lstStyle/>
                    <a:p>
                      <a:pPr>
                        <a:spcAft>
                          <a:spcPts val="0"/>
                        </a:spcAft>
                      </a:pPr>
                      <a:r>
                        <a:rPr lang="en-US" sz="800">
                          <a:effectLst/>
                        </a:rPr>
                        <a:t>Biava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2015</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Italy</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325</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75</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250</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Kyto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2015</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Finland</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31689</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10668</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21021</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Laufer-Peri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2015</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Israel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1346</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271</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1075</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Kuhn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2015</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Australia</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13744</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3501</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10243</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Zheng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2015</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China</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11986</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3574</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8412</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Khera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2015</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United States</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632930</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142075</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490855</a:t>
                      </a:r>
                      <a:endParaRPr lang="en-US" sz="800">
                        <a:effectLst/>
                        <a:latin typeface="Times New Roman" charset="0"/>
                        <a:ea typeface="맑은 고딕" charset="-127"/>
                      </a:endParaRPr>
                    </a:p>
                  </a:txBody>
                  <a:tcPr marL="30739" marR="30739" marT="0" marB="0"/>
                </a:tc>
              </a:tr>
              <a:tr h="135341">
                <a:tc>
                  <a:txBody>
                    <a:bodyPr/>
                    <a:lstStyle/>
                    <a:p>
                      <a:pPr>
                        <a:spcAft>
                          <a:spcPts val="0"/>
                        </a:spcAft>
                      </a:pPr>
                      <a:r>
                        <a:rPr lang="en-US" sz="800">
                          <a:effectLst/>
                        </a:rPr>
                        <a:t>Kanic et 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2016</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Slovenia</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Observational</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2069</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597</a:t>
                      </a:r>
                      <a:endParaRPr lang="en-US" sz="800">
                        <a:effectLst/>
                        <a:latin typeface="Times New Roman" charset="0"/>
                        <a:ea typeface="맑은 고딕" charset="-127"/>
                      </a:endParaRPr>
                    </a:p>
                  </a:txBody>
                  <a:tcPr marL="30739" marR="30739" marT="0" marB="0"/>
                </a:tc>
                <a:tc>
                  <a:txBody>
                    <a:bodyPr/>
                    <a:lstStyle/>
                    <a:p>
                      <a:pPr>
                        <a:spcAft>
                          <a:spcPts val="0"/>
                        </a:spcAft>
                      </a:pPr>
                      <a:r>
                        <a:rPr lang="en-US" sz="800">
                          <a:effectLst/>
                        </a:rPr>
                        <a:t>1472</a:t>
                      </a:r>
                      <a:endParaRPr lang="en-US" sz="800">
                        <a:effectLst/>
                        <a:latin typeface="Times New Roman" charset="0"/>
                        <a:ea typeface="맑은 고딕" charset="-127"/>
                      </a:endParaRPr>
                    </a:p>
                  </a:txBody>
                  <a:tcPr marL="30739" marR="30739" marT="0" marB="0"/>
                </a:tc>
              </a:tr>
              <a:tr h="123368">
                <a:tc>
                  <a:txBody>
                    <a:bodyPr/>
                    <a:lstStyle/>
                    <a:p>
                      <a:pPr>
                        <a:spcAft>
                          <a:spcPts val="0"/>
                        </a:spcAft>
                      </a:pPr>
                      <a:r>
                        <a:rPr lang="en-US" sz="800" dirty="0">
                          <a:effectLst/>
                        </a:rPr>
                        <a:t>Ng et al.</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2016</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a:effectLst/>
                        </a:rPr>
                        <a:t>North America, Europe, Japan</a:t>
                      </a:r>
                      <a:endParaRPr lang="en-US" sz="80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a:effectLst/>
                        </a:rPr>
                        <a:t>Substudy of RCT</a:t>
                      </a:r>
                      <a:endParaRPr lang="en-US" sz="80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501</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108</a:t>
                      </a:r>
                      <a:endParaRPr lang="en-US" sz="800" dirty="0">
                        <a:effectLst/>
                        <a:latin typeface="Times New Roman" charset="0"/>
                        <a:ea typeface="맑은 고딕" charset="-127"/>
                      </a:endParaRPr>
                    </a:p>
                  </a:txBody>
                  <a:tcPr marL="30739" marR="30739" marT="0" marB="0">
                    <a:solidFill>
                      <a:srgbClr val="FFC000"/>
                    </a:solidFill>
                  </a:tcPr>
                </a:tc>
                <a:tc>
                  <a:txBody>
                    <a:bodyPr/>
                    <a:lstStyle/>
                    <a:p>
                      <a:pPr>
                        <a:spcAft>
                          <a:spcPts val="0"/>
                        </a:spcAft>
                      </a:pPr>
                      <a:r>
                        <a:rPr lang="en-US" sz="800" dirty="0">
                          <a:effectLst/>
                        </a:rPr>
                        <a:t>393</a:t>
                      </a:r>
                      <a:endParaRPr lang="en-US" sz="800" dirty="0">
                        <a:effectLst/>
                        <a:latin typeface="Times New Roman" charset="0"/>
                        <a:ea typeface="맑은 고딕" charset="-127"/>
                      </a:endParaRPr>
                    </a:p>
                  </a:txBody>
                  <a:tcPr marL="30739" marR="30739" marT="0" marB="0">
                    <a:solidFill>
                      <a:srgbClr val="FFC000"/>
                    </a:solidFill>
                  </a:tcPr>
                </a:tc>
              </a:tr>
            </a:tbl>
          </a:graphicData>
        </a:graphic>
      </p:graphicFrame>
    </p:spTree>
    <p:extLst>
      <p:ext uri="{BB962C8B-B14F-4D97-AF65-F5344CB8AC3E}">
        <p14:creationId xmlns:p14="http://schemas.microsoft.com/office/powerpoint/2010/main" val="451172115"/>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 y="306368"/>
            <a:ext cx="9144000" cy="532005"/>
          </a:xfrm>
        </p:spPr>
        <p:txBody>
          <a:bodyPr>
            <a:normAutofit fontScale="90000"/>
          </a:bodyPr>
          <a:lstStyle/>
          <a:p>
            <a:r>
              <a:rPr lang="en-US" sz="3100" dirty="0" smtClean="0"/>
              <a:t>Gender and Outcomes in STEMI after primary PCI </a:t>
            </a:r>
            <a:r>
              <a:rPr lang="en-US" dirty="0" smtClean="0"/>
              <a:t/>
            </a:r>
            <a:br>
              <a:rPr lang="en-US" dirty="0" smtClean="0"/>
            </a:br>
            <a:r>
              <a:rPr lang="en-US" sz="2800" dirty="0" smtClean="0">
                <a:solidFill>
                  <a:schemeClr val="bg1">
                    <a:lumMod val="10000"/>
                    <a:lumOff val="90000"/>
                  </a:schemeClr>
                </a:solidFill>
              </a:rPr>
              <a:t>Unadjusted In-Hospital Mortality</a:t>
            </a:r>
            <a:endParaRPr lang="en-US" sz="2800" dirty="0">
              <a:solidFill>
                <a:schemeClr val="bg1">
                  <a:lumMod val="10000"/>
                  <a:lumOff val="90000"/>
                </a:schemeClr>
              </a:solidFill>
            </a:endParaRPr>
          </a:p>
        </p:txBody>
      </p:sp>
      <p:pic>
        <p:nvPicPr>
          <p:cNvPr id="5" name="Picture 4"/>
          <p:cNvPicPr>
            <a:picLocks noChangeAspect="1"/>
          </p:cNvPicPr>
          <p:nvPr/>
        </p:nvPicPr>
        <p:blipFill>
          <a:blip r:embed="rId3"/>
          <a:stretch>
            <a:fillRect/>
          </a:stretch>
        </p:blipFill>
        <p:spPr>
          <a:xfrm>
            <a:off x="783743" y="1268760"/>
            <a:ext cx="7576514" cy="5220181"/>
          </a:xfrm>
          <a:prstGeom prst="rect">
            <a:avLst/>
          </a:prstGeom>
        </p:spPr>
      </p:pic>
      <p:sp>
        <p:nvSpPr>
          <p:cNvPr id="6" name="TextBox 7"/>
          <p:cNvSpPr txBox="1">
            <a:spLocks noChangeArrowheads="1"/>
          </p:cNvSpPr>
          <p:nvPr/>
        </p:nvSpPr>
        <p:spPr bwMode="auto">
          <a:xfrm>
            <a:off x="3906021" y="6519446"/>
            <a:ext cx="5238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bg1"/>
                </a:solidFill>
                <a:latin typeface="Arial" charset="0"/>
                <a:ea typeface="굴림" charset="-127"/>
              </a:defRPr>
            </a:lvl1pPr>
            <a:lvl2pPr marL="742950" indent="-285750" eaLnBrk="0" hangingPunct="0">
              <a:spcBef>
                <a:spcPct val="20000"/>
              </a:spcBef>
              <a:buChar char="–"/>
              <a:defRPr kumimoji="1" sz="2800">
                <a:solidFill>
                  <a:schemeClr val="bg1"/>
                </a:solidFill>
                <a:latin typeface="Arial" charset="0"/>
                <a:ea typeface="굴림" charset="-127"/>
              </a:defRPr>
            </a:lvl2pPr>
            <a:lvl3pPr marL="1143000" indent="-228600" eaLnBrk="0" hangingPunct="0">
              <a:spcBef>
                <a:spcPct val="20000"/>
              </a:spcBef>
              <a:buChar char="•"/>
              <a:defRPr kumimoji="1" sz="2400">
                <a:solidFill>
                  <a:schemeClr val="bg1"/>
                </a:solidFill>
                <a:latin typeface="Arial" charset="0"/>
                <a:ea typeface="굴림" charset="-127"/>
              </a:defRPr>
            </a:lvl3pPr>
            <a:lvl4pPr marL="1600200" indent="-228600" eaLnBrk="0" hangingPunct="0">
              <a:spcBef>
                <a:spcPct val="20000"/>
              </a:spcBef>
              <a:buChar char="–"/>
              <a:defRPr kumimoji="1" sz="2000">
                <a:solidFill>
                  <a:schemeClr val="bg1"/>
                </a:solidFill>
                <a:latin typeface="Arial" charset="0"/>
                <a:ea typeface="굴림" charset="-127"/>
              </a:defRPr>
            </a:lvl4pPr>
            <a:lvl5pPr marL="2057400" indent="-228600" eaLnBrk="0" hangingPunct="0">
              <a:spcBef>
                <a:spcPct val="20000"/>
              </a:spcBef>
              <a:buChar char="»"/>
              <a:defRPr kumimoji="1" sz="2000">
                <a:solidFill>
                  <a:schemeClr val="bg1"/>
                </a:solidFill>
                <a:latin typeface="Arial" charset="0"/>
                <a:ea typeface="굴림" charset="-127"/>
              </a:defRPr>
            </a:lvl5pPr>
            <a:lvl6pPr marL="2514600" indent="-228600" eaLnBrk="0" fontAlgn="base" latinLnBrk="1" hangingPunct="0">
              <a:spcBef>
                <a:spcPct val="20000"/>
              </a:spcBef>
              <a:spcAft>
                <a:spcPct val="0"/>
              </a:spcAft>
              <a:buChar char="»"/>
              <a:defRPr kumimoji="1" sz="2000">
                <a:solidFill>
                  <a:schemeClr val="bg1"/>
                </a:solidFill>
                <a:latin typeface="Arial" charset="0"/>
                <a:ea typeface="굴림" charset="-127"/>
              </a:defRPr>
            </a:lvl6pPr>
            <a:lvl7pPr marL="2971800" indent="-228600" eaLnBrk="0" fontAlgn="base" latinLnBrk="1" hangingPunct="0">
              <a:spcBef>
                <a:spcPct val="20000"/>
              </a:spcBef>
              <a:spcAft>
                <a:spcPct val="0"/>
              </a:spcAft>
              <a:buChar char="»"/>
              <a:defRPr kumimoji="1" sz="2000">
                <a:solidFill>
                  <a:schemeClr val="bg1"/>
                </a:solidFill>
                <a:latin typeface="Arial" charset="0"/>
                <a:ea typeface="굴림" charset="-127"/>
              </a:defRPr>
            </a:lvl7pPr>
            <a:lvl8pPr marL="3429000" indent="-228600" eaLnBrk="0" fontAlgn="base" latinLnBrk="1" hangingPunct="0">
              <a:spcBef>
                <a:spcPct val="20000"/>
              </a:spcBef>
              <a:spcAft>
                <a:spcPct val="0"/>
              </a:spcAft>
              <a:buChar char="»"/>
              <a:defRPr kumimoji="1" sz="2000">
                <a:solidFill>
                  <a:schemeClr val="bg1"/>
                </a:solidFill>
                <a:latin typeface="Arial" charset="0"/>
                <a:ea typeface="굴림" charset="-127"/>
              </a:defRPr>
            </a:lvl8pPr>
            <a:lvl9pPr marL="3886200" indent="-228600" eaLnBrk="0" fontAlgn="base" latinLnBrk="1" hangingPunct="0">
              <a:spcBef>
                <a:spcPct val="20000"/>
              </a:spcBef>
              <a:spcAft>
                <a:spcPct val="0"/>
              </a:spcAft>
              <a:buChar char="»"/>
              <a:defRPr kumimoji="1" sz="2000">
                <a:solidFill>
                  <a:schemeClr val="bg1"/>
                </a:solidFill>
                <a:latin typeface="Arial" charset="0"/>
                <a:ea typeface="굴림" charset="-127"/>
              </a:defRPr>
            </a:lvl9pPr>
          </a:lstStyle>
          <a:p>
            <a:pPr algn="r" eaLnBrk="1" hangingPunct="1">
              <a:spcBef>
                <a:spcPct val="0"/>
              </a:spcBef>
              <a:buFontTx/>
              <a:buNone/>
            </a:pPr>
            <a:r>
              <a:rPr lang="en-US" altLang="ko-KR" sz="1600" b="1" i="1" dirty="0" smtClean="0">
                <a:solidFill>
                  <a:schemeClr val="tx1"/>
                </a:solidFill>
              </a:rPr>
              <a:t>Unpublished Data</a:t>
            </a:r>
            <a:endParaRPr lang="ko-KR" altLang="en-US" sz="1600" b="1" i="1" dirty="0">
              <a:solidFill>
                <a:schemeClr val="tx1"/>
              </a:solidFill>
            </a:endParaRPr>
          </a:p>
        </p:txBody>
      </p:sp>
    </p:spTree>
    <p:extLst>
      <p:ext uri="{BB962C8B-B14F-4D97-AF65-F5344CB8AC3E}">
        <p14:creationId xmlns:p14="http://schemas.microsoft.com/office/powerpoint/2010/main" val="980752657"/>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88640"/>
            <a:ext cx="9144000" cy="736600"/>
          </a:xfrm>
        </p:spPr>
        <p:txBody>
          <a:bodyPr>
            <a:normAutofit fontScale="90000"/>
          </a:bodyPr>
          <a:lstStyle/>
          <a:p>
            <a:r>
              <a:rPr lang="en-US" sz="3100" dirty="0" smtClean="0"/>
              <a:t>Gender and Outcomes in STEMI after primary PCI </a:t>
            </a:r>
            <a:r>
              <a:rPr lang="en-US" dirty="0" smtClean="0"/>
              <a:t/>
            </a:r>
            <a:br>
              <a:rPr lang="en-US" dirty="0" smtClean="0"/>
            </a:br>
            <a:r>
              <a:rPr lang="en-US" sz="2800" dirty="0" smtClean="0">
                <a:solidFill>
                  <a:schemeClr val="bg1">
                    <a:lumMod val="10000"/>
                    <a:lumOff val="90000"/>
                  </a:schemeClr>
                </a:solidFill>
              </a:rPr>
              <a:t>Unadjusted In-Hospital Mortality according to Study design</a:t>
            </a:r>
            <a:endParaRPr lang="en-US" sz="2800" dirty="0">
              <a:solidFill>
                <a:schemeClr val="bg1">
                  <a:lumMod val="10000"/>
                  <a:lumOff val="90000"/>
                </a:schemeClr>
              </a:solidFill>
            </a:endParaRPr>
          </a:p>
        </p:txBody>
      </p:sp>
      <p:pic>
        <p:nvPicPr>
          <p:cNvPr id="7" name="Content Placeholder 6"/>
          <p:cNvPicPr>
            <a:picLocks noGrp="1" noChangeAspect="1"/>
          </p:cNvPicPr>
          <p:nvPr>
            <p:ph idx="1"/>
          </p:nvPr>
        </p:nvPicPr>
        <p:blipFill>
          <a:blip r:embed="rId3"/>
          <a:stretch>
            <a:fillRect/>
          </a:stretch>
        </p:blipFill>
        <p:spPr>
          <a:xfrm>
            <a:off x="1347918" y="1124744"/>
            <a:ext cx="6448163" cy="5328592"/>
          </a:xfrm>
          <a:prstGeom prst="rect">
            <a:avLst/>
          </a:prstGeom>
        </p:spPr>
      </p:pic>
      <p:sp>
        <p:nvSpPr>
          <p:cNvPr id="8" name="TextBox 7"/>
          <p:cNvSpPr txBox="1">
            <a:spLocks noChangeArrowheads="1"/>
          </p:cNvSpPr>
          <p:nvPr/>
        </p:nvSpPr>
        <p:spPr bwMode="auto">
          <a:xfrm>
            <a:off x="3906021" y="6519446"/>
            <a:ext cx="5238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bg1"/>
                </a:solidFill>
                <a:latin typeface="Arial" charset="0"/>
                <a:ea typeface="굴림" charset="-127"/>
              </a:defRPr>
            </a:lvl1pPr>
            <a:lvl2pPr marL="742950" indent="-285750" eaLnBrk="0" hangingPunct="0">
              <a:spcBef>
                <a:spcPct val="20000"/>
              </a:spcBef>
              <a:buChar char="–"/>
              <a:defRPr kumimoji="1" sz="2800">
                <a:solidFill>
                  <a:schemeClr val="bg1"/>
                </a:solidFill>
                <a:latin typeface="Arial" charset="0"/>
                <a:ea typeface="굴림" charset="-127"/>
              </a:defRPr>
            </a:lvl2pPr>
            <a:lvl3pPr marL="1143000" indent="-228600" eaLnBrk="0" hangingPunct="0">
              <a:spcBef>
                <a:spcPct val="20000"/>
              </a:spcBef>
              <a:buChar char="•"/>
              <a:defRPr kumimoji="1" sz="2400">
                <a:solidFill>
                  <a:schemeClr val="bg1"/>
                </a:solidFill>
                <a:latin typeface="Arial" charset="0"/>
                <a:ea typeface="굴림" charset="-127"/>
              </a:defRPr>
            </a:lvl3pPr>
            <a:lvl4pPr marL="1600200" indent="-228600" eaLnBrk="0" hangingPunct="0">
              <a:spcBef>
                <a:spcPct val="20000"/>
              </a:spcBef>
              <a:buChar char="–"/>
              <a:defRPr kumimoji="1" sz="2000">
                <a:solidFill>
                  <a:schemeClr val="bg1"/>
                </a:solidFill>
                <a:latin typeface="Arial" charset="0"/>
                <a:ea typeface="굴림" charset="-127"/>
              </a:defRPr>
            </a:lvl4pPr>
            <a:lvl5pPr marL="2057400" indent="-228600" eaLnBrk="0" hangingPunct="0">
              <a:spcBef>
                <a:spcPct val="20000"/>
              </a:spcBef>
              <a:buChar char="»"/>
              <a:defRPr kumimoji="1" sz="2000">
                <a:solidFill>
                  <a:schemeClr val="bg1"/>
                </a:solidFill>
                <a:latin typeface="Arial" charset="0"/>
                <a:ea typeface="굴림" charset="-127"/>
              </a:defRPr>
            </a:lvl5pPr>
            <a:lvl6pPr marL="2514600" indent="-228600" eaLnBrk="0" fontAlgn="base" latinLnBrk="1" hangingPunct="0">
              <a:spcBef>
                <a:spcPct val="20000"/>
              </a:spcBef>
              <a:spcAft>
                <a:spcPct val="0"/>
              </a:spcAft>
              <a:buChar char="»"/>
              <a:defRPr kumimoji="1" sz="2000">
                <a:solidFill>
                  <a:schemeClr val="bg1"/>
                </a:solidFill>
                <a:latin typeface="Arial" charset="0"/>
                <a:ea typeface="굴림" charset="-127"/>
              </a:defRPr>
            </a:lvl6pPr>
            <a:lvl7pPr marL="2971800" indent="-228600" eaLnBrk="0" fontAlgn="base" latinLnBrk="1" hangingPunct="0">
              <a:spcBef>
                <a:spcPct val="20000"/>
              </a:spcBef>
              <a:spcAft>
                <a:spcPct val="0"/>
              </a:spcAft>
              <a:buChar char="»"/>
              <a:defRPr kumimoji="1" sz="2000">
                <a:solidFill>
                  <a:schemeClr val="bg1"/>
                </a:solidFill>
                <a:latin typeface="Arial" charset="0"/>
                <a:ea typeface="굴림" charset="-127"/>
              </a:defRPr>
            </a:lvl7pPr>
            <a:lvl8pPr marL="3429000" indent="-228600" eaLnBrk="0" fontAlgn="base" latinLnBrk="1" hangingPunct="0">
              <a:spcBef>
                <a:spcPct val="20000"/>
              </a:spcBef>
              <a:spcAft>
                <a:spcPct val="0"/>
              </a:spcAft>
              <a:buChar char="»"/>
              <a:defRPr kumimoji="1" sz="2000">
                <a:solidFill>
                  <a:schemeClr val="bg1"/>
                </a:solidFill>
                <a:latin typeface="Arial" charset="0"/>
                <a:ea typeface="굴림" charset="-127"/>
              </a:defRPr>
            </a:lvl8pPr>
            <a:lvl9pPr marL="3886200" indent="-228600" eaLnBrk="0" fontAlgn="base" latinLnBrk="1" hangingPunct="0">
              <a:spcBef>
                <a:spcPct val="20000"/>
              </a:spcBef>
              <a:spcAft>
                <a:spcPct val="0"/>
              </a:spcAft>
              <a:buChar char="»"/>
              <a:defRPr kumimoji="1" sz="2000">
                <a:solidFill>
                  <a:schemeClr val="bg1"/>
                </a:solidFill>
                <a:latin typeface="Arial" charset="0"/>
                <a:ea typeface="굴림" charset="-127"/>
              </a:defRPr>
            </a:lvl9pPr>
          </a:lstStyle>
          <a:p>
            <a:pPr algn="r" eaLnBrk="1" hangingPunct="1">
              <a:spcBef>
                <a:spcPct val="0"/>
              </a:spcBef>
              <a:buFontTx/>
              <a:buNone/>
            </a:pPr>
            <a:r>
              <a:rPr lang="en-US" altLang="ko-KR" sz="1600" b="1" i="1" dirty="0" smtClean="0">
                <a:solidFill>
                  <a:schemeClr val="tx1"/>
                </a:solidFill>
              </a:rPr>
              <a:t>Unpublished Data</a:t>
            </a:r>
            <a:endParaRPr lang="ko-KR" altLang="en-US" sz="1600" b="1" i="1" dirty="0">
              <a:solidFill>
                <a:schemeClr val="tx1"/>
              </a:solidFill>
            </a:endParaRPr>
          </a:p>
        </p:txBody>
      </p:sp>
    </p:spTree>
    <p:extLst>
      <p:ext uri="{BB962C8B-B14F-4D97-AF65-F5344CB8AC3E}">
        <p14:creationId xmlns:p14="http://schemas.microsoft.com/office/powerpoint/2010/main" val="756235009"/>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9144000" cy="532005"/>
          </a:xfrm>
        </p:spPr>
        <p:txBody>
          <a:bodyPr>
            <a:normAutofit fontScale="90000"/>
          </a:bodyPr>
          <a:lstStyle/>
          <a:p>
            <a:r>
              <a:rPr lang="en-US" sz="3100" dirty="0"/>
              <a:t>Gender and Outcomes in STEMI after primary PCI </a:t>
            </a:r>
            <a:r>
              <a:rPr lang="en-US" sz="2800" dirty="0" smtClean="0"/>
              <a:t/>
            </a:r>
            <a:br>
              <a:rPr lang="en-US" sz="2800" dirty="0" smtClean="0"/>
            </a:br>
            <a:r>
              <a:rPr lang="en-US" sz="2800" dirty="0" smtClean="0">
                <a:solidFill>
                  <a:schemeClr val="bg1">
                    <a:lumMod val="10000"/>
                    <a:lumOff val="90000"/>
                  </a:schemeClr>
                </a:solidFill>
              </a:rPr>
              <a:t>Adjusted In-Hospital Mortality</a:t>
            </a:r>
            <a:endParaRPr lang="en-US" sz="2800" dirty="0">
              <a:solidFill>
                <a:schemeClr val="bg1">
                  <a:lumMod val="10000"/>
                  <a:lumOff val="90000"/>
                </a:schemeClr>
              </a:solidFill>
            </a:endParaRPr>
          </a:p>
        </p:txBody>
      </p:sp>
      <p:pic>
        <p:nvPicPr>
          <p:cNvPr id="3" name="Picture 2"/>
          <p:cNvPicPr>
            <a:picLocks noChangeAspect="1"/>
          </p:cNvPicPr>
          <p:nvPr/>
        </p:nvPicPr>
        <p:blipFill>
          <a:blip r:embed="rId3"/>
          <a:stretch>
            <a:fillRect/>
          </a:stretch>
        </p:blipFill>
        <p:spPr>
          <a:xfrm>
            <a:off x="0" y="1340768"/>
            <a:ext cx="9144000" cy="4445168"/>
          </a:xfrm>
          <a:prstGeom prst="rect">
            <a:avLst/>
          </a:prstGeom>
        </p:spPr>
      </p:pic>
      <p:sp>
        <p:nvSpPr>
          <p:cNvPr id="4" name="TextBox 7"/>
          <p:cNvSpPr txBox="1">
            <a:spLocks noChangeArrowheads="1"/>
          </p:cNvSpPr>
          <p:nvPr/>
        </p:nvSpPr>
        <p:spPr bwMode="auto">
          <a:xfrm>
            <a:off x="3906021" y="6519446"/>
            <a:ext cx="5238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bg1"/>
                </a:solidFill>
                <a:latin typeface="Arial" charset="0"/>
                <a:ea typeface="굴림" charset="-127"/>
              </a:defRPr>
            </a:lvl1pPr>
            <a:lvl2pPr marL="742950" indent="-285750" eaLnBrk="0" hangingPunct="0">
              <a:spcBef>
                <a:spcPct val="20000"/>
              </a:spcBef>
              <a:buChar char="–"/>
              <a:defRPr kumimoji="1" sz="2800">
                <a:solidFill>
                  <a:schemeClr val="bg1"/>
                </a:solidFill>
                <a:latin typeface="Arial" charset="0"/>
                <a:ea typeface="굴림" charset="-127"/>
              </a:defRPr>
            </a:lvl2pPr>
            <a:lvl3pPr marL="1143000" indent="-228600" eaLnBrk="0" hangingPunct="0">
              <a:spcBef>
                <a:spcPct val="20000"/>
              </a:spcBef>
              <a:buChar char="•"/>
              <a:defRPr kumimoji="1" sz="2400">
                <a:solidFill>
                  <a:schemeClr val="bg1"/>
                </a:solidFill>
                <a:latin typeface="Arial" charset="0"/>
                <a:ea typeface="굴림" charset="-127"/>
              </a:defRPr>
            </a:lvl3pPr>
            <a:lvl4pPr marL="1600200" indent="-228600" eaLnBrk="0" hangingPunct="0">
              <a:spcBef>
                <a:spcPct val="20000"/>
              </a:spcBef>
              <a:buChar char="–"/>
              <a:defRPr kumimoji="1" sz="2000">
                <a:solidFill>
                  <a:schemeClr val="bg1"/>
                </a:solidFill>
                <a:latin typeface="Arial" charset="0"/>
                <a:ea typeface="굴림" charset="-127"/>
              </a:defRPr>
            </a:lvl4pPr>
            <a:lvl5pPr marL="2057400" indent="-228600" eaLnBrk="0" hangingPunct="0">
              <a:spcBef>
                <a:spcPct val="20000"/>
              </a:spcBef>
              <a:buChar char="»"/>
              <a:defRPr kumimoji="1" sz="2000">
                <a:solidFill>
                  <a:schemeClr val="bg1"/>
                </a:solidFill>
                <a:latin typeface="Arial" charset="0"/>
                <a:ea typeface="굴림" charset="-127"/>
              </a:defRPr>
            </a:lvl5pPr>
            <a:lvl6pPr marL="2514600" indent="-228600" eaLnBrk="0" fontAlgn="base" latinLnBrk="1" hangingPunct="0">
              <a:spcBef>
                <a:spcPct val="20000"/>
              </a:spcBef>
              <a:spcAft>
                <a:spcPct val="0"/>
              </a:spcAft>
              <a:buChar char="»"/>
              <a:defRPr kumimoji="1" sz="2000">
                <a:solidFill>
                  <a:schemeClr val="bg1"/>
                </a:solidFill>
                <a:latin typeface="Arial" charset="0"/>
                <a:ea typeface="굴림" charset="-127"/>
              </a:defRPr>
            </a:lvl6pPr>
            <a:lvl7pPr marL="2971800" indent="-228600" eaLnBrk="0" fontAlgn="base" latinLnBrk="1" hangingPunct="0">
              <a:spcBef>
                <a:spcPct val="20000"/>
              </a:spcBef>
              <a:spcAft>
                <a:spcPct val="0"/>
              </a:spcAft>
              <a:buChar char="»"/>
              <a:defRPr kumimoji="1" sz="2000">
                <a:solidFill>
                  <a:schemeClr val="bg1"/>
                </a:solidFill>
                <a:latin typeface="Arial" charset="0"/>
                <a:ea typeface="굴림" charset="-127"/>
              </a:defRPr>
            </a:lvl7pPr>
            <a:lvl8pPr marL="3429000" indent="-228600" eaLnBrk="0" fontAlgn="base" latinLnBrk="1" hangingPunct="0">
              <a:spcBef>
                <a:spcPct val="20000"/>
              </a:spcBef>
              <a:spcAft>
                <a:spcPct val="0"/>
              </a:spcAft>
              <a:buChar char="»"/>
              <a:defRPr kumimoji="1" sz="2000">
                <a:solidFill>
                  <a:schemeClr val="bg1"/>
                </a:solidFill>
                <a:latin typeface="Arial" charset="0"/>
                <a:ea typeface="굴림" charset="-127"/>
              </a:defRPr>
            </a:lvl8pPr>
            <a:lvl9pPr marL="3886200" indent="-228600" eaLnBrk="0" fontAlgn="base" latinLnBrk="1" hangingPunct="0">
              <a:spcBef>
                <a:spcPct val="20000"/>
              </a:spcBef>
              <a:spcAft>
                <a:spcPct val="0"/>
              </a:spcAft>
              <a:buChar char="»"/>
              <a:defRPr kumimoji="1" sz="2000">
                <a:solidFill>
                  <a:schemeClr val="bg1"/>
                </a:solidFill>
                <a:latin typeface="Arial" charset="0"/>
                <a:ea typeface="굴림" charset="-127"/>
              </a:defRPr>
            </a:lvl9pPr>
          </a:lstStyle>
          <a:p>
            <a:pPr algn="r" eaLnBrk="1" hangingPunct="1">
              <a:spcBef>
                <a:spcPct val="0"/>
              </a:spcBef>
              <a:buFontTx/>
              <a:buNone/>
            </a:pPr>
            <a:r>
              <a:rPr lang="en-US" altLang="ko-KR" sz="1600" b="1" i="1" dirty="0" smtClean="0">
                <a:solidFill>
                  <a:schemeClr val="tx1"/>
                </a:solidFill>
              </a:rPr>
              <a:t>Unpublished Data</a:t>
            </a:r>
            <a:endParaRPr lang="ko-KR" altLang="en-US" sz="1600" b="1" i="1" dirty="0">
              <a:solidFill>
                <a:schemeClr val="tx1"/>
              </a:solidFill>
            </a:endParaRPr>
          </a:p>
        </p:txBody>
      </p:sp>
    </p:spTree>
    <p:extLst>
      <p:ext uri="{BB962C8B-B14F-4D97-AF65-F5344CB8AC3E}">
        <p14:creationId xmlns:p14="http://schemas.microsoft.com/office/powerpoint/2010/main" val="1163702434"/>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188640"/>
            <a:ext cx="9144000" cy="736600"/>
          </a:xfrm>
        </p:spPr>
        <p:txBody>
          <a:bodyPr>
            <a:normAutofit fontScale="90000"/>
          </a:bodyPr>
          <a:lstStyle/>
          <a:p>
            <a:r>
              <a:rPr lang="en-US" sz="3100" dirty="0"/>
              <a:t>Gender and Outcomes in STEMI after primary PCI </a:t>
            </a:r>
            <a:r>
              <a:rPr lang="en-US" sz="2800" dirty="0" smtClean="0"/>
              <a:t/>
            </a:r>
            <a:br>
              <a:rPr lang="en-US" sz="2800" dirty="0" smtClean="0"/>
            </a:br>
            <a:r>
              <a:rPr lang="en-US" sz="2800" dirty="0" smtClean="0">
                <a:solidFill>
                  <a:schemeClr val="bg1">
                    <a:lumMod val="10000"/>
                    <a:lumOff val="90000"/>
                  </a:schemeClr>
                </a:solidFill>
              </a:rPr>
              <a:t>Unadjusted 30-Day Mortality</a:t>
            </a:r>
            <a:endParaRPr lang="en-US" sz="2800" dirty="0">
              <a:solidFill>
                <a:schemeClr val="bg1">
                  <a:lumMod val="10000"/>
                  <a:lumOff val="90000"/>
                </a:schemeClr>
              </a:solidFill>
            </a:endParaRPr>
          </a:p>
        </p:txBody>
      </p:sp>
      <p:pic>
        <p:nvPicPr>
          <p:cNvPr id="8" name="Content Placeholder 7"/>
          <p:cNvPicPr>
            <a:picLocks noGrp="1" noChangeAspect="1"/>
          </p:cNvPicPr>
          <p:nvPr>
            <p:ph idx="1"/>
          </p:nvPr>
        </p:nvPicPr>
        <p:blipFill>
          <a:blip r:embed="rId3"/>
          <a:stretch>
            <a:fillRect/>
          </a:stretch>
        </p:blipFill>
        <p:spPr>
          <a:xfrm>
            <a:off x="0" y="1484784"/>
            <a:ext cx="9144000" cy="3044476"/>
          </a:xfrm>
          <a:prstGeom prst="rect">
            <a:avLst/>
          </a:prstGeom>
        </p:spPr>
      </p:pic>
      <p:sp>
        <p:nvSpPr>
          <p:cNvPr id="4" name="TextBox 3"/>
          <p:cNvSpPr txBox="1">
            <a:spLocks noChangeArrowheads="1"/>
          </p:cNvSpPr>
          <p:nvPr/>
        </p:nvSpPr>
        <p:spPr bwMode="auto">
          <a:xfrm>
            <a:off x="3906021" y="6519446"/>
            <a:ext cx="5238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bg1"/>
                </a:solidFill>
                <a:latin typeface="Arial" charset="0"/>
                <a:ea typeface="굴림" charset="-127"/>
              </a:defRPr>
            </a:lvl1pPr>
            <a:lvl2pPr marL="742950" indent="-285750" eaLnBrk="0" hangingPunct="0">
              <a:spcBef>
                <a:spcPct val="20000"/>
              </a:spcBef>
              <a:buChar char="–"/>
              <a:defRPr kumimoji="1" sz="2800">
                <a:solidFill>
                  <a:schemeClr val="bg1"/>
                </a:solidFill>
                <a:latin typeface="Arial" charset="0"/>
                <a:ea typeface="굴림" charset="-127"/>
              </a:defRPr>
            </a:lvl2pPr>
            <a:lvl3pPr marL="1143000" indent="-228600" eaLnBrk="0" hangingPunct="0">
              <a:spcBef>
                <a:spcPct val="20000"/>
              </a:spcBef>
              <a:buChar char="•"/>
              <a:defRPr kumimoji="1" sz="2400">
                <a:solidFill>
                  <a:schemeClr val="bg1"/>
                </a:solidFill>
                <a:latin typeface="Arial" charset="0"/>
                <a:ea typeface="굴림" charset="-127"/>
              </a:defRPr>
            </a:lvl3pPr>
            <a:lvl4pPr marL="1600200" indent="-228600" eaLnBrk="0" hangingPunct="0">
              <a:spcBef>
                <a:spcPct val="20000"/>
              </a:spcBef>
              <a:buChar char="–"/>
              <a:defRPr kumimoji="1" sz="2000">
                <a:solidFill>
                  <a:schemeClr val="bg1"/>
                </a:solidFill>
                <a:latin typeface="Arial" charset="0"/>
                <a:ea typeface="굴림" charset="-127"/>
              </a:defRPr>
            </a:lvl4pPr>
            <a:lvl5pPr marL="2057400" indent="-228600" eaLnBrk="0" hangingPunct="0">
              <a:spcBef>
                <a:spcPct val="20000"/>
              </a:spcBef>
              <a:buChar char="»"/>
              <a:defRPr kumimoji="1" sz="2000">
                <a:solidFill>
                  <a:schemeClr val="bg1"/>
                </a:solidFill>
                <a:latin typeface="Arial" charset="0"/>
                <a:ea typeface="굴림" charset="-127"/>
              </a:defRPr>
            </a:lvl5pPr>
            <a:lvl6pPr marL="2514600" indent="-228600" eaLnBrk="0" fontAlgn="base" latinLnBrk="1" hangingPunct="0">
              <a:spcBef>
                <a:spcPct val="20000"/>
              </a:spcBef>
              <a:spcAft>
                <a:spcPct val="0"/>
              </a:spcAft>
              <a:buChar char="»"/>
              <a:defRPr kumimoji="1" sz="2000">
                <a:solidFill>
                  <a:schemeClr val="bg1"/>
                </a:solidFill>
                <a:latin typeface="Arial" charset="0"/>
                <a:ea typeface="굴림" charset="-127"/>
              </a:defRPr>
            </a:lvl6pPr>
            <a:lvl7pPr marL="2971800" indent="-228600" eaLnBrk="0" fontAlgn="base" latinLnBrk="1" hangingPunct="0">
              <a:spcBef>
                <a:spcPct val="20000"/>
              </a:spcBef>
              <a:spcAft>
                <a:spcPct val="0"/>
              </a:spcAft>
              <a:buChar char="»"/>
              <a:defRPr kumimoji="1" sz="2000">
                <a:solidFill>
                  <a:schemeClr val="bg1"/>
                </a:solidFill>
                <a:latin typeface="Arial" charset="0"/>
                <a:ea typeface="굴림" charset="-127"/>
              </a:defRPr>
            </a:lvl7pPr>
            <a:lvl8pPr marL="3429000" indent="-228600" eaLnBrk="0" fontAlgn="base" latinLnBrk="1" hangingPunct="0">
              <a:spcBef>
                <a:spcPct val="20000"/>
              </a:spcBef>
              <a:spcAft>
                <a:spcPct val="0"/>
              </a:spcAft>
              <a:buChar char="»"/>
              <a:defRPr kumimoji="1" sz="2000">
                <a:solidFill>
                  <a:schemeClr val="bg1"/>
                </a:solidFill>
                <a:latin typeface="Arial" charset="0"/>
                <a:ea typeface="굴림" charset="-127"/>
              </a:defRPr>
            </a:lvl8pPr>
            <a:lvl9pPr marL="3886200" indent="-228600" eaLnBrk="0" fontAlgn="base" latinLnBrk="1" hangingPunct="0">
              <a:spcBef>
                <a:spcPct val="20000"/>
              </a:spcBef>
              <a:spcAft>
                <a:spcPct val="0"/>
              </a:spcAft>
              <a:buChar char="»"/>
              <a:defRPr kumimoji="1" sz="2000">
                <a:solidFill>
                  <a:schemeClr val="bg1"/>
                </a:solidFill>
                <a:latin typeface="Arial" charset="0"/>
                <a:ea typeface="굴림" charset="-127"/>
              </a:defRPr>
            </a:lvl9pPr>
          </a:lstStyle>
          <a:p>
            <a:pPr algn="r" eaLnBrk="1" hangingPunct="1">
              <a:spcBef>
                <a:spcPct val="0"/>
              </a:spcBef>
              <a:buFontTx/>
              <a:buNone/>
            </a:pPr>
            <a:r>
              <a:rPr lang="en-US" altLang="ko-KR" sz="1600" b="1" i="1" dirty="0" smtClean="0">
                <a:solidFill>
                  <a:schemeClr val="tx1"/>
                </a:solidFill>
              </a:rPr>
              <a:t>Unpublished Data</a:t>
            </a:r>
            <a:endParaRPr lang="ko-KR" altLang="en-US" sz="1600" b="1" i="1" dirty="0">
              <a:solidFill>
                <a:schemeClr val="tx1"/>
              </a:solidFill>
            </a:endParaRPr>
          </a:p>
        </p:txBody>
      </p:sp>
    </p:spTree>
    <p:extLst>
      <p:ext uri="{BB962C8B-B14F-4D97-AF65-F5344CB8AC3E}">
        <p14:creationId xmlns:p14="http://schemas.microsoft.com/office/powerpoint/2010/main" val="99092561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제목 1"/>
          <p:cNvSpPr>
            <a:spLocks noGrp="1"/>
          </p:cNvSpPr>
          <p:nvPr>
            <p:ph type="title"/>
          </p:nvPr>
        </p:nvSpPr>
        <p:spPr>
          <a:xfrm>
            <a:off x="0" y="260648"/>
            <a:ext cx="9144000" cy="765845"/>
          </a:xfrm>
        </p:spPr>
        <p:txBody>
          <a:bodyPr/>
          <a:lstStyle/>
          <a:p>
            <a:pPr eaLnBrk="1" hangingPunct="1">
              <a:defRPr/>
            </a:pPr>
            <a:r>
              <a:rPr lang="en-US" altLang="ko-KR" dirty="0" smtClean="0">
                <a:solidFill>
                  <a:srgbClr val="FFFF99"/>
                </a:solidFill>
                <a:latin typeface="Verdana" pitchFamily="34" charset="0"/>
                <a:ea typeface="굴림" pitchFamily="50" charset="-127"/>
              </a:rPr>
              <a:t>Contents</a:t>
            </a:r>
            <a:endParaRPr lang="ko-KR" altLang="en-US" dirty="0" smtClean="0">
              <a:solidFill>
                <a:srgbClr val="FFFF99"/>
              </a:solidFill>
              <a:latin typeface="Verdana" pitchFamily="34" charset="0"/>
              <a:ea typeface="굴림" pitchFamily="50" charset="-127"/>
            </a:endParaRPr>
          </a:p>
        </p:txBody>
      </p:sp>
      <p:sp>
        <p:nvSpPr>
          <p:cNvPr id="3075" name="내용 개체 틀 2"/>
          <p:cNvSpPr>
            <a:spLocks noGrp="1"/>
          </p:cNvSpPr>
          <p:nvPr>
            <p:ph idx="1"/>
          </p:nvPr>
        </p:nvSpPr>
        <p:spPr>
          <a:xfrm>
            <a:off x="611560" y="1412776"/>
            <a:ext cx="7632848" cy="3528392"/>
          </a:xfrm>
        </p:spPr>
        <p:txBody>
          <a:bodyPr/>
          <a:lstStyle/>
          <a:p>
            <a:pPr eaLnBrk="1" hangingPunct="1">
              <a:lnSpc>
                <a:spcPct val="150000"/>
              </a:lnSpc>
              <a:buClr>
                <a:srgbClr val="FFC000"/>
              </a:buClr>
              <a:buSzPct val="100000"/>
              <a:buFont typeface="Wingdings" charset="2"/>
              <a:buChar char="v"/>
              <a:defRPr/>
            </a:pPr>
            <a:r>
              <a:rPr lang="en-US" altLang="ko-KR" sz="3600" b="1" dirty="0" smtClean="0">
                <a:latin typeface="+mj-lt"/>
                <a:cs typeface="Arial" charset="0"/>
              </a:rPr>
              <a:t> </a:t>
            </a:r>
            <a:r>
              <a:rPr lang="en-US" altLang="ko-KR" sz="3600" b="1" dirty="0" smtClean="0">
                <a:latin typeface="+mj-lt"/>
                <a:cs typeface="Arial" charset="0"/>
              </a:rPr>
              <a:t>Epidemiology &amp; Overview</a:t>
            </a:r>
            <a:endParaRPr lang="en-US" altLang="ko-KR" sz="3600" b="1" dirty="0" smtClean="0">
              <a:latin typeface="+mj-lt"/>
              <a:cs typeface="Arial" charset="0"/>
            </a:endParaRPr>
          </a:p>
          <a:p>
            <a:pPr eaLnBrk="1" hangingPunct="1">
              <a:lnSpc>
                <a:spcPct val="150000"/>
              </a:lnSpc>
              <a:buClr>
                <a:srgbClr val="FFC000"/>
              </a:buClr>
              <a:buSzPct val="100000"/>
              <a:buFont typeface="Wingdings" charset="2"/>
              <a:buChar char="v"/>
              <a:defRPr/>
            </a:pPr>
            <a:r>
              <a:rPr lang="en-US" altLang="ko-KR" sz="3600" dirty="0" smtClean="0">
                <a:solidFill>
                  <a:schemeClr val="tx1">
                    <a:lumMod val="65000"/>
                  </a:schemeClr>
                </a:solidFill>
                <a:latin typeface="+mj-lt"/>
                <a:cs typeface="Arial" charset="0"/>
              </a:rPr>
              <a:t> Previous Evidences</a:t>
            </a:r>
          </a:p>
          <a:p>
            <a:pPr eaLnBrk="1" hangingPunct="1">
              <a:lnSpc>
                <a:spcPct val="150000"/>
              </a:lnSpc>
              <a:buClr>
                <a:srgbClr val="FFC000"/>
              </a:buClr>
              <a:buSzPct val="100000"/>
              <a:buFont typeface="Wingdings" charset="2"/>
              <a:buChar char="v"/>
              <a:defRPr/>
            </a:pPr>
            <a:r>
              <a:rPr lang="en-US" altLang="ko-KR" sz="3600" dirty="0">
                <a:solidFill>
                  <a:schemeClr val="tx1">
                    <a:lumMod val="65000"/>
                  </a:schemeClr>
                </a:solidFill>
                <a:latin typeface="+mj-lt"/>
                <a:cs typeface="Arial" charset="0"/>
              </a:rPr>
              <a:t> </a:t>
            </a:r>
            <a:r>
              <a:rPr lang="en-US" altLang="ko-KR" sz="3600" dirty="0" smtClean="0">
                <a:solidFill>
                  <a:schemeClr val="tx1">
                    <a:lumMod val="65000"/>
                  </a:schemeClr>
                </a:solidFill>
                <a:latin typeface="+mj-lt"/>
                <a:cs typeface="Arial" charset="0"/>
              </a:rPr>
              <a:t>Updated Meta-Analysis</a:t>
            </a:r>
          </a:p>
        </p:txBody>
      </p:sp>
    </p:spTree>
    <p:extLst>
      <p:ext uri="{BB962C8B-B14F-4D97-AF65-F5344CB8AC3E}">
        <p14:creationId xmlns:p14="http://schemas.microsoft.com/office/powerpoint/2010/main" val="356746784"/>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188640"/>
            <a:ext cx="9144000" cy="736600"/>
          </a:xfrm>
        </p:spPr>
        <p:txBody>
          <a:bodyPr>
            <a:normAutofit fontScale="90000"/>
          </a:bodyPr>
          <a:lstStyle/>
          <a:p>
            <a:r>
              <a:rPr lang="en-US" sz="3100" dirty="0"/>
              <a:t>Gender and Outcomes in STEMI after primary PCI </a:t>
            </a:r>
            <a:r>
              <a:rPr lang="en-US" sz="2800" dirty="0" smtClean="0"/>
              <a:t/>
            </a:r>
            <a:br>
              <a:rPr lang="en-US" sz="2800" dirty="0" smtClean="0"/>
            </a:br>
            <a:r>
              <a:rPr lang="en-US" sz="2800" dirty="0" smtClean="0">
                <a:solidFill>
                  <a:schemeClr val="bg1">
                    <a:lumMod val="10000"/>
                    <a:lumOff val="90000"/>
                  </a:schemeClr>
                </a:solidFill>
              </a:rPr>
              <a:t>Unadjusted 30-Day Mortality according Study Design</a:t>
            </a:r>
            <a:endParaRPr lang="en-US" sz="2800" dirty="0">
              <a:solidFill>
                <a:schemeClr val="bg1">
                  <a:lumMod val="10000"/>
                  <a:lumOff val="90000"/>
                </a:schemeClr>
              </a:solidFill>
            </a:endParaRPr>
          </a:p>
        </p:txBody>
      </p:sp>
      <p:pic>
        <p:nvPicPr>
          <p:cNvPr id="4" name="Content Placeholder 5"/>
          <p:cNvPicPr>
            <a:picLocks noGrp="1" noChangeAspect="1"/>
          </p:cNvPicPr>
          <p:nvPr>
            <p:ph idx="1"/>
          </p:nvPr>
        </p:nvPicPr>
        <p:blipFill>
          <a:blip r:embed="rId3"/>
          <a:stretch>
            <a:fillRect/>
          </a:stretch>
        </p:blipFill>
        <p:spPr>
          <a:xfrm>
            <a:off x="647700" y="1484784"/>
            <a:ext cx="7848600" cy="4210116"/>
          </a:xfrm>
          <a:prstGeom prst="rect">
            <a:avLst/>
          </a:prstGeom>
        </p:spPr>
      </p:pic>
      <p:sp>
        <p:nvSpPr>
          <p:cNvPr id="5" name="TextBox 4"/>
          <p:cNvSpPr txBox="1">
            <a:spLocks noChangeArrowheads="1"/>
          </p:cNvSpPr>
          <p:nvPr/>
        </p:nvSpPr>
        <p:spPr bwMode="auto">
          <a:xfrm>
            <a:off x="3906021" y="6519446"/>
            <a:ext cx="5238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bg1"/>
                </a:solidFill>
                <a:latin typeface="Arial" charset="0"/>
                <a:ea typeface="굴림" charset="-127"/>
              </a:defRPr>
            </a:lvl1pPr>
            <a:lvl2pPr marL="742950" indent="-285750" eaLnBrk="0" hangingPunct="0">
              <a:spcBef>
                <a:spcPct val="20000"/>
              </a:spcBef>
              <a:buChar char="–"/>
              <a:defRPr kumimoji="1" sz="2800">
                <a:solidFill>
                  <a:schemeClr val="bg1"/>
                </a:solidFill>
                <a:latin typeface="Arial" charset="0"/>
                <a:ea typeface="굴림" charset="-127"/>
              </a:defRPr>
            </a:lvl2pPr>
            <a:lvl3pPr marL="1143000" indent="-228600" eaLnBrk="0" hangingPunct="0">
              <a:spcBef>
                <a:spcPct val="20000"/>
              </a:spcBef>
              <a:buChar char="•"/>
              <a:defRPr kumimoji="1" sz="2400">
                <a:solidFill>
                  <a:schemeClr val="bg1"/>
                </a:solidFill>
                <a:latin typeface="Arial" charset="0"/>
                <a:ea typeface="굴림" charset="-127"/>
              </a:defRPr>
            </a:lvl3pPr>
            <a:lvl4pPr marL="1600200" indent="-228600" eaLnBrk="0" hangingPunct="0">
              <a:spcBef>
                <a:spcPct val="20000"/>
              </a:spcBef>
              <a:buChar char="–"/>
              <a:defRPr kumimoji="1" sz="2000">
                <a:solidFill>
                  <a:schemeClr val="bg1"/>
                </a:solidFill>
                <a:latin typeface="Arial" charset="0"/>
                <a:ea typeface="굴림" charset="-127"/>
              </a:defRPr>
            </a:lvl4pPr>
            <a:lvl5pPr marL="2057400" indent="-228600" eaLnBrk="0" hangingPunct="0">
              <a:spcBef>
                <a:spcPct val="20000"/>
              </a:spcBef>
              <a:buChar char="»"/>
              <a:defRPr kumimoji="1" sz="2000">
                <a:solidFill>
                  <a:schemeClr val="bg1"/>
                </a:solidFill>
                <a:latin typeface="Arial" charset="0"/>
                <a:ea typeface="굴림" charset="-127"/>
              </a:defRPr>
            </a:lvl5pPr>
            <a:lvl6pPr marL="2514600" indent="-228600" eaLnBrk="0" fontAlgn="base" latinLnBrk="1" hangingPunct="0">
              <a:spcBef>
                <a:spcPct val="20000"/>
              </a:spcBef>
              <a:spcAft>
                <a:spcPct val="0"/>
              </a:spcAft>
              <a:buChar char="»"/>
              <a:defRPr kumimoji="1" sz="2000">
                <a:solidFill>
                  <a:schemeClr val="bg1"/>
                </a:solidFill>
                <a:latin typeface="Arial" charset="0"/>
                <a:ea typeface="굴림" charset="-127"/>
              </a:defRPr>
            </a:lvl6pPr>
            <a:lvl7pPr marL="2971800" indent="-228600" eaLnBrk="0" fontAlgn="base" latinLnBrk="1" hangingPunct="0">
              <a:spcBef>
                <a:spcPct val="20000"/>
              </a:spcBef>
              <a:spcAft>
                <a:spcPct val="0"/>
              </a:spcAft>
              <a:buChar char="»"/>
              <a:defRPr kumimoji="1" sz="2000">
                <a:solidFill>
                  <a:schemeClr val="bg1"/>
                </a:solidFill>
                <a:latin typeface="Arial" charset="0"/>
                <a:ea typeface="굴림" charset="-127"/>
              </a:defRPr>
            </a:lvl7pPr>
            <a:lvl8pPr marL="3429000" indent="-228600" eaLnBrk="0" fontAlgn="base" latinLnBrk="1" hangingPunct="0">
              <a:spcBef>
                <a:spcPct val="20000"/>
              </a:spcBef>
              <a:spcAft>
                <a:spcPct val="0"/>
              </a:spcAft>
              <a:buChar char="»"/>
              <a:defRPr kumimoji="1" sz="2000">
                <a:solidFill>
                  <a:schemeClr val="bg1"/>
                </a:solidFill>
                <a:latin typeface="Arial" charset="0"/>
                <a:ea typeface="굴림" charset="-127"/>
              </a:defRPr>
            </a:lvl8pPr>
            <a:lvl9pPr marL="3886200" indent="-228600" eaLnBrk="0" fontAlgn="base" latinLnBrk="1" hangingPunct="0">
              <a:spcBef>
                <a:spcPct val="20000"/>
              </a:spcBef>
              <a:spcAft>
                <a:spcPct val="0"/>
              </a:spcAft>
              <a:buChar char="»"/>
              <a:defRPr kumimoji="1" sz="2000">
                <a:solidFill>
                  <a:schemeClr val="bg1"/>
                </a:solidFill>
                <a:latin typeface="Arial" charset="0"/>
                <a:ea typeface="굴림" charset="-127"/>
              </a:defRPr>
            </a:lvl9pPr>
          </a:lstStyle>
          <a:p>
            <a:pPr algn="r" eaLnBrk="1" hangingPunct="1">
              <a:spcBef>
                <a:spcPct val="0"/>
              </a:spcBef>
              <a:buFontTx/>
              <a:buNone/>
            </a:pPr>
            <a:r>
              <a:rPr lang="en-US" altLang="ko-KR" sz="1600" b="1" i="1" dirty="0" smtClean="0">
                <a:solidFill>
                  <a:schemeClr val="tx1"/>
                </a:solidFill>
              </a:rPr>
              <a:t>Unpublished Data</a:t>
            </a:r>
            <a:endParaRPr lang="ko-KR" altLang="en-US" sz="1600" b="1" i="1" dirty="0">
              <a:solidFill>
                <a:schemeClr val="tx1"/>
              </a:solidFill>
            </a:endParaRPr>
          </a:p>
        </p:txBody>
      </p:sp>
    </p:spTree>
    <p:extLst>
      <p:ext uri="{BB962C8B-B14F-4D97-AF65-F5344CB8AC3E}">
        <p14:creationId xmlns:p14="http://schemas.microsoft.com/office/powerpoint/2010/main" val="799285125"/>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3712" y="404664"/>
            <a:ext cx="9144000" cy="532005"/>
          </a:xfrm>
        </p:spPr>
        <p:txBody>
          <a:bodyPr>
            <a:normAutofit fontScale="90000"/>
          </a:bodyPr>
          <a:lstStyle/>
          <a:p>
            <a:r>
              <a:rPr lang="en-US" sz="3100" dirty="0"/>
              <a:t>Gender and Outcomes in STEMI after primary PCI </a:t>
            </a:r>
            <a:r>
              <a:rPr lang="en-US" sz="2800" dirty="0" smtClean="0"/>
              <a:t/>
            </a:r>
            <a:br>
              <a:rPr lang="en-US" sz="2800" dirty="0" smtClean="0"/>
            </a:br>
            <a:r>
              <a:rPr lang="en-US" sz="2800" dirty="0" smtClean="0">
                <a:solidFill>
                  <a:schemeClr val="bg1">
                    <a:lumMod val="10000"/>
                    <a:lumOff val="90000"/>
                  </a:schemeClr>
                </a:solidFill>
              </a:rPr>
              <a:t>Adjusted 30-Day Mortality</a:t>
            </a:r>
            <a:endParaRPr lang="en-US" sz="2800" dirty="0">
              <a:solidFill>
                <a:schemeClr val="bg1">
                  <a:lumMod val="10000"/>
                  <a:lumOff val="90000"/>
                </a:schemeClr>
              </a:solidFill>
            </a:endParaRPr>
          </a:p>
        </p:txBody>
      </p:sp>
      <p:pic>
        <p:nvPicPr>
          <p:cNvPr id="2" name="Picture 1"/>
          <p:cNvPicPr>
            <a:picLocks noChangeAspect="1"/>
          </p:cNvPicPr>
          <p:nvPr/>
        </p:nvPicPr>
        <p:blipFill>
          <a:blip r:embed="rId3"/>
          <a:stretch>
            <a:fillRect/>
          </a:stretch>
        </p:blipFill>
        <p:spPr>
          <a:xfrm>
            <a:off x="0" y="2254955"/>
            <a:ext cx="9144000" cy="2348089"/>
          </a:xfrm>
          <a:prstGeom prst="rect">
            <a:avLst/>
          </a:prstGeom>
        </p:spPr>
      </p:pic>
      <p:sp>
        <p:nvSpPr>
          <p:cNvPr id="4" name="TextBox 3"/>
          <p:cNvSpPr txBox="1">
            <a:spLocks noChangeArrowheads="1"/>
          </p:cNvSpPr>
          <p:nvPr/>
        </p:nvSpPr>
        <p:spPr bwMode="auto">
          <a:xfrm>
            <a:off x="3906021" y="6519446"/>
            <a:ext cx="5238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bg1"/>
                </a:solidFill>
                <a:latin typeface="Arial" charset="0"/>
                <a:ea typeface="굴림" charset="-127"/>
              </a:defRPr>
            </a:lvl1pPr>
            <a:lvl2pPr marL="742950" indent="-285750" eaLnBrk="0" hangingPunct="0">
              <a:spcBef>
                <a:spcPct val="20000"/>
              </a:spcBef>
              <a:buChar char="–"/>
              <a:defRPr kumimoji="1" sz="2800">
                <a:solidFill>
                  <a:schemeClr val="bg1"/>
                </a:solidFill>
                <a:latin typeface="Arial" charset="0"/>
                <a:ea typeface="굴림" charset="-127"/>
              </a:defRPr>
            </a:lvl2pPr>
            <a:lvl3pPr marL="1143000" indent="-228600" eaLnBrk="0" hangingPunct="0">
              <a:spcBef>
                <a:spcPct val="20000"/>
              </a:spcBef>
              <a:buChar char="•"/>
              <a:defRPr kumimoji="1" sz="2400">
                <a:solidFill>
                  <a:schemeClr val="bg1"/>
                </a:solidFill>
                <a:latin typeface="Arial" charset="0"/>
                <a:ea typeface="굴림" charset="-127"/>
              </a:defRPr>
            </a:lvl3pPr>
            <a:lvl4pPr marL="1600200" indent="-228600" eaLnBrk="0" hangingPunct="0">
              <a:spcBef>
                <a:spcPct val="20000"/>
              </a:spcBef>
              <a:buChar char="–"/>
              <a:defRPr kumimoji="1" sz="2000">
                <a:solidFill>
                  <a:schemeClr val="bg1"/>
                </a:solidFill>
                <a:latin typeface="Arial" charset="0"/>
                <a:ea typeface="굴림" charset="-127"/>
              </a:defRPr>
            </a:lvl4pPr>
            <a:lvl5pPr marL="2057400" indent="-228600" eaLnBrk="0" hangingPunct="0">
              <a:spcBef>
                <a:spcPct val="20000"/>
              </a:spcBef>
              <a:buChar char="»"/>
              <a:defRPr kumimoji="1" sz="2000">
                <a:solidFill>
                  <a:schemeClr val="bg1"/>
                </a:solidFill>
                <a:latin typeface="Arial" charset="0"/>
                <a:ea typeface="굴림" charset="-127"/>
              </a:defRPr>
            </a:lvl5pPr>
            <a:lvl6pPr marL="2514600" indent="-228600" eaLnBrk="0" fontAlgn="base" latinLnBrk="1" hangingPunct="0">
              <a:spcBef>
                <a:spcPct val="20000"/>
              </a:spcBef>
              <a:spcAft>
                <a:spcPct val="0"/>
              </a:spcAft>
              <a:buChar char="»"/>
              <a:defRPr kumimoji="1" sz="2000">
                <a:solidFill>
                  <a:schemeClr val="bg1"/>
                </a:solidFill>
                <a:latin typeface="Arial" charset="0"/>
                <a:ea typeface="굴림" charset="-127"/>
              </a:defRPr>
            </a:lvl6pPr>
            <a:lvl7pPr marL="2971800" indent="-228600" eaLnBrk="0" fontAlgn="base" latinLnBrk="1" hangingPunct="0">
              <a:spcBef>
                <a:spcPct val="20000"/>
              </a:spcBef>
              <a:spcAft>
                <a:spcPct val="0"/>
              </a:spcAft>
              <a:buChar char="»"/>
              <a:defRPr kumimoji="1" sz="2000">
                <a:solidFill>
                  <a:schemeClr val="bg1"/>
                </a:solidFill>
                <a:latin typeface="Arial" charset="0"/>
                <a:ea typeface="굴림" charset="-127"/>
              </a:defRPr>
            </a:lvl7pPr>
            <a:lvl8pPr marL="3429000" indent="-228600" eaLnBrk="0" fontAlgn="base" latinLnBrk="1" hangingPunct="0">
              <a:spcBef>
                <a:spcPct val="20000"/>
              </a:spcBef>
              <a:spcAft>
                <a:spcPct val="0"/>
              </a:spcAft>
              <a:buChar char="»"/>
              <a:defRPr kumimoji="1" sz="2000">
                <a:solidFill>
                  <a:schemeClr val="bg1"/>
                </a:solidFill>
                <a:latin typeface="Arial" charset="0"/>
                <a:ea typeface="굴림" charset="-127"/>
              </a:defRPr>
            </a:lvl8pPr>
            <a:lvl9pPr marL="3886200" indent="-228600" eaLnBrk="0" fontAlgn="base" latinLnBrk="1" hangingPunct="0">
              <a:spcBef>
                <a:spcPct val="20000"/>
              </a:spcBef>
              <a:spcAft>
                <a:spcPct val="0"/>
              </a:spcAft>
              <a:buChar char="»"/>
              <a:defRPr kumimoji="1" sz="2000">
                <a:solidFill>
                  <a:schemeClr val="bg1"/>
                </a:solidFill>
                <a:latin typeface="Arial" charset="0"/>
                <a:ea typeface="굴림" charset="-127"/>
              </a:defRPr>
            </a:lvl9pPr>
          </a:lstStyle>
          <a:p>
            <a:pPr algn="r" eaLnBrk="1" hangingPunct="1">
              <a:spcBef>
                <a:spcPct val="0"/>
              </a:spcBef>
              <a:buFontTx/>
              <a:buNone/>
            </a:pPr>
            <a:r>
              <a:rPr lang="en-US" altLang="ko-KR" sz="1600" b="1" i="1" dirty="0" smtClean="0">
                <a:solidFill>
                  <a:schemeClr val="tx1"/>
                </a:solidFill>
              </a:rPr>
              <a:t>Unpublished Data</a:t>
            </a:r>
            <a:endParaRPr lang="ko-KR" altLang="en-US" sz="1600" b="1" i="1" dirty="0">
              <a:solidFill>
                <a:schemeClr val="tx1"/>
              </a:solidFill>
            </a:endParaRPr>
          </a:p>
        </p:txBody>
      </p:sp>
    </p:spTree>
    <p:extLst>
      <p:ext uri="{BB962C8B-B14F-4D97-AF65-F5344CB8AC3E}">
        <p14:creationId xmlns:p14="http://schemas.microsoft.com/office/powerpoint/2010/main" val="127244218"/>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9144000" cy="532005"/>
          </a:xfrm>
        </p:spPr>
        <p:txBody>
          <a:bodyPr>
            <a:normAutofit fontScale="90000"/>
          </a:bodyPr>
          <a:lstStyle/>
          <a:p>
            <a:r>
              <a:rPr lang="en-US" sz="3100" dirty="0"/>
              <a:t>Gender and Outcomes in STEMI after primary PCI </a:t>
            </a:r>
            <a:br>
              <a:rPr lang="en-US" sz="3100" dirty="0"/>
            </a:br>
            <a:r>
              <a:rPr lang="en-US" sz="2800" dirty="0" smtClean="0">
                <a:solidFill>
                  <a:schemeClr val="bg1">
                    <a:lumMod val="10000"/>
                    <a:lumOff val="90000"/>
                  </a:schemeClr>
                </a:solidFill>
              </a:rPr>
              <a:t>Unadjusted 1-Year Mortality</a:t>
            </a:r>
            <a:endParaRPr lang="en-US" sz="2800" dirty="0">
              <a:solidFill>
                <a:schemeClr val="bg1">
                  <a:lumMod val="10000"/>
                  <a:lumOff val="90000"/>
                </a:schemeClr>
              </a:solidFill>
            </a:endParaRPr>
          </a:p>
        </p:txBody>
      </p:sp>
      <p:pic>
        <p:nvPicPr>
          <p:cNvPr id="4" name="Picture 3"/>
          <p:cNvPicPr>
            <a:picLocks noChangeAspect="1"/>
          </p:cNvPicPr>
          <p:nvPr/>
        </p:nvPicPr>
        <p:blipFill>
          <a:blip r:embed="rId3"/>
          <a:stretch>
            <a:fillRect/>
          </a:stretch>
        </p:blipFill>
        <p:spPr>
          <a:xfrm>
            <a:off x="0" y="1231693"/>
            <a:ext cx="9144000" cy="4394613"/>
          </a:xfrm>
          <a:prstGeom prst="rect">
            <a:avLst/>
          </a:prstGeom>
        </p:spPr>
      </p:pic>
      <p:sp>
        <p:nvSpPr>
          <p:cNvPr id="5" name="TextBox 7"/>
          <p:cNvSpPr txBox="1">
            <a:spLocks noChangeArrowheads="1"/>
          </p:cNvSpPr>
          <p:nvPr/>
        </p:nvSpPr>
        <p:spPr bwMode="auto">
          <a:xfrm>
            <a:off x="3906021" y="6519446"/>
            <a:ext cx="5238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bg1"/>
                </a:solidFill>
                <a:latin typeface="Arial" charset="0"/>
                <a:ea typeface="굴림" charset="-127"/>
              </a:defRPr>
            </a:lvl1pPr>
            <a:lvl2pPr marL="742950" indent="-285750" eaLnBrk="0" hangingPunct="0">
              <a:spcBef>
                <a:spcPct val="20000"/>
              </a:spcBef>
              <a:buChar char="–"/>
              <a:defRPr kumimoji="1" sz="2800">
                <a:solidFill>
                  <a:schemeClr val="bg1"/>
                </a:solidFill>
                <a:latin typeface="Arial" charset="0"/>
                <a:ea typeface="굴림" charset="-127"/>
              </a:defRPr>
            </a:lvl2pPr>
            <a:lvl3pPr marL="1143000" indent="-228600" eaLnBrk="0" hangingPunct="0">
              <a:spcBef>
                <a:spcPct val="20000"/>
              </a:spcBef>
              <a:buChar char="•"/>
              <a:defRPr kumimoji="1" sz="2400">
                <a:solidFill>
                  <a:schemeClr val="bg1"/>
                </a:solidFill>
                <a:latin typeface="Arial" charset="0"/>
                <a:ea typeface="굴림" charset="-127"/>
              </a:defRPr>
            </a:lvl3pPr>
            <a:lvl4pPr marL="1600200" indent="-228600" eaLnBrk="0" hangingPunct="0">
              <a:spcBef>
                <a:spcPct val="20000"/>
              </a:spcBef>
              <a:buChar char="–"/>
              <a:defRPr kumimoji="1" sz="2000">
                <a:solidFill>
                  <a:schemeClr val="bg1"/>
                </a:solidFill>
                <a:latin typeface="Arial" charset="0"/>
                <a:ea typeface="굴림" charset="-127"/>
              </a:defRPr>
            </a:lvl4pPr>
            <a:lvl5pPr marL="2057400" indent="-228600" eaLnBrk="0" hangingPunct="0">
              <a:spcBef>
                <a:spcPct val="20000"/>
              </a:spcBef>
              <a:buChar char="»"/>
              <a:defRPr kumimoji="1" sz="2000">
                <a:solidFill>
                  <a:schemeClr val="bg1"/>
                </a:solidFill>
                <a:latin typeface="Arial" charset="0"/>
                <a:ea typeface="굴림" charset="-127"/>
              </a:defRPr>
            </a:lvl5pPr>
            <a:lvl6pPr marL="2514600" indent="-228600" eaLnBrk="0" fontAlgn="base" latinLnBrk="1" hangingPunct="0">
              <a:spcBef>
                <a:spcPct val="20000"/>
              </a:spcBef>
              <a:spcAft>
                <a:spcPct val="0"/>
              </a:spcAft>
              <a:buChar char="»"/>
              <a:defRPr kumimoji="1" sz="2000">
                <a:solidFill>
                  <a:schemeClr val="bg1"/>
                </a:solidFill>
                <a:latin typeface="Arial" charset="0"/>
                <a:ea typeface="굴림" charset="-127"/>
              </a:defRPr>
            </a:lvl6pPr>
            <a:lvl7pPr marL="2971800" indent="-228600" eaLnBrk="0" fontAlgn="base" latinLnBrk="1" hangingPunct="0">
              <a:spcBef>
                <a:spcPct val="20000"/>
              </a:spcBef>
              <a:spcAft>
                <a:spcPct val="0"/>
              </a:spcAft>
              <a:buChar char="»"/>
              <a:defRPr kumimoji="1" sz="2000">
                <a:solidFill>
                  <a:schemeClr val="bg1"/>
                </a:solidFill>
                <a:latin typeface="Arial" charset="0"/>
                <a:ea typeface="굴림" charset="-127"/>
              </a:defRPr>
            </a:lvl7pPr>
            <a:lvl8pPr marL="3429000" indent="-228600" eaLnBrk="0" fontAlgn="base" latinLnBrk="1" hangingPunct="0">
              <a:spcBef>
                <a:spcPct val="20000"/>
              </a:spcBef>
              <a:spcAft>
                <a:spcPct val="0"/>
              </a:spcAft>
              <a:buChar char="»"/>
              <a:defRPr kumimoji="1" sz="2000">
                <a:solidFill>
                  <a:schemeClr val="bg1"/>
                </a:solidFill>
                <a:latin typeface="Arial" charset="0"/>
                <a:ea typeface="굴림" charset="-127"/>
              </a:defRPr>
            </a:lvl8pPr>
            <a:lvl9pPr marL="3886200" indent="-228600" eaLnBrk="0" fontAlgn="base" latinLnBrk="1" hangingPunct="0">
              <a:spcBef>
                <a:spcPct val="20000"/>
              </a:spcBef>
              <a:spcAft>
                <a:spcPct val="0"/>
              </a:spcAft>
              <a:buChar char="»"/>
              <a:defRPr kumimoji="1" sz="2000">
                <a:solidFill>
                  <a:schemeClr val="bg1"/>
                </a:solidFill>
                <a:latin typeface="Arial" charset="0"/>
                <a:ea typeface="굴림" charset="-127"/>
              </a:defRPr>
            </a:lvl9pPr>
          </a:lstStyle>
          <a:p>
            <a:pPr algn="r" eaLnBrk="1" hangingPunct="1">
              <a:spcBef>
                <a:spcPct val="0"/>
              </a:spcBef>
              <a:buFontTx/>
              <a:buNone/>
            </a:pPr>
            <a:r>
              <a:rPr lang="en-US" altLang="ko-KR" sz="1600" b="1" i="1" dirty="0" smtClean="0">
                <a:solidFill>
                  <a:schemeClr val="tx1"/>
                </a:solidFill>
              </a:rPr>
              <a:t>Unpublished Data</a:t>
            </a:r>
            <a:endParaRPr lang="ko-KR" altLang="en-US" sz="1600" b="1" i="1" dirty="0">
              <a:solidFill>
                <a:schemeClr val="tx1"/>
              </a:solidFill>
            </a:endParaRPr>
          </a:p>
        </p:txBody>
      </p:sp>
    </p:spTree>
    <p:extLst>
      <p:ext uri="{BB962C8B-B14F-4D97-AF65-F5344CB8AC3E}">
        <p14:creationId xmlns:p14="http://schemas.microsoft.com/office/powerpoint/2010/main" val="1876340294"/>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0738"/>
            <a:ext cx="9144000" cy="736600"/>
          </a:xfrm>
        </p:spPr>
        <p:txBody>
          <a:bodyPr>
            <a:normAutofit fontScale="90000"/>
          </a:bodyPr>
          <a:lstStyle/>
          <a:p>
            <a:r>
              <a:rPr lang="en-US" sz="3100" dirty="0"/>
              <a:t>Gender and Outcomes in STEMI after primary PCI </a:t>
            </a:r>
            <a:br>
              <a:rPr lang="en-US" sz="3100" dirty="0"/>
            </a:br>
            <a:r>
              <a:rPr lang="en-US" sz="2800" dirty="0" smtClean="0">
                <a:solidFill>
                  <a:schemeClr val="bg1">
                    <a:lumMod val="10000"/>
                    <a:lumOff val="90000"/>
                  </a:schemeClr>
                </a:solidFill>
              </a:rPr>
              <a:t>Unadjusted 1-Year Mortality according to Study Design</a:t>
            </a:r>
            <a:endParaRPr lang="en-US" sz="2800" dirty="0">
              <a:solidFill>
                <a:schemeClr val="bg1">
                  <a:lumMod val="10000"/>
                  <a:lumOff val="90000"/>
                </a:schemeClr>
              </a:solidFill>
            </a:endParaRPr>
          </a:p>
        </p:txBody>
      </p:sp>
      <p:pic>
        <p:nvPicPr>
          <p:cNvPr id="6" name="Content Placeholder 5"/>
          <p:cNvPicPr>
            <a:picLocks noGrp="1" noChangeAspect="1"/>
          </p:cNvPicPr>
          <p:nvPr>
            <p:ph idx="1"/>
          </p:nvPr>
        </p:nvPicPr>
        <p:blipFill>
          <a:blip r:embed="rId3"/>
          <a:stretch>
            <a:fillRect/>
          </a:stretch>
        </p:blipFill>
        <p:spPr>
          <a:xfrm>
            <a:off x="842014" y="1344012"/>
            <a:ext cx="7459971" cy="4785320"/>
          </a:xfrm>
          <a:prstGeom prst="rect">
            <a:avLst/>
          </a:prstGeom>
        </p:spPr>
      </p:pic>
      <p:sp>
        <p:nvSpPr>
          <p:cNvPr id="5" name="TextBox 7"/>
          <p:cNvSpPr txBox="1">
            <a:spLocks noChangeArrowheads="1"/>
          </p:cNvSpPr>
          <p:nvPr/>
        </p:nvSpPr>
        <p:spPr bwMode="auto">
          <a:xfrm>
            <a:off x="3906021" y="6519446"/>
            <a:ext cx="5238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bg1"/>
                </a:solidFill>
                <a:latin typeface="Arial" charset="0"/>
                <a:ea typeface="굴림" charset="-127"/>
              </a:defRPr>
            </a:lvl1pPr>
            <a:lvl2pPr marL="742950" indent="-285750" eaLnBrk="0" hangingPunct="0">
              <a:spcBef>
                <a:spcPct val="20000"/>
              </a:spcBef>
              <a:buChar char="–"/>
              <a:defRPr kumimoji="1" sz="2800">
                <a:solidFill>
                  <a:schemeClr val="bg1"/>
                </a:solidFill>
                <a:latin typeface="Arial" charset="0"/>
                <a:ea typeface="굴림" charset="-127"/>
              </a:defRPr>
            </a:lvl2pPr>
            <a:lvl3pPr marL="1143000" indent="-228600" eaLnBrk="0" hangingPunct="0">
              <a:spcBef>
                <a:spcPct val="20000"/>
              </a:spcBef>
              <a:buChar char="•"/>
              <a:defRPr kumimoji="1" sz="2400">
                <a:solidFill>
                  <a:schemeClr val="bg1"/>
                </a:solidFill>
                <a:latin typeface="Arial" charset="0"/>
                <a:ea typeface="굴림" charset="-127"/>
              </a:defRPr>
            </a:lvl3pPr>
            <a:lvl4pPr marL="1600200" indent="-228600" eaLnBrk="0" hangingPunct="0">
              <a:spcBef>
                <a:spcPct val="20000"/>
              </a:spcBef>
              <a:buChar char="–"/>
              <a:defRPr kumimoji="1" sz="2000">
                <a:solidFill>
                  <a:schemeClr val="bg1"/>
                </a:solidFill>
                <a:latin typeface="Arial" charset="0"/>
                <a:ea typeface="굴림" charset="-127"/>
              </a:defRPr>
            </a:lvl4pPr>
            <a:lvl5pPr marL="2057400" indent="-228600" eaLnBrk="0" hangingPunct="0">
              <a:spcBef>
                <a:spcPct val="20000"/>
              </a:spcBef>
              <a:buChar char="»"/>
              <a:defRPr kumimoji="1" sz="2000">
                <a:solidFill>
                  <a:schemeClr val="bg1"/>
                </a:solidFill>
                <a:latin typeface="Arial" charset="0"/>
                <a:ea typeface="굴림" charset="-127"/>
              </a:defRPr>
            </a:lvl5pPr>
            <a:lvl6pPr marL="2514600" indent="-228600" eaLnBrk="0" fontAlgn="base" latinLnBrk="1" hangingPunct="0">
              <a:spcBef>
                <a:spcPct val="20000"/>
              </a:spcBef>
              <a:spcAft>
                <a:spcPct val="0"/>
              </a:spcAft>
              <a:buChar char="»"/>
              <a:defRPr kumimoji="1" sz="2000">
                <a:solidFill>
                  <a:schemeClr val="bg1"/>
                </a:solidFill>
                <a:latin typeface="Arial" charset="0"/>
                <a:ea typeface="굴림" charset="-127"/>
              </a:defRPr>
            </a:lvl6pPr>
            <a:lvl7pPr marL="2971800" indent="-228600" eaLnBrk="0" fontAlgn="base" latinLnBrk="1" hangingPunct="0">
              <a:spcBef>
                <a:spcPct val="20000"/>
              </a:spcBef>
              <a:spcAft>
                <a:spcPct val="0"/>
              </a:spcAft>
              <a:buChar char="»"/>
              <a:defRPr kumimoji="1" sz="2000">
                <a:solidFill>
                  <a:schemeClr val="bg1"/>
                </a:solidFill>
                <a:latin typeface="Arial" charset="0"/>
                <a:ea typeface="굴림" charset="-127"/>
              </a:defRPr>
            </a:lvl7pPr>
            <a:lvl8pPr marL="3429000" indent="-228600" eaLnBrk="0" fontAlgn="base" latinLnBrk="1" hangingPunct="0">
              <a:spcBef>
                <a:spcPct val="20000"/>
              </a:spcBef>
              <a:spcAft>
                <a:spcPct val="0"/>
              </a:spcAft>
              <a:buChar char="»"/>
              <a:defRPr kumimoji="1" sz="2000">
                <a:solidFill>
                  <a:schemeClr val="bg1"/>
                </a:solidFill>
                <a:latin typeface="Arial" charset="0"/>
                <a:ea typeface="굴림" charset="-127"/>
              </a:defRPr>
            </a:lvl8pPr>
            <a:lvl9pPr marL="3886200" indent="-228600" eaLnBrk="0" fontAlgn="base" latinLnBrk="1" hangingPunct="0">
              <a:spcBef>
                <a:spcPct val="20000"/>
              </a:spcBef>
              <a:spcAft>
                <a:spcPct val="0"/>
              </a:spcAft>
              <a:buChar char="»"/>
              <a:defRPr kumimoji="1" sz="2000">
                <a:solidFill>
                  <a:schemeClr val="bg1"/>
                </a:solidFill>
                <a:latin typeface="Arial" charset="0"/>
                <a:ea typeface="굴림" charset="-127"/>
              </a:defRPr>
            </a:lvl9pPr>
          </a:lstStyle>
          <a:p>
            <a:pPr algn="r" eaLnBrk="1" hangingPunct="1">
              <a:spcBef>
                <a:spcPct val="0"/>
              </a:spcBef>
              <a:buFontTx/>
              <a:buNone/>
            </a:pPr>
            <a:r>
              <a:rPr lang="en-US" altLang="ko-KR" sz="1600" b="1" i="1" dirty="0" smtClean="0">
                <a:solidFill>
                  <a:schemeClr val="tx1"/>
                </a:solidFill>
              </a:rPr>
              <a:t>Unpublished Data</a:t>
            </a:r>
            <a:endParaRPr lang="ko-KR" altLang="en-US" sz="1600" b="1" i="1" dirty="0">
              <a:solidFill>
                <a:schemeClr val="tx1"/>
              </a:solidFill>
            </a:endParaRPr>
          </a:p>
        </p:txBody>
      </p:sp>
    </p:spTree>
    <p:extLst>
      <p:ext uri="{BB962C8B-B14F-4D97-AF65-F5344CB8AC3E}">
        <p14:creationId xmlns:p14="http://schemas.microsoft.com/office/powerpoint/2010/main" val="1517907814"/>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9144000" cy="532005"/>
          </a:xfrm>
        </p:spPr>
        <p:txBody>
          <a:bodyPr>
            <a:normAutofit fontScale="90000"/>
          </a:bodyPr>
          <a:lstStyle/>
          <a:p>
            <a:r>
              <a:rPr lang="en-US" sz="3100" dirty="0"/>
              <a:t>Gender and Outcomes in STEMI after primary PCI </a:t>
            </a:r>
            <a:br>
              <a:rPr lang="en-US" sz="3100" dirty="0"/>
            </a:br>
            <a:r>
              <a:rPr lang="en-US" sz="2800" dirty="0">
                <a:solidFill>
                  <a:schemeClr val="bg1">
                    <a:lumMod val="10000"/>
                    <a:lumOff val="90000"/>
                  </a:schemeClr>
                </a:solidFill>
              </a:rPr>
              <a:t>Adjusted </a:t>
            </a:r>
            <a:r>
              <a:rPr lang="en-US" sz="2800" dirty="0" smtClean="0">
                <a:solidFill>
                  <a:schemeClr val="bg1">
                    <a:lumMod val="10000"/>
                    <a:lumOff val="90000"/>
                  </a:schemeClr>
                </a:solidFill>
              </a:rPr>
              <a:t>1-Year Mortality</a:t>
            </a:r>
            <a:endParaRPr lang="en-US" sz="2800" dirty="0">
              <a:solidFill>
                <a:schemeClr val="bg1">
                  <a:lumMod val="10000"/>
                  <a:lumOff val="90000"/>
                </a:schemeClr>
              </a:solidFill>
            </a:endParaRPr>
          </a:p>
        </p:txBody>
      </p:sp>
      <p:pic>
        <p:nvPicPr>
          <p:cNvPr id="4" name="Picture 3"/>
          <p:cNvPicPr>
            <a:picLocks noChangeAspect="1"/>
          </p:cNvPicPr>
          <p:nvPr/>
        </p:nvPicPr>
        <p:blipFill>
          <a:blip r:embed="rId3"/>
          <a:stretch>
            <a:fillRect/>
          </a:stretch>
        </p:blipFill>
        <p:spPr>
          <a:xfrm>
            <a:off x="0" y="1639956"/>
            <a:ext cx="9144000" cy="3578087"/>
          </a:xfrm>
          <a:prstGeom prst="rect">
            <a:avLst/>
          </a:prstGeom>
        </p:spPr>
      </p:pic>
      <p:sp>
        <p:nvSpPr>
          <p:cNvPr id="5" name="TextBox 7"/>
          <p:cNvSpPr txBox="1">
            <a:spLocks noChangeArrowheads="1"/>
          </p:cNvSpPr>
          <p:nvPr/>
        </p:nvSpPr>
        <p:spPr bwMode="auto">
          <a:xfrm>
            <a:off x="3906021" y="6519446"/>
            <a:ext cx="5238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bg1"/>
                </a:solidFill>
                <a:latin typeface="Arial" charset="0"/>
                <a:ea typeface="굴림" charset="-127"/>
              </a:defRPr>
            </a:lvl1pPr>
            <a:lvl2pPr marL="742950" indent="-285750" eaLnBrk="0" hangingPunct="0">
              <a:spcBef>
                <a:spcPct val="20000"/>
              </a:spcBef>
              <a:buChar char="–"/>
              <a:defRPr kumimoji="1" sz="2800">
                <a:solidFill>
                  <a:schemeClr val="bg1"/>
                </a:solidFill>
                <a:latin typeface="Arial" charset="0"/>
                <a:ea typeface="굴림" charset="-127"/>
              </a:defRPr>
            </a:lvl2pPr>
            <a:lvl3pPr marL="1143000" indent="-228600" eaLnBrk="0" hangingPunct="0">
              <a:spcBef>
                <a:spcPct val="20000"/>
              </a:spcBef>
              <a:buChar char="•"/>
              <a:defRPr kumimoji="1" sz="2400">
                <a:solidFill>
                  <a:schemeClr val="bg1"/>
                </a:solidFill>
                <a:latin typeface="Arial" charset="0"/>
                <a:ea typeface="굴림" charset="-127"/>
              </a:defRPr>
            </a:lvl3pPr>
            <a:lvl4pPr marL="1600200" indent="-228600" eaLnBrk="0" hangingPunct="0">
              <a:spcBef>
                <a:spcPct val="20000"/>
              </a:spcBef>
              <a:buChar char="–"/>
              <a:defRPr kumimoji="1" sz="2000">
                <a:solidFill>
                  <a:schemeClr val="bg1"/>
                </a:solidFill>
                <a:latin typeface="Arial" charset="0"/>
                <a:ea typeface="굴림" charset="-127"/>
              </a:defRPr>
            </a:lvl4pPr>
            <a:lvl5pPr marL="2057400" indent="-228600" eaLnBrk="0" hangingPunct="0">
              <a:spcBef>
                <a:spcPct val="20000"/>
              </a:spcBef>
              <a:buChar char="»"/>
              <a:defRPr kumimoji="1" sz="2000">
                <a:solidFill>
                  <a:schemeClr val="bg1"/>
                </a:solidFill>
                <a:latin typeface="Arial" charset="0"/>
                <a:ea typeface="굴림" charset="-127"/>
              </a:defRPr>
            </a:lvl5pPr>
            <a:lvl6pPr marL="2514600" indent="-228600" eaLnBrk="0" fontAlgn="base" latinLnBrk="1" hangingPunct="0">
              <a:spcBef>
                <a:spcPct val="20000"/>
              </a:spcBef>
              <a:spcAft>
                <a:spcPct val="0"/>
              </a:spcAft>
              <a:buChar char="»"/>
              <a:defRPr kumimoji="1" sz="2000">
                <a:solidFill>
                  <a:schemeClr val="bg1"/>
                </a:solidFill>
                <a:latin typeface="Arial" charset="0"/>
                <a:ea typeface="굴림" charset="-127"/>
              </a:defRPr>
            </a:lvl6pPr>
            <a:lvl7pPr marL="2971800" indent="-228600" eaLnBrk="0" fontAlgn="base" latinLnBrk="1" hangingPunct="0">
              <a:spcBef>
                <a:spcPct val="20000"/>
              </a:spcBef>
              <a:spcAft>
                <a:spcPct val="0"/>
              </a:spcAft>
              <a:buChar char="»"/>
              <a:defRPr kumimoji="1" sz="2000">
                <a:solidFill>
                  <a:schemeClr val="bg1"/>
                </a:solidFill>
                <a:latin typeface="Arial" charset="0"/>
                <a:ea typeface="굴림" charset="-127"/>
              </a:defRPr>
            </a:lvl7pPr>
            <a:lvl8pPr marL="3429000" indent="-228600" eaLnBrk="0" fontAlgn="base" latinLnBrk="1" hangingPunct="0">
              <a:spcBef>
                <a:spcPct val="20000"/>
              </a:spcBef>
              <a:spcAft>
                <a:spcPct val="0"/>
              </a:spcAft>
              <a:buChar char="»"/>
              <a:defRPr kumimoji="1" sz="2000">
                <a:solidFill>
                  <a:schemeClr val="bg1"/>
                </a:solidFill>
                <a:latin typeface="Arial" charset="0"/>
                <a:ea typeface="굴림" charset="-127"/>
              </a:defRPr>
            </a:lvl8pPr>
            <a:lvl9pPr marL="3886200" indent="-228600" eaLnBrk="0" fontAlgn="base" latinLnBrk="1" hangingPunct="0">
              <a:spcBef>
                <a:spcPct val="20000"/>
              </a:spcBef>
              <a:spcAft>
                <a:spcPct val="0"/>
              </a:spcAft>
              <a:buChar char="»"/>
              <a:defRPr kumimoji="1" sz="2000">
                <a:solidFill>
                  <a:schemeClr val="bg1"/>
                </a:solidFill>
                <a:latin typeface="Arial" charset="0"/>
                <a:ea typeface="굴림" charset="-127"/>
              </a:defRPr>
            </a:lvl9pPr>
          </a:lstStyle>
          <a:p>
            <a:pPr algn="r" eaLnBrk="1" hangingPunct="1">
              <a:spcBef>
                <a:spcPct val="0"/>
              </a:spcBef>
              <a:buFontTx/>
              <a:buNone/>
            </a:pPr>
            <a:r>
              <a:rPr lang="en-US" altLang="ko-KR" sz="1600" b="1" i="1" dirty="0" smtClean="0">
                <a:solidFill>
                  <a:schemeClr val="tx1"/>
                </a:solidFill>
              </a:rPr>
              <a:t>Unpublished Data</a:t>
            </a:r>
            <a:endParaRPr lang="ko-KR" altLang="en-US" sz="1600" b="1" i="1" dirty="0">
              <a:solidFill>
                <a:schemeClr val="tx1"/>
              </a:solidFill>
            </a:endParaRPr>
          </a:p>
        </p:txBody>
      </p:sp>
    </p:spTree>
    <p:extLst>
      <p:ext uri="{BB962C8B-B14F-4D97-AF65-F5344CB8AC3E}">
        <p14:creationId xmlns:p14="http://schemas.microsoft.com/office/powerpoint/2010/main" val="1249222138"/>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 Bias by Funnel Plot</a:t>
            </a:r>
            <a:endParaRPr lang="en-US" dirty="0"/>
          </a:p>
        </p:txBody>
      </p:sp>
      <p:pic>
        <p:nvPicPr>
          <p:cNvPr id="5" name="Picture 4"/>
          <p:cNvPicPr>
            <a:picLocks noChangeAspect="1"/>
          </p:cNvPicPr>
          <p:nvPr/>
        </p:nvPicPr>
        <p:blipFill>
          <a:blip r:embed="rId3"/>
          <a:stretch>
            <a:fillRect/>
          </a:stretch>
        </p:blipFill>
        <p:spPr>
          <a:xfrm>
            <a:off x="1200675" y="1676634"/>
            <a:ext cx="6742650" cy="4809757"/>
          </a:xfrm>
          <a:prstGeom prst="rect">
            <a:avLst/>
          </a:prstGeom>
        </p:spPr>
      </p:pic>
      <p:sp>
        <p:nvSpPr>
          <p:cNvPr id="7" name="Rectangle 6"/>
          <p:cNvSpPr/>
          <p:nvPr/>
        </p:nvSpPr>
        <p:spPr>
          <a:xfrm>
            <a:off x="2286000" y="997248"/>
            <a:ext cx="4572000" cy="646331"/>
          </a:xfrm>
          <a:prstGeom prst="rect">
            <a:avLst/>
          </a:prstGeom>
        </p:spPr>
        <p:txBody>
          <a:bodyPr>
            <a:spAutoFit/>
          </a:bodyPr>
          <a:lstStyle/>
          <a:p>
            <a:pPr algn="ctr" latinLnBrk="0"/>
            <a:r>
              <a:rPr lang="en-US" dirty="0">
                <a:solidFill>
                  <a:schemeClr val="bg1">
                    <a:lumMod val="10000"/>
                    <a:lumOff val="90000"/>
                  </a:schemeClr>
                </a:solidFill>
              </a:rPr>
              <a:t>Unadjusted In-Hospital Mortality according to Study design</a:t>
            </a:r>
            <a:endParaRPr lang="en-US" dirty="0"/>
          </a:p>
        </p:txBody>
      </p:sp>
      <p:sp>
        <p:nvSpPr>
          <p:cNvPr id="8" name="TextBox 7"/>
          <p:cNvSpPr txBox="1">
            <a:spLocks noChangeArrowheads="1"/>
          </p:cNvSpPr>
          <p:nvPr/>
        </p:nvSpPr>
        <p:spPr bwMode="auto">
          <a:xfrm>
            <a:off x="3906021" y="6519446"/>
            <a:ext cx="5238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bg1"/>
                </a:solidFill>
                <a:latin typeface="Arial" charset="0"/>
                <a:ea typeface="굴림" charset="-127"/>
              </a:defRPr>
            </a:lvl1pPr>
            <a:lvl2pPr marL="742950" indent="-285750" eaLnBrk="0" hangingPunct="0">
              <a:spcBef>
                <a:spcPct val="20000"/>
              </a:spcBef>
              <a:buChar char="–"/>
              <a:defRPr kumimoji="1" sz="2800">
                <a:solidFill>
                  <a:schemeClr val="bg1"/>
                </a:solidFill>
                <a:latin typeface="Arial" charset="0"/>
                <a:ea typeface="굴림" charset="-127"/>
              </a:defRPr>
            </a:lvl2pPr>
            <a:lvl3pPr marL="1143000" indent="-228600" eaLnBrk="0" hangingPunct="0">
              <a:spcBef>
                <a:spcPct val="20000"/>
              </a:spcBef>
              <a:buChar char="•"/>
              <a:defRPr kumimoji="1" sz="2400">
                <a:solidFill>
                  <a:schemeClr val="bg1"/>
                </a:solidFill>
                <a:latin typeface="Arial" charset="0"/>
                <a:ea typeface="굴림" charset="-127"/>
              </a:defRPr>
            </a:lvl3pPr>
            <a:lvl4pPr marL="1600200" indent="-228600" eaLnBrk="0" hangingPunct="0">
              <a:spcBef>
                <a:spcPct val="20000"/>
              </a:spcBef>
              <a:buChar char="–"/>
              <a:defRPr kumimoji="1" sz="2000">
                <a:solidFill>
                  <a:schemeClr val="bg1"/>
                </a:solidFill>
                <a:latin typeface="Arial" charset="0"/>
                <a:ea typeface="굴림" charset="-127"/>
              </a:defRPr>
            </a:lvl4pPr>
            <a:lvl5pPr marL="2057400" indent="-228600" eaLnBrk="0" hangingPunct="0">
              <a:spcBef>
                <a:spcPct val="20000"/>
              </a:spcBef>
              <a:buChar char="»"/>
              <a:defRPr kumimoji="1" sz="2000">
                <a:solidFill>
                  <a:schemeClr val="bg1"/>
                </a:solidFill>
                <a:latin typeface="Arial" charset="0"/>
                <a:ea typeface="굴림" charset="-127"/>
              </a:defRPr>
            </a:lvl5pPr>
            <a:lvl6pPr marL="2514600" indent="-228600" eaLnBrk="0" fontAlgn="base" latinLnBrk="1" hangingPunct="0">
              <a:spcBef>
                <a:spcPct val="20000"/>
              </a:spcBef>
              <a:spcAft>
                <a:spcPct val="0"/>
              </a:spcAft>
              <a:buChar char="»"/>
              <a:defRPr kumimoji="1" sz="2000">
                <a:solidFill>
                  <a:schemeClr val="bg1"/>
                </a:solidFill>
                <a:latin typeface="Arial" charset="0"/>
                <a:ea typeface="굴림" charset="-127"/>
              </a:defRPr>
            </a:lvl6pPr>
            <a:lvl7pPr marL="2971800" indent="-228600" eaLnBrk="0" fontAlgn="base" latinLnBrk="1" hangingPunct="0">
              <a:spcBef>
                <a:spcPct val="20000"/>
              </a:spcBef>
              <a:spcAft>
                <a:spcPct val="0"/>
              </a:spcAft>
              <a:buChar char="»"/>
              <a:defRPr kumimoji="1" sz="2000">
                <a:solidFill>
                  <a:schemeClr val="bg1"/>
                </a:solidFill>
                <a:latin typeface="Arial" charset="0"/>
                <a:ea typeface="굴림" charset="-127"/>
              </a:defRPr>
            </a:lvl7pPr>
            <a:lvl8pPr marL="3429000" indent="-228600" eaLnBrk="0" fontAlgn="base" latinLnBrk="1" hangingPunct="0">
              <a:spcBef>
                <a:spcPct val="20000"/>
              </a:spcBef>
              <a:spcAft>
                <a:spcPct val="0"/>
              </a:spcAft>
              <a:buChar char="»"/>
              <a:defRPr kumimoji="1" sz="2000">
                <a:solidFill>
                  <a:schemeClr val="bg1"/>
                </a:solidFill>
                <a:latin typeface="Arial" charset="0"/>
                <a:ea typeface="굴림" charset="-127"/>
              </a:defRPr>
            </a:lvl8pPr>
            <a:lvl9pPr marL="3886200" indent="-228600" eaLnBrk="0" fontAlgn="base" latinLnBrk="1" hangingPunct="0">
              <a:spcBef>
                <a:spcPct val="20000"/>
              </a:spcBef>
              <a:spcAft>
                <a:spcPct val="0"/>
              </a:spcAft>
              <a:buChar char="»"/>
              <a:defRPr kumimoji="1" sz="2000">
                <a:solidFill>
                  <a:schemeClr val="bg1"/>
                </a:solidFill>
                <a:latin typeface="Arial" charset="0"/>
                <a:ea typeface="굴림" charset="-127"/>
              </a:defRPr>
            </a:lvl9pPr>
          </a:lstStyle>
          <a:p>
            <a:pPr algn="r" eaLnBrk="1" hangingPunct="1">
              <a:spcBef>
                <a:spcPct val="0"/>
              </a:spcBef>
              <a:buFontTx/>
              <a:buNone/>
            </a:pPr>
            <a:r>
              <a:rPr lang="en-US" altLang="ko-KR" sz="1600" b="1" i="1" dirty="0" smtClean="0">
                <a:solidFill>
                  <a:schemeClr val="tx1"/>
                </a:solidFill>
              </a:rPr>
              <a:t>Unpublished Data</a:t>
            </a:r>
            <a:endParaRPr lang="ko-KR" altLang="en-US" sz="1600" b="1" i="1" dirty="0">
              <a:solidFill>
                <a:schemeClr val="tx1"/>
              </a:solidFill>
            </a:endParaRPr>
          </a:p>
        </p:txBody>
      </p:sp>
    </p:spTree>
    <p:extLst>
      <p:ext uri="{BB962C8B-B14F-4D97-AF65-F5344CB8AC3E}">
        <p14:creationId xmlns:p14="http://schemas.microsoft.com/office/powerpoint/2010/main" val="1280336098"/>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Publication Bias; </a:t>
            </a:r>
            <a:r>
              <a:rPr lang="en-US" altLang="ko-KR" dirty="0" smtClean="0"/>
              <a:t>Trim and Fill Method</a:t>
            </a:r>
            <a:endParaRPr lang="en-US" dirty="0"/>
          </a:p>
        </p:txBody>
      </p:sp>
      <p:sp>
        <p:nvSpPr>
          <p:cNvPr id="7" name="Rectangle 6"/>
          <p:cNvSpPr/>
          <p:nvPr/>
        </p:nvSpPr>
        <p:spPr>
          <a:xfrm>
            <a:off x="1520788" y="1137381"/>
            <a:ext cx="6102424" cy="461665"/>
          </a:xfrm>
          <a:prstGeom prst="rect">
            <a:avLst/>
          </a:prstGeom>
        </p:spPr>
        <p:txBody>
          <a:bodyPr wrap="square">
            <a:spAutoFit/>
          </a:bodyPr>
          <a:lstStyle/>
          <a:p>
            <a:pPr algn="ctr" latinLnBrk="0"/>
            <a:r>
              <a:rPr lang="en-US" sz="2400" b="1" dirty="0">
                <a:solidFill>
                  <a:schemeClr val="bg1">
                    <a:lumMod val="10000"/>
                    <a:lumOff val="90000"/>
                  </a:schemeClr>
                </a:solidFill>
                <a:latin typeface="+mj-lt"/>
              </a:rPr>
              <a:t>Unadjusted In-Hospital Mortality </a:t>
            </a:r>
            <a:endParaRPr lang="en-US" sz="2400" b="1" dirty="0">
              <a:latin typeface="+mj-lt"/>
            </a:endParaRPr>
          </a:p>
        </p:txBody>
      </p:sp>
      <p:sp>
        <p:nvSpPr>
          <p:cNvPr id="8" name="TextBox 7"/>
          <p:cNvSpPr txBox="1">
            <a:spLocks noChangeArrowheads="1"/>
          </p:cNvSpPr>
          <p:nvPr/>
        </p:nvSpPr>
        <p:spPr bwMode="auto">
          <a:xfrm>
            <a:off x="3906021" y="6519446"/>
            <a:ext cx="5238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bg1"/>
                </a:solidFill>
                <a:latin typeface="Arial" charset="0"/>
                <a:ea typeface="굴림" charset="-127"/>
              </a:defRPr>
            </a:lvl1pPr>
            <a:lvl2pPr marL="742950" indent="-285750" eaLnBrk="0" hangingPunct="0">
              <a:spcBef>
                <a:spcPct val="20000"/>
              </a:spcBef>
              <a:buChar char="–"/>
              <a:defRPr kumimoji="1" sz="2800">
                <a:solidFill>
                  <a:schemeClr val="bg1"/>
                </a:solidFill>
                <a:latin typeface="Arial" charset="0"/>
                <a:ea typeface="굴림" charset="-127"/>
              </a:defRPr>
            </a:lvl2pPr>
            <a:lvl3pPr marL="1143000" indent="-228600" eaLnBrk="0" hangingPunct="0">
              <a:spcBef>
                <a:spcPct val="20000"/>
              </a:spcBef>
              <a:buChar char="•"/>
              <a:defRPr kumimoji="1" sz="2400">
                <a:solidFill>
                  <a:schemeClr val="bg1"/>
                </a:solidFill>
                <a:latin typeface="Arial" charset="0"/>
                <a:ea typeface="굴림" charset="-127"/>
              </a:defRPr>
            </a:lvl3pPr>
            <a:lvl4pPr marL="1600200" indent="-228600" eaLnBrk="0" hangingPunct="0">
              <a:spcBef>
                <a:spcPct val="20000"/>
              </a:spcBef>
              <a:buChar char="–"/>
              <a:defRPr kumimoji="1" sz="2000">
                <a:solidFill>
                  <a:schemeClr val="bg1"/>
                </a:solidFill>
                <a:latin typeface="Arial" charset="0"/>
                <a:ea typeface="굴림" charset="-127"/>
              </a:defRPr>
            </a:lvl4pPr>
            <a:lvl5pPr marL="2057400" indent="-228600" eaLnBrk="0" hangingPunct="0">
              <a:spcBef>
                <a:spcPct val="20000"/>
              </a:spcBef>
              <a:buChar char="»"/>
              <a:defRPr kumimoji="1" sz="2000">
                <a:solidFill>
                  <a:schemeClr val="bg1"/>
                </a:solidFill>
                <a:latin typeface="Arial" charset="0"/>
                <a:ea typeface="굴림" charset="-127"/>
              </a:defRPr>
            </a:lvl5pPr>
            <a:lvl6pPr marL="2514600" indent="-228600" eaLnBrk="0" fontAlgn="base" latinLnBrk="1" hangingPunct="0">
              <a:spcBef>
                <a:spcPct val="20000"/>
              </a:spcBef>
              <a:spcAft>
                <a:spcPct val="0"/>
              </a:spcAft>
              <a:buChar char="»"/>
              <a:defRPr kumimoji="1" sz="2000">
                <a:solidFill>
                  <a:schemeClr val="bg1"/>
                </a:solidFill>
                <a:latin typeface="Arial" charset="0"/>
                <a:ea typeface="굴림" charset="-127"/>
              </a:defRPr>
            </a:lvl6pPr>
            <a:lvl7pPr marL="2971800" indent="-228600" eaLnBrk="0" fontAlgn="base" latinLnBrk="1" hangingPunct="0">
              <a:spcBef>
                <a:spcPct val="20000"/>
              </a:spcBef>
              <a:spcAft>
                <a:spcPct val="0"/>
              </a:spcAft>
              <a:buChar char="»"/>
              <a:defRPr kumimoji="1" sz="2000">
                <a:solidFill>
                  <a:schemeClr val="bg1"/>
                </a:solidFill>
                <a:latin typeface="Arial" charset="0"/>
                <a:ea typeface="굴림" charset="-127"/>
              </a:defRPr>
            </a:lvl7pPr>
            <a:lvl8pPr marL="3429000" indent="-228600" eaLnBrk="0" fontAlgn="base" latinLnBrk="1" hangingPunct="0">
              <a:spcBef>
                <a:spcPct val="20000"/>
              </a:spcBef>
              <a:spcAft>
                <a:spcPct val="0"/>
              </a:spcAft>
              <a:buChar char="»"/>
              <a:defRPr kumimoji="1" sz="2000">
                <a:solidFill>
                  <a:schemeClr val="bg1"/>
                </a:solidFill>
                <a:latin typeface="Arial" charset="0"/>
                <a:ea typeface="굴림" charset="-127"/>
              </a:defRPr>
            </a:lvl8pPr>
            <a:lvl9pPr marL="3886200" indent="-228600" eaLnBrk="0" fontAlgn="base" latinLnBrk="1" hangingPunct="0">
              <a:spcBef>
                <a:spcPct val="20000"/>
              </a:spcBef>
              <a:spcAft>
                <a:spcPct val="0"/>
              </a:spcAft>
              <a:buChar char="»"/>
              <a:defRPr kumimoji="1" sz="2000">
                <a:solidFill>
                  <a:schemeClr val="bg1"/>
                </a:solidFill>
                <a:latin typeface="Arial" charset="0"/>
                <a:ea typeface="굴림" charset="-127"/>
              </a:defRPr>
            </a:lvl9pPr>
          </a:lstStyle>
          <a:p>
            <a:pPr algn="r" eaLnBrk="1" hangingPunct="1">
              <a:spcBef>
                <a:spcPct val="0"/>
              </a:spcBef>
              <a:buFontTx/>
              <a:buNone/>
            </a:pPr>
            <a:r>
              <a:rPr lang="en-US" altLang="ko-KR" sz="1600" b="1" i="1" dirty="0" smtClean="0">
                <a:solidFill>
                  <a:schemeClr val="tx1"/>
                </a:solidFill>
              </a:rPr>
              <a:t>Unpublished Data</a:t>
            </a:r>
            <a:endParaRPr lang="ko-KR" altLang="en-US" sz="1600" b="1" i="1" dirty="0">
              <a:solidFill>
                <a:schemeClr val="tx1"/>
              </a:solidFill>
            </a:endParaRPr>
          </a:p>
        </p:txBody>
      </p:sp>
      <p:graphicFrame>
        <p:nvGraphicFramePr>
          <p:cNvPr id="6" name="차트 4"/>
          <p:cNvGraphicFramePr/>
          <p:nvPr>
            <p:extLst>
              <p:ext uri="{D42A27DB-BD31-4B8C-83A1-F6EECF244321}">
                <p14:modId xmlns:p14="http://schemas.microsoft.com/office/powerpoint/2010/main" val="306915588"/>
              </p:ext>
            </p:extLst>
          </p:nvPr>
        </p:nvGraphicFramePr>
        <p:xfrm>
          <a:off x="755576" y="1368215"/>
          <a:ext cx="7272808" cy="510667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724128" y="3598384"/>
            <a:ext cx="2808312" cy="646331"/>
          </a:xfrm>
          <a:prstGeom prst="rect">
            <a:avLst/>
          </a:prstGeom>
          <a:noFill/>
        </p:spPr>
        <p:txBody>
          <a:bodyPr wrap="square" rtlCol="0">
            <a:spAutoFit/>
          </a:bodyPr>
          <a:lstStyle/>
          <a:p>
            <a:r>
              <a:rPr lang="en-US" b="1" dirty="0" smtClean="0">
                <a:latin typeface="+mj-lt"/>
              </a:rPr>
              <a:t>Egger’s regression test </a:t>
            </a:r>
            <a:r>
              <a:rPr lang="en-US" b="1" i="1" dirty="0" smtClean="0">
                <a:latin typeface="+mj-lt"/>
              </a:rPr>
              <a:t>P</a:t>
            </a:r>
            <a:r>
              <a:rPr lang="en-US" b="1" dirty="0" smtClean="0">
                <a:latin typeface="+mj-lt"/>
              </a:rPr>
              <a:t>&lt;0.10</a:t>
            </a:r>
            <a:endParaRPr lang="en-US" b="1" dirty="0">
              <a:latin typeface="+mj-lt"/>
            </a:endParaRPr>
          </a:p>
        </p:txBody>
      </p:sp>
    </p:spTree>
    <p:extLst>
      <p:ext uri="{BB962C8B-B14F-4D97-AF65-F5344CB8AC3E}">
        <p14:creationId xmlns:p14="http://schemas.microsoft.com/office/powerpoint/2010/main" val="1556569952"/>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188640"/>
            <a:ext cx="9144000" cy="736600"/>
          </a:xfrm>
        </p:spPr>
        <p:txBody>
          <a:bodyPr/>
          <a:lstStyle/>
          <a:p>
            <a:pPr>
              <a:defRPr/>
            </a:pPr>
            <a:r>
              <a:rPr lang="en-US" altLang="ko-KR" sz="3600" dirty="0" smtClean="0">
                <a:ea typeface="굴림" pitchFamily="50" charset="-127"/>
              </a:rPr>
              <a:t>Study Limitations</a:t>
            </a:r>
            <a:endParaRPr lang="ko-KR" altLang="en-US" sz="3600" dirty="0" smtClean="0">
              <a:ea typeface="굴림" pitchFamily="50" charset="-127"/>
            </a:endParaRPr>
          </a:p>
        </p:txBody>
      </p:sp>
      <p:sp>
        <p:nvSpPr>
          <p:cNvPr id="24580" name="내용 개체 틀 4"/>
          <p:cNvSpPr>
            <a:spLocks noGrp="1"/>
          </p:cNvSpPr>
          <p:nvPr>
            <p:ph idx="1"/>
          </p:nvPr>
        </p:nvSpPr>
        <p:spPr>
          <a:xfrm>
            <a:off x="323528" y="1412776"/>
            <a:ext cx="8496944" cy="4419600"/>
          </a:xfrm>
        </p:spPr>
        <p:txBody>
          <a:bodyPr/>
          <a:lstStyle/>
          <a:p>
            <a:r>
              <a:rPr lang="en-US" altLang="ko-KR" sz="2800" dirty="0" smtClean="0">
                <a:latin typeface="+mj-lt"/>
                <a:ea typeface="굴림" pitchFamily="50" charset="-127"/>
              </a:rPr>
              <a:t>Most studies were observational studies from different cohorts or consecutive patients</a:t>
            </a:r>
          </a:p>
          <a:p>
            <a:endParaRPr lang="en-US" altLang="ko-KR" sz="2800" dirty="0" smtClean="0">
              <a:latin typeface="+mj-lt"/>
              <a:ea typeface="굴림" pitchFamily="50" charset="-127"/>
            </a:endParaRPr>
          </a:p>
          <a:p>
            <a:r>
              <a:rPr lang="en-US" altLang="ko-KR" sz="2800" dirty="0" smtClean="0">
                <a:latin typeface="+mj-lt"/>
                <a:ea typeface="굴림" pitchFamily="50" charset="-127"/>
              </a:rPr>
              <a:t>Wide variability in risk profile of patients</a:t>
            </a:r>
          </a:p>
          <a:p>
            <a:endParaRPr lang="en-US" altLang="ko-KR" sz="2800" dirty="0" smtClean="0">
              <a:latin typeface="+mj-lt"/>
              <a:ea typeface="굴림" pitchFamily="50" charset="-127"/>
            </a:endParaRPr>
          </a:p>
          <a:p>
            <a:r>
              <a:rPr lang="en-US" altLang="ko-KR" sz="2800" dirty="0" smtClean="0">
                <a:latin typeface="+mj-lt"/>
                <a:ea typeface="굴림" pitchFamily="50" charset="-127"/>
              </a:rPr>
              <a:t>Different definition of end points across studies. </a:t>
            </a:r>
          </a:p>
          <a:p>
            <a:pPr>
              <a:buNone/>
            </a:pPr>
            <a:endParaRPr lang="en-US" altLang="ko-KR" sz="2800" dirty="0" smtClean="0">
              <a:latin typeface="+mj-lt"/>
              <a:ea typeface="굴림" pitchFamily="50" charset="-127"/>
            </a:endParaRPr>
          </a:p>
          <a:p>
            <a:r>
              <a:rPr lang="en-US" altLang="ko-KR" sz="2800" dirty="0" smtClean="0">
                <a:latin typeface="+mj-lt"/>
                <a:ea typeface="굴림" pitchFamily="50" charset="-127"/>
              </a:rPr>
              <a:t>Could not have access to patient-level data </a:t>
            </a:r>
          </a:p>
          <a:p>
            <a:pPr>
              <a:buNone/>
            </a:pPr>
            <a:endParaRPr lang="en-US" altLang="ko-KR" sz="2800" dirty="0" smtClean="0">
              <a:latin typeface="+mj-lt"/>
              <a:ea typeface="굴림" pitchFamily="50" charset="-127"/>
            </a:endParaRPr>
          </a:p>
          <a:p>
            <a:r>
              <a:rPr lang="en-US" altLang="ko-KR" sz="2800" dirty="0" smtClean="0">
                <a:latin typeface="+mj-lt"/>
                <a:ea typeface="굴림" pitchFamily="50" charset="-127"/>
              </a:rPr>
              <a:t>Some results have significant heterogeneity</a:t>
            </a:r>
            <a:endParaRPr lang="ko-KR" altLang="ko-KR" sz="2800" dirty="0" smtClean="0">
              <a:latin typeface="+mj-lt"/>
              <a:ea typeface="굴림" pitchFamily="50" charset="-127"/>
            </a:endParaRPr>
          </a:p>
        </p:txBody>
      </p:sp>
    </p:spTree>
    <p:extLst>
      <p:ext uri="{BB962C8B-B14F-4D97-AF65-F5344CB8AC3E}">
        <p14:creationId xmlns:p14="http://schemas.microsoft.com/office/powerpoint/2010/main" val="632175743"/>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260648"/>
            <a:ext cx="9144000" cy="736600"/>
          </a:xfrm>
        </p:spPr>
        <p:txBody>
          <a:bodyPr/>
          <a:lstStyle/>
          <a:p>
            <a:pPr>
              <a:defRPr/>
            </a:pPr>
            <a:r>
              <a:rPr lang="en-US" altLang="ko-KR" sz="3600" dirty="0" smtClean="0">
                <a:ea typeface="굴림" pitchFamily="50" charset="-127"/>
              </a:rPr>
              <a:t>Conclusions</a:t>
            </a:r>
            <a:endParaRPr lang="ko-KR" altLang="en-US" sz="3600" dirty="0" smtClean="0">
              <a:ea typeface="굴림" pitchFamily="50" charset="-127"/>
            </a:endParaRPr>
          </a:p>
        </p:txBody>
      </p:sp>
      <p:sp>
        <p:nvSpPr>
          <p:cNvPr id="25604" name="내용 개체 틀 4"/>
          <p:cNvSpPr>
            <a:spLocks noGrp="1"/>
          </p:cNvSpPr>
          <p:nvPr>
            <p:ph idx="1"/>
          </p:nvPr>
        </p:nvSpPr>
        <p:spPr>
          <a:xfrm>
            <a:off x="250031" y="1268760"/>
            <a:ext cx="8643937" cy="4582318"/>
          </a:xfrm>
        </p:spPr>
        <p:txBody>
          <a:bodyPr/>
          <a:lstStyle/>
          <a:p>
            <a:pPr>
              <a:lnSpc>
                <a:spcPct val="100000"/>
              </a:lnSpc>
              <a:spcAft>
                <a:spcPts val="1200"/>
              </a:spcAft>
            </a:pPr>
            <a:r>
              <a:rPr lang="en-US" sz="2400" dirty="0">
                <a:latin typeface="+mj-lt"/>
              </a:rPr>
              <a:t>This systematic review and meta-analysis of contemporary literature regarding the impact of gender on in-hospital and </a:t>
            </a:r>
            <a:r>
              <a:rPr lang="en-US" sz="2400" dirty="0" smtClean="0">
                <a:latin typeface="+mj-lt"/>
              </a:rPr>
              <a:t>up to 1-year </a:t>
            </a:r>
            <a:r>
              <a:rPr lang="en-US" sz="2400" dirty="0">
                <a:latin typeface="+mj-lt"/>
              </a:rPr>
              <a:t>mortality in patients undergoing primary PCI for STEMI represents the </a:t>
            </a:r>
            <a:r>
              <a:rPr lang="en-US" sz="2400" b="1" i="1" u="sng" dirty="0">
                <a:solidFill>
                  <a:srgbClr val="FFC000"/>
                </a:solidFill>
                <a:latin typeface="+mj-lt"/>
              </a:rPr>
              <a:t>largest data of adjusted outcomes</a:t>
            </a:r>
            <a:r>
              <a:rPr lang="en-US" sz="2400" dirty="0" smtClean="0">
                <a:latin typeface="+mj-lt"/>
              </a:rPr>
              <a:t>.</a:t>
            </a:r>
          </a:p>
          <a:p>
            <a:pPr>
              <a:lnSpc>
                <a:spcPct val="100000"/>
              </a:lnSpc>
              <a:spcAft>
                <a:spcPts val="1200"/>
              </a:spcAft>
            </a:pPr>
            <a:r>
              <a:rPr lang="en-US" sz="2400" dirty="0" smtClean="0">
                <a:latin typeface="+mj-lt"/>
              </a:rPr>
              <a:t> </a:t>
            </a:r>
            <a:r>
              <a:rPr lang="en-US" sz="2400" dirty="0">
                <a:latin typeface="+mj-lt"/>
              </a:rPr>
              <a:t>We found that women have significantly </a:t>
            </a:r>
            <a:r>
              <a:rPr lang="en-US" sz="2400" b="1" i="1" u="sng" dirty="0">
                <a:solidFill>
                  <a:srgbClr val="FFC000"/>
                </a:solidFill>
                <a:latin typeface="+mj-lt"/>
              </a:rPr>
              <a:t>greater risk for in-hospital mortality</a:t>
            </a:r>
            <a:r>
              <a:rPr lang="en-US" sz="2400" dirty="0">
                <a:latin typeface="+mj-lt"/>
              </a:rPr>
              <a:t> than men in both unadjusted and adjusted analysis. </a:t>
            </a:r>
            <a:endParaRPr lang="en-US" sz="2400" dirty="0" smtClean="0">
              <a:latin typeface="+mj-lt"/>
            </a:endParaRPr>
          </a:p>
          <a:p>
            <a:pPr>
              <a:lnSpc>
                <a:spcPct val="100000"/>
              </a:lnSpc>
              <a:spcAft>
                <a:spcPts val="1200"/>
              </a:spcAft>
            </a:pPr>
            <a:r>
              <a:rPr lang="en-US" sz="2400" dirty="0" smtClean="0">
                <a:latin typeface="+mj-lt"/>
              </a:rPr>
              <a:t>However</a:t>
            </a:r>
            <a:r>
              <a:rPr lang="en-US" sz="2400" dirty="0">
                <a:latin typeface="+mj-lt"/>
              </a:rPr>
              <a:t>, this association was </a:t>
            </a:r>
            <a:r>
              <a:rPr lang="en-US" sz="2400" b="1" i="1" u="sng" dirty="0">
                <a:solidFill>
                  <a:srgbClr val="FFC000"/>
                </a:solidFill>
                <a:latin typeface="+mj-lt"/>
              </a:rPr>
              <a:t>no longer present at 1 year</a:t>
            </a:r>
            <a:r>
              <a:rPr lang="en-US" sz="2400" dirty="0">
                <a:latin typeface="+mj-lt"/>
              </a:rPr>
              <a:t> after the index procedure when the analysis was adjusted for patients’ risk factors and baseline characteristics.</a:t>
            </a:r>
            <a:endParaRPr lang="en-US" sz="2400" dirty="0">
              <a:effectLst/>
              <a:latin typeface="+mj-lt"/>
            </a:endParaRPr>
          </a:p>
        </p:txBody>
      </p:sp>
    </p:spTree>
    <p:extLst>
      <p:ext uri="{BB962C8B-B14F-4D97-AF65-F5344CB8AC3E}">
        <p14:creationId xmlns:p14="http://schemas.microsoft.com/office/powerpoint/2010/main" val="2044367301"/>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772816"/>
            <a:ext cx="9144000" cy="1447800"/>
          </a:xfrm>
        </p:spPr>
        <p:txBody>
          <a:bodyPr/>
          <a:lstStyle/>
          <a:p>
            <a:r>
              <a:rPr lang="en-US" i="1" dirty="0" smtClean="0">
                <a:solidFill>
                  <a:srgbClr val="FFC000"/>
                </a:solidFill>
                <a:latin typeface="Apple Chancery" charset="0"/>
                <a:ea typeface="Apple Chancery" charset="0"/>
                <a:cs typeface="Apple Chancery" charset="0"/>
              </a:rPr>
              <a:t>Thank you for </a:t>
            </a:r>
            <a:r>
              <a:rPr lang="en-US" i="1" smtClean="0">
                <a:solidFill>
                  <a:srgbClr val="FFC000"/>
                </a:solidFill>
                <a:latin typeface="Apple Chancery" charset="0"/>
                <a:ea typeface="Apple Chancery" charset="0"/>
                <a:cs typeface="Apple Chancery" charset="0"/>
              </a:rPr>
              <a:t>your attention!</a:t>
            </a:r>
            <a:endParaRPr lang="en-US" i="1">
              <a:solidFill>
                <a:srgbClr val="FFC000"/>
              </a:solidFill>
              <a:latin typeface="Apple Chancery" charset="0"/>
              <a:ea typeface="Apple Chancery" charset="0"/>
              <a:cs typeface="Apple Chancery" charset="0"/>
            </a:endParaRPr>
          </a:p>
        </p:txBody>
      </p:sp>
      <p:pic>
        <p:nvPicPr>
          <p:cNvPr id="3" name="Picture 2"/>
          <p:cNvPicPr>
            <a:picLocks noChangeAspect="1"/>
          </p:cNvPicPr>
          <p:nvPr/>
        </p:nvPicPr>
        <p:blipFill>
          <a:blip r:embed="rId2" cstate="print"/>
          <a:stretch>
            <a:fillRect/>
          </a:stretch>
        </p:blipFill>
        <p:spPr>
          <a:xfrm>
            <a:off x="0" y="2921000"/>
            <a:ext cx="9144000" cy="1012902"/>
          </a:xfrm>
          <a:prstGeom prst="rect">
            <a:avLst/>
          </a:prstGeom>
        </p:spPr>
      </p:pic>
    </p:spTree>
    <p:extLst>
      <p:ext uri="{BB962C8B-B14F-4D97-AF65-F5344CB8AC3E}">
        <p14:creationId xmlns:p14="http://schemas.microsoft.com/office/powerpoint/2010/main" val="372502495"/>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Incidence of MI in Men and Women</a:t>
            </a:r>
            <a:endParaRPr lang="en-US" dirty="0"/>
          </a:p>
        </p:txBody>
      </p:sp>
      <p:sp>
        <p:nvSpPr>
          <p:cNvPr id="5" name="AutoShape 4" descr="I_incidence_in_men_and_wom.gif"/>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Content Placeholder 6"/>
          <p:cNvPicPr>
            <a:picLocks noGrp="1" noChangeAspect="1"/>
          </p:cNvPicPr>
          <p:nvPr>
            <p:ph idx="1"/>
          </p:nvPr>
        </p:nvPicPr>
        <p:blipFill>
          <a:blip r:embed="rId3"/>
          <a:stretch>
            <a:fillRect/>
          </a:stretch>
        </p:blipFill>
        <p:spPr>
          <a:xfrm>
            <a:off x="359532" y="1692712"/>
            <a:ext cx="8424936" cy="4028556"/>
          </a:xfrm>
          <a:prstGeom prst="rect">
            <a:avLst/>
          </a:prstGeom>
        </p:spPr>
      </p:pic>
      <p:sp>
        <p:nvSpPr>
          <p:cNvPr id="8" name="TextBox 7"/>
          <p:cNvSpPr txBox="1"/>
          <p:nvPr/>
        </p:nvSpPr>
        <p:spPr>
          <a:xfrm>
            <a:off x="1979712" y="1089768"/>
            <a:ext cx="5184576" cy="461665"/>
          </a:xfrm>
          <a:prstGeom prst="rect">
            <a:avLst/>
          </a:prstGeom>
          <a:noFill/>
        </p:spPr>
        <p:txBody>
          <a:bodyPr wrap="square" rtlCol="0">
            <a:spAutoFit/>
          </a:bodyPr>
          <a:lstStyle/>
          <a:p>
            <a:pPr algn="ctr"/>
            <a:r>
              <a:rPr lang="en-US" sz="2400" b="1" dirty="0" smtClean="0">
                <a:latin typeface="+mj-lt"/>
              </a:rPr>
              <a:t>Framingham Study: 26-year F/U</a:t>
            </a:r>
          </a:p>
        </p:txBody>
      </p:sp>
      <p:sp>
        <p:nvSpPr>
          <p:cNvPr id="9" name="Rectangle 8"/>
          <p:cNvSpPr/>
          <p:nvPr/>
        </p:nvSpPr>
        <p:spPr>
          <a:xfrm>
            <a:off x="2699792" y="6416733"/>
            <a:ext cx="6372708" cy="338554"/>
          </a:xfrm>
          <a:prstGeom prst="rect">
            <a:avLst/>
          </a:prstGeom>
        </p:spPr>
        <p:txBody>
          <a:bodyPr wrap="square">
            <a:spAutoFit/>
          </a:bodyPr>
          <a:lstStyle/>
          <a:p>
            <a:pPr algn="r"/>
            <a:r>
              <a:rPr lang="en-US" sz="1600" dirty="0">
                <a:latin typeface="Verdana" charset="0"/>
              </a:rPr>
              <a:t>Lerner DJ, </a:t>
            </a:r>
            <a:r>
              <a:rPr lang="en-US" sz="1600" dirty="0" err="1">
                <a:latin typeface="Verdana" charset="0"/>
              </a:rPr>
              <a:t>Kannel</a:t>
            </a:r>
            <a:r>
              <a:rPr lang="en-US" sz="1600" dirty="0">
                <a:latin typeface="Verdana" charset="0"/>
              </a:rPr>
              <a:t> WB. Am Heart J 1986; 111:383</a:t>
            </a:r>
            <a:endParaRPr lang="en-US" sz="1600" dirty="0">
              <a:effectLst/>
              <a:latin typeface="Verdana" charset="0"/>
            </a:endParaRPr>
          </a:p>
        </p:txBody>
      </p:sp>
    </p:spTree>
    <p:extLst>
      <p:ext uri="{BB962C8B-B14F-4D97-AF65-F5344CB8AC3E}">
        <p14:creationId xmlns:p14="http://schemas.microsoft.com/office/powerpoint/2010/main" val="58607338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ChangeArrowheads="1"/>
          </p:cNvSpPr>
          <p:nvPr/>
        </p:nvSpPr>
        <p:spPr bwMode="auto">
          <a:xfrm>
            <a:off x="0" y="404664"/>
            <a:ext cx="9143999" cy="653766"/>
          </a:xfrm>
          <a:prstGeom prst="rect">
            <a:avLst/>
          </a:prstGeom>
        </p:spPr>
        <p:txBody>
          <a:bodyPr vert="horz" lIns="91440" tIns="45720" rIns="91440" bIns="45720" rtlCol="0" anchor="ctr">
            <a:normAutofit/>
          </a:bodyPr>
          <a:lstStyle/>
          <a:p>
            <a:pPr algn="ctr" latinLnBrk="0">
              <a:lnSpc>
                <a:spcPct val="90000"/>
              </a:lnSpc>
            </a:pPr>
            <a:r>
              <a:rPr lang="en-GB" altLang="x-none" sz="3200" b="1" dirty="0">
                <a:solidFill>
                  <a:schemeClr val="tx2">
                    <a:lumMod val="60000"/>
                    <a:lumOff val="40000"/>
                  </a:schemeClr>
                </a:solidFill>
                <a:latin typeface="+mj-lt"/>
                <a:ea typeface="굴림" pitchFamily="50" charset="-127"/>
                <a:cs typeface="+mj-cs"/>
              </a:rPr>
              <a:t>Women fare worse than men after acute MI </a:t>
            </a:r>
            <a:endParaRPr lang="fr-FR" altLang="x-none" sz="3200" b="1" dirty="0">
              <a:solidFill>
                <a:schemeClr val="tx2">
                  <a:lumMod val="60000"/>
                  <a:lumOff val="40000"/>
                </a:schemeClr>
              </a:solidFill>
              <a:latin typeface="+mj-lt"/>
              <a:ea typeface="굴림" pitchFamily="50" charset="-127"/>
              <a:cs typeface="+mj-cs"/>
            </a:endParaRPr>
          </a:p>
        </p:txBody>
      </p:sp>
      <p:sp>
        <p:nvSpPr>
          <p:cNvPr id="17410" name="Text Box 4"/>
          <p:cNvSpPr txBox="1">
            <a:spLocks noChangeArrowheads="1"/>
          </p:cNvSpPr>
          <p:nvPr/>
        </p:nvSpPr>
        <p:spPr bwMode="auto">
          <a:xfrm>
            <a:off x="0" y="1206953"/>
            <a:ext cx="9001125" cy="116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latinLnBrk="0">
              <a:lnSpc>
                <a:spcPct val="120000"/>
              </a:lnSpc>
              <a:buFontTx/>
              <a:buAutoNum type="arabicPeriod"/>
            </a:pPr>
            <a:r>
              <a:rPr lang="en-GB" altLang="x-none" sz="2000" dirty="0">
                <a:latin typeface="+mj-lt"/>
              </a:rPr>
              <a:t>Women admitted for acute MI have </a:t>
            </a:r>
            <a:r>
              <a:rPr lang="en-GB" altLang="x-none" sz="2000" b="1" i="1" dirty="0">
                <a:solidFill>
                  <a:srgbClr val="FFC000"/>
                </a:solidFill>
                <a:latin typeface="+mj-lt"/>
              </a:rPr>
              <a:t>40-100% higher mortality at 30 days</a:t>
            </a:r>
            <a:r>
              <a:rPr lang="en-GB" altLang="x-none" sz="2000" dirty="0">
                <a:latin typeface="+mj-lt"/>
              </a:rPr>
              <a:t>, as compared with men. This over-mortality is reduced  after adjustment for age and co-morbidities</a:t>
            </a:r>
            <a:r>
              <a:rPr lang="en-GB" altLang="x-none" sz="2000" dirty="0" smtClean="0">
                <a:latin typeface="+mj-lt"/>
              </a:rPr>
              <a:t>.</a:t>
            </a:r>
            <a:endParaRPr lang="en-GB" altLang="x-none" sz="2000" dirty="0">
              <a:latin typeface="+mj-lt"/>
            </a:endParaRPr>
          </a:p>
        </p:txBody>
      </p:sp>
      <p:pic>
        <p:nvPicPr>
          <p:cNvPr id="174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564904"/>
            <a:ext cx="7415212"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282575" y="6448425"/>
            <a:ext cx="5146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r"/>
            <a:r>
              <a:rPr lang="fr-FR" altLang="x-none" sz="1600" i="1" dirty="0" err="1">
                <a:latin typeface="Verdana" charset="0"/>
              </a:rPr>
              <a:t>Malacrida</a:t>
            </a:r>
            <a:r>
              <a:rPr lang="fr-FR" altLang="x-none" sz="1600" i="1" dirty="0">
                <a:latin typeface="Verdana" charset="0"/>
              </a:rPr>
              <a:t>, ISIS-3, N </a:t>
            </a:r>
            <a:r>
              <a:rPr lang="fr-FR" altLang="x-none" sz="1600" i="1" dirty="0" err="1">
                <a:latin typeface="Verdana" charset="0"/>
              </a:rPr>
              <a:t>Engl</a:t>
            </a:r>
            <a:r>
              <a:rPr lang="fr-FR" altLang="x-none" sz="1600" i="1" dirty="0">
                <a:latin typeface="Verdana" charset="0"/>
              </a:rPr>
              <a:t> J Med 1998;338:8-14 </a:t>
            </a:r>
          </a:p>
        </p:txBody>
      </p:sp>
    </p:spTree>
    <p:extLst>
      <p:ext uri="{BB962C8B-B14F-4D97-AF65-F5344CB8AC3E}">
        <p14:creationId xmlns:p14="http://schemas.microsoft.com/office/powerpoint/2010/main" val="1549260332"/>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4"/>
          <p:cNvSpPr txBox="1">
            <a:spLocks noChangeArrowheads="1"/>
          </p:cNvSpPr>
          <p:nvPr/>
        </p:nvSpPr>
        <p:spPr bwMode="auto">
          <a:xfrm>
            <a:off x="71436" y="1065666"/>
            <a:ext cx="90011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latinLnBrk="0">
              <a:lnSpc>
                <a:spcPct val="120000"/>
              </a:lnSpc>
              <a:buFontTx/>
              <a:buAutoNum type="arabicPeriod"/>
            </a:pPr>
            <a:r>
              <a:rPr lang="en-GB" altLang="x-none" sz="2000" dirty="0">
                <a:latin typeface="+mj-lt"/>
              </a:rPr>
              <a:t>Women admitted for acute MI have 40-100% higher mortality at 30 days, as compared with men. This over-mortality is reduced  after adjustment for age and co-morbidities.</a:t>
            </a:r>
          </a:p>
          <a:p>
            <a:pPr latinLnBrk="0">
              <a:lnSpc>
                <a:spcPct val="120000"/>
              </a:lnSpc>
              <a:buFontTx/>
              <a:buAutoNum type="arabicPeriod"/>
            </a:pPr>
            <a:r>
              <a:rPr lang="en-GB" altLang="x-none" sz="2000" dirty="0">
                <a:latin typeface="+mj-lt"/>
              </a:rPr>
              <a:t>Sex-age interaction : discrepancy between studies </a:t>
            </a:r>
          </a:p>
          <a:p>
            <a:pPr latinLnBrk="0">
              <a:lnSpc>
                <a:spcPct val="120000"/>
              </a:lnSpc>
              <a:buFont typeface="Arial" charset="0"/>
              <a:buAutoNum type="arabicPeriod"/>
            </a:pPr>
            <a:r>
              <a:rPr lang="en-GB" altLang="x-none" sz="2000" b="1" i="1" dirty="0">
                <a:solidFill>
                  <a:srgbClr val="FFC000"/>
                </a:solidFill>
                <a:latin typeface="+mj-lt"/>
              </a:rPr>
              <a:t>Sex-type of MI interaction</a:t>
            </a:r>
            <a:r>
              <a:rPr lang="en-GB" altLang="x-none" sz="2000" dirty="0">
                <a:latin typeface="+mj-lt"/>
              </a:rPr>
              <a:t> : STEMI ≠ </a:t>
            </a:r>
            <a:r>
              <a:rPr lang="en-GB" altLang="x-none" sz="2000" dirty="0" smtClean="0">
                <a:latin typeface="+mj-lt"/>
              </a:rPr>
              <a:t>NSTEMI</a:t>
            </a:r>
            <a:endParaRPr lang="en-GB" altLang="x-none" sz="2000" dirty="0">
              <a:latin typeface="+mj-lt"/>
            </a:endParaRPr>
          </a:p>
        </p:txBody>
      </p:sp>
      <p:sp>
        <p:nvSpPr>
          <p:cNvPr id="21506" name="Text Box 4"/>
          <p:cNvSpPr txBox="1">
            <a:spLocks noChangeArrowheads="1"/>
          </p:cNvSpPr>
          <p:nvPr/>
        </p:nvSpPr>
        <p:spPr bwMode="auto">
          <a:xfrm>
            <a:off x="0" y="6519863"/>
            <a:ext cx="35480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r"/>
            <a:r>
              <a:rPr lang="fr-FR" altLang="x-none" sz="1600" i="1" dirty="0">
                <a:latin typeface="Verdana" charset="0"/>
              </a:rPr>
              <a:t>Berger, JAMA 2009;302:874-82 </a:t>
            </a:r>
          </a:p>
        </p:txBody>
      </p:sp>
      <p:pic>
        <p:nvPicPr>
          <p:cNvPr id="21507" name="Image 8" descr="capture1.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193" y="3068960"/>
            <a:ext cx="8329612"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3"/>
          <p:cNvSpPr>
            <a:spLocks noChangeArrowheads="1"/>
          </p:cNvSpPr>
          <p:nvPr/>
        </p:nvSpPr>
        <p:spPr bwMode="auto">
          <a:xfrm>
            <a:off x="0" y="203228"/>
            <a:ext cx="9143999" cy="867930"/>
          </a:xfrm>
          <a:prstGeom prst="rect">
            <a:avLst/>
          </a:prstGeom>
        </p:spPr>
        <p:txBody>
          <a:bodyPr vert="horz" lIns="91440" tIns="45720" rIns="91440" bIns="45720" rtlCol="0" anchor="ctr">
            <a:normAutofit/>
          </a:bodyPr>
          <a:lstStyle/>
          <a:p>
            <a:pPr algn="ctr" latinLnBrk="0">
              <a:lnSpc>
                <a:spcPct val="90000"/>
              </a:lnSpc>
            </a:pPr>
            <a:r>
              <a:rPr lang="en-GB" altLang="x-none" sz="3200" b="1" dirty="0">
                <a:solidFill>
                  <a:schemeClr val="tx2">
                    <a:lumMod val="60000"/>
                    <a:lumOff val="40000"/>
                  </a:schemeClr>
                </a:solidFill>
                <a:latin typeface="+mj-lt"/>
                <a:ea typeface="굴림" pitchFamily="50" charset="-127"/>
                <a:cs typeface="+mj-cs"/>
              </a:rPr>
              <a:t>Women fare worse than men after acute MI </a:t>
            </a:r>
            <a:endParaRPr lang="fr-FR" altLang="x-none" sz="3200" b="1" dirty="0">
              <a:solidFill>
                <a:schemeClr val="tx2">
                  <a:lumMod val="60000"/>
                  <a:lumOff val="40000"/>
                </a:schemeClr>
              </a:solidFill>
              <a:latin typeface="+mj-lt"/>
              <a:ea typeface="굴림" pitchFamily="50" charset="-127"/>
              <a:cs typeface="+mj-cs"/>
            </a:endParaRPr>
          </a:p>
        </p:txBody>
      </p:sp>
    </p:spTree>
    <p:extLst>
      <p:ext uri="{BB962C8B-B14F-4D97-AF65-F5344CB8AC3E}">
        <p14:creationId xmlns:p14="http://schemas.microsoft.com/office/powerpoint/2010/main" val="1407819071"/>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4"/>
          <p:cNvSpPr txBox="1">
            <a:spLocks noChangeArrowheads="1"/>
          </p:cNvSpPr>
          <p:nvPr/>
        </p:nvSpPr>
        <p:spPr bwMode="auto">
          <a:xfrm>
            <a:off x="0" y="1160940"/>
            <a:ext cx="90011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latinLnBrk="0">
              <a:lnSpc>
                <a:spcPct val="120000"/>
              </a:lnSpc>
              <a:buFontTx/>
              <a:buAutoNum type="arabicPeriod"/>
            </a:pPr>
            <a:r>
              <a:rPr lang="en-GB" altLang="x-none" sz="2000" dirty="0">
                <a:latin typeface="+mj-lt"/>
              </a:rPr>
              <a:t>Women admitted for acute MI have 40-100% higher mortality at 30 days, as compared with men. This over-mortality is reduced  after adjustment for age and co-morbidities.</a:t>
            </a:r>
          </a:p>
          <a:p>
            <a:pPr latinLnBrk="0">
              <a:lnSpc>
                <a:spcPct val="120000"/>
              </a:lnSpc>
              <a:buFontTx/>
              <a:buAutoNum type="arabicPeriod"/>
            </a:pPr>
            <a:r>
              <a:rPr lang="en-GB" altLang="x-none" sz="2000" dirty="0">
                <a:latin typeface="+mj-lt"/>
              </a:rPr>
              <a:t>Sex-age interaction : discrepancy between studies </a:t>
            </a:r>
          </a:p>
          <a:p>
            <a:pPr latinLnBrk="0">
              <a:lnSpc>
                <a:spcPct val="120000"/>
              </a:lnSpc>
              <a:buFont typeface="Arial" charset="0"/>
              <a:buAutoNum type="arabicPeriod"/>
            </a:pPr>
            <a:r>
              <a:rPr lang="en-GB" altLang="x-none" sz="2000" dirty="0">
                <a:latin typeface="+mj-lt"/>
              </a:rPr>
              <a:t>Sex-Type of MI interaction : STEMI ≠ NSTEMI</a:t>
            </a:r>
          </a:p>
          <a:p>
            <a:pPr latinLnBrk="0">
              <a:lnSpc>
                <a:spcPct val="120000"/>
              </a:lnSpc>
              <a:buFont typeface="Arial" charset="0"/>
              <a:buAutoNum type="arabicPeriod"/>
            </a:pPr>
            <a:r>
              <a:rPr lang="en-GB" altLang="x-none" sz="2000" dirty="0">
                <a:latin typeface="+mj-lt"/>
              </a:rPr>
              <a:t>Women </a:t>
            </a:r>
            <a:r>
              <a:rPr lang="en-GB" altLang="x-none" sz="2000" b="1" i="1" u="sng" dirty="0">
                <a:solidFill>
                  <a:srgbClr val="FFC000"/>
                </a:solidFill>
                <a:latin typeface="+mj-lt"/>
              </a:rPr>
              <a:t>receive fewer treatments </a:t>
            </a:r>
            <a:r>
              <a:rPr lang="en-GB" altLang="x-none" sz="2000" dirty="0">
                <a:latin typeface="+mj-lt"/>
              </a:rPr>
              <a:t>and </a:t>
            </a:r>
            <a:r>
              <a:rPr lang="en-GB" altLang="x-none" sz="2000" b="1" i="1" u="sng" dirty="0">
                <a:solidFill>
                  <a:srgbClr val="FFC000"/>
                </a:solidFill>
                <a:latin typeface="+mj-lt"/>
              </a:rPr>
              <a:t>no difference in mortality is observed after adjustment </a:t>
            </a:r>
            <a:r>
              <a:rPr lang="en-GB" altLang="x-none" sz="2000" dirty="0">
                <a:latin typeface="+mj-lt"/>
              </a:rPr>
              <a:t>for co-morbidities and </a:t>
            </a:r>
            <a:r>
              <a:rPr lang="en-GB" altLang="x-none" sz="2000" dirty="0" smtClean="0">
                <a:latin typeface="+mj-lt"/>
              </a:rPr>
              <a:t>treatments</a:t>
            </a:r>
            <a:endParaRPr lang="en-GB" altLang="x-none" sz="2000" dirty="0">
              <a:latin typeface="+mj-lt"/>
            </a:endParaRPr>
          </a:p>
        </p:txBody>
      </p:sp>
      <p:sp>
        <p:nvSpPr>
          <p:cNvPr id="23554" name="Text Box 4"/>
          <p:cNvSpPr txBox="1">
            <a:spLocks noChangeArrowheads="1"/>
          </p:cNvSpPr>
          <p:nvPr/>
        </p:nvSpPr>
        <p:spPr bwMode="auto">
          <a:xfrm>
            <a:off x="71438" y="6448425"/>
            <a:ext cx="38465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r"/>
            <a:r>
              <a:rPr lang="fr-FR" altLang="x-none" sz="1600" i="1">
                <a:latin typeface="Verdana" charset="0"/>
              </a:rPr>
              <a:t>Gan, N </a:t>
            </a:r>
            <a:r>
              <a:rPr lang="fr-FR" altLang="x-none" sz="1600" i="1" dirty="0" err="1">
                <a:latin typeface="Verdana" charset="0"/>
              </a:rPr>
              <a:t>Engl</a:t>
            </a:r>
            <a:r>
              <a:rPr lang="fr-FR" altLang="x-none" sz="1600" i="1" dirty="0">
                <a:latin typeface="Verdana" charset="0"/>
              </a:rPr>
              <a:t> J Med 2000;343:8-15 </a:t>
            </a:r>
          </a:p>
        </p:txBody>
      </p:sp>
      <p:pic>
        <p:nvPicPr>
          <p:cNvPr id="23555" name="Image 8" descr="capture2.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005064"/>
            <a:ext cx="7022554" cy="234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3"/>
          <p:cNvSpPr>
            <a:spLocks noChangeArrowheads="1"/>
          </p:cNvSpPr>
          <p:nvPr/>
        </p:nvSpPr>
        <p:spPr bwMode="auto">
          <a:xfrm>
            <a:off x="0" y="373355"/>
            <a:ext cx="9144000" cy="621117"/>
          </a:xfrm>
          <a:prstGeom prst="rect">
            <a:avLst/>
          </a:prstGeom>
        </p:spPr>
        <p:txBody>
          <a:bodyPr vert="horz" lIns="91440" tIns="45720" rIns="91440" bIns="45720" rtlCol="0" anchor="ctr">
            <a:normAutofit/>
          </a:bodyPr>
          <a:lstStyle/>
          <a:p>
            <a:pPr algn="ctr" latinLnBrk="0">
              <a:lnSpc>
                <a:spcPct val="90000"/>
              </a:lnSpc>
            </a:pPr>
            <a:r>
              <a:rPr lang="en-GB" altLang="x-none" sz="3200" b="1">
                <a:solidFill>
                  <a:schemeClr val="tx2">
                    <a:lumMod val="60000"/>
                    <a:lumOff val="40000"/>
                  </a:schemeClr>
                </a:solidFill>
                <a:latin typeface="+mj-lt"/>
                <a:ea typeface="굴림" pitchFamily="50" charset="-127"/>
                <a:cs typeface="+mj-cs"/>
              </a:rPr>
              <a:t>Women fare worse than men after acute MI </a:t>
            </a:r>
            <a:endParaRPr lang="fr-FR" altLang="x-none" sz="3200" b="1" dirty="0">
              <a:solidFill>
                <a:schemeClr val="tx2">
                  <a:lumMod val="60000"/>
                  <a:lumOff val="40000"/>
                </a:schemeClr>
              </a:solidFill>
              <a:latin typeface="+mj-lt"/>
              <a:ea typeface="굴림" pitchFamily="50" charset="-127"/>
              <a:cs typeface="+mj-cs"/>
            </a:endParaRPr>
          </a:p>
        </p:txBody>
      </p:sp>
    </p:spTree>
    <p:extLst>
      <p:ext uri="{BB962C8B-B14F-4D97-AF65-F5344CB8AC3E}">
        <p14:creationId xmlns:p14="http://schemas.microsoft.com/office/powerpoint/2010/main" val="1578974629"/>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제목 1"/>
          <p:cNvSpPr>
            <a:spLocks noGrp="1"/>
          </p:cNvSpPr>
          <p:nvPr>
            <p:ph type="ctrTitle"/>
          </p:nvPr>
        </p:nvSpPr>
        <p:spPr>
          <a:xfrm>
            <a:off x="-7888" y="1124744"/>
            <a:ext cx="9144000" cy="1447800"/>
          </a:xfrm>
        </p:spPr>
        <p:txBody>
          <a:bodyPr>
            <a:normAutofit/>
          </a:bodyPr>
          <a:lstStyle/>
          <a:p>
            <a:pPr eaLnBrk="1" hangingPunct="1">
              <a:defRPr/>
            </a:pPr>
            <a:r>
              <a:rPr lang="en-US" altLang="ko-KR" sz="3200" dirty="0" smtClean="0">
                <a:solidFill>
                  <a:srgbClr val="FFFF99"/>
                </a:solidFill>
                <a:latin typeface="Verdana" pitchFamily="34" charset="0"/>
                <a:ea typeface="굴림" pitchFamily="50" charset="-127"/>
              </a:rPr>
              <a:t>What is Differ in Women with AMI?</a:t>
            </a:r>
            <a:endParaRPr lang="ko-KR" altLang="en-US" sz="3200" dirty="0" smtClean="0">
              <a:solidFill>
                <a:srgbClr val="FFFF99"/>
              </a:solidFill>
              <a:latin typeface="Verdana" pitchFamily="34" charset="0"/>
              <a:ea typeface="굴림" pitchFamily="50" charset="-127"/>
            </a:endParaRPr>
          </a:p>
        </p:txBody>
      </p:sp>
      <p:sp>
        <p:nvSpPr>
          <p:cNvPr id="5" name="TextBox 4"/>
          <p:cNvSpPr txBox="1"/>
          <p:nvPr/>
        </p:nvSpPr>
        <p:spPr>
          <a:xfrm>
            <a:off x="2547888" y="2780928"/>
            <a:ext cx="4032448" cy="2554545"/>
          </a:xfrm>
          <a:prstGeom prst="rect">
            <a:avLst/>
          </a:prstGeom>
          <a:noFill/>
        </p:spPr>
        <p:txBody>
          <a:bodyPr wrap="square" rtlCol="0">
            <a:spAutoFit/>
          </a:bodyPr>
          <a:lstStyle/>
          <a:p>
            <a:pPr marL="285750" indent="-285750">
              <a:buFont typeface="Arial" charset="0"/>
              <a:buChar char="•"/>
            </a:pPr>
            <a:r>
              <a:rPr lang="en-US" sz="4000" dirty="0" smtClean="0">
                <a:solidFill>
                  <a:srgbClr val="FFC000"/>
                </a:solidFill>
              </a:rPr>
              <a:t>Plaque</a:t>
            </a:r>
          </a:p>
          <a:p>
            <a:pPr marL="285750" indent="-285750">
              <a:buFont typeface="Arial" charset="0"/>
              <a:buChar char="•"/>
            </a:pPr>
            <a:r>
              <a:rPr lang="en-US" sz="4000" dirty="0" smtClean="0">
                <a:solidFill>
                  <a:srgbClr val="FFC000"/>
                </a:solidFill>
              </a:rPr>
              <a:t>Risk factors</a:t>
            </a:r>
          </a:p>
          <a:p>
            <a:pPr marL="285750" indent="-285750">
              <a:buFont typeface="Arial" charset="0"/>
              <a:buChar char="•"/>
            </a:pPr>
            <a:r>
              <a:rPr lang="en-US" sz="4000" dirty="0" smtClean="0">
                <a:solidFill>
                  <a:srgbClr val="FFC000"/>
                </a:solidFill>
              </a:rPr>
              <a:t>Symptoms</a:t>
            </a:r>
          </a:p>
          <a:p>
            <a:pPr marL="285750" indent="-285750">
              <a:buFont typeface="Arial" charset="0"/>
              <a:buChar char="•"/>
            </a:pPr>
            <a:r>
              <a:rPr lang="mr-IN" sz="4000" dirty="0" smtClean="0">
                <a:solidFill>
                  <a:srgbClr val="FFC000"/>
                </a:solidFill>
              </a:rPr>
              <a:t>……</a:t>
            </a:r>
            <a:r>
              <a:rPr lang="en-US" sz="4000" dirty="0" smtClean="0">
                <a:solidFill>
                  <a:srgbClr val="FFC000"/>
                </a:solidFill>
              </a:rPr>
              <a:t>.</a:t>
            </a:r>
            <a:endParaRPr lang="en-US" sz="4000" dirty="0">
              <a:solidFill>
                <a:srgbClr val="FFC000"/>
              </a:solidFill>
            </a:endParaRPr>
          </a:p>
        </p:txBody>
      </p:sp>
    </p:spTree>
    <p:extLst>
      <p:ext uri="{BB962C8B-B14F-4D97-AF65-F5344CB8AC3E}">
        <p14:creationId xmlns:p14="http://schemas.microsoft.com/office/powerpoint/2010/main" val="1842691342"/>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CRFTMP">
  <a:themeElements>
    <a:clrScheme name="">
      <a:dk1>
        <a:srgbClr val="000000"/>
      </a:dk1>
      <a:lt1>
        <a:srgbClr val="FFFFFF"/>
      </a:lt1>
      <a:dk2>
        <a:srgbClr val="002E4B"/>
      </a:dk2>
      <a:lt2>
        <a:srgbClr val="FDE25E"/>
      </a:lt2>
      <a:accent1>
        <a:srgbClr val="FF3300"/>
      </a:accent1>
      <a:accent2>
        <a:srgbClr val="6699FF"/>
      </a:accent2>
      <a:accent3>
        <a:srgbClr val="AAADB1"/>
      </a:accent3>
      <a:accent4>
        <a:srgbClr val="DADADA"/>
      </a:accent4>
      <a:accent5>
        <a:srgbClr val="FFADAA"/>
      </a:accent5>
      <a:accent6>
        <a:srgbClr val="5C8AE7"/>
      </a:accent6>
      <a:hlink>
        <a:srgbClr val="FFCC00"/>
      </a:hlink>
      <a:folHlink>
        <a:srgbClr val="969696"/>
      </a:folHlink>
    </a:clrScheme>
    <a:fontScheme name="CRFTMP">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CCCC"/>
        </a:solidFill>
        <a:ln w="38100" cap="flat" cmpd="sng" algn="ctr">
          <a:solidFill>
            <a:schemeClr val="bg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Black" pitchFamily="34" charset="0"/>
            <a:ea typeface="바탕체" pitchFamily="17" charset="-127"/>
          </a:defRPr>
        </a:defPPr>
      </a:lstStyle>
    </a:spDef>
    <a:lnDef>
      <a:spPr bwMode="auto">
        <a:xfrm>
          <a:off x="0" y="0"/>
          <a:ext cx="1" cy="1"/>
        </a:xfrm>
        <a:custGeom>
          <a:avLst/>
          <a:gdLst/>
          <a:ahLst/>
          <a:cxnLst/>
          <a:rect l="0" t="0" r="0" b="0"/>
          <a:pathLst/>
        </a:custGeom>
        <a:solidFill>
          <a:srgbClr val="33CCCC"/>
        </a:solidFill>
        <a:ln w="38100" cap="flat" cmpd="sng" algn="ctr">
          <a:solidFill>
            <a:schemeClr val="bg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Black" pitchFamily="34" charset="0"/>
            <a:ea typeface="바탕체" pitchFamily="17" charset="-127"/>
          </a:defRPr>
        </a:defPPr>
      </a:lstStyle>
    </a:lnDef>
  </a:objectDefaults>
  <a:extraClrSchemeLst>
    <a:extraClrScheme>
      <a:clrScheme name="CRFTM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RFTM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RFTM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RFTM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RFTM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RFTM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RFTM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RFTMP 8">
        <a:dk1>
          <a:srgbClr val="000000"/>
        </a:dk1>
        <a:lt1>
          <a:srgbClr val="FFFFFF"/>
        </a:lt1>
        <a:dk2>
          <a:srgbClr val="002E4B"/>
        </a:dk2>
        <a:lt2>
          <a:srgbClr val="FDE25E"/>
        </a:lt2>
        <a:accent1>
          <a:srgbClr val="FF3300"/>
        </a:accent1>
        <a:accent2>
          <a:srgbClr val="3333FF"/>
        </a:accent2>
        <a:accent3>
          <a:srgbClr val="AAADB1"/>
        </a:accent3>
        <a:accent4>
          <a:srgbClr val="DADADA"/>
        </a:accent4>
        <a:accent5>
          <a:srgbClr val="FFADAA"/>
        </a:accent5>
        <a:accent6>
          <a:srgbClr val="2D2DE7"/>
        </a:accent6>
        <a:hlink>
          <a:srgbClr val="FFCC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테마">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110862</TotalTime>
  <Words>4893</Words>
  <Application>Microsoft Macintosh PowerPoint</Application>
  <PresentationFormat>On-screen Show (4:3)</PresentationFormat>
  <Paragraphs>709</Paragraphs>
  <Slides>49</Slides>
  <Notes>44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49</vt:i4>
      </vt:variant>
    </vt:vector>
  </HeadingPairs>
  <TitlesOfParts>
    <vt:vector size="64" baseType="lpstr">
      <vt:lpstr>Apple Chancery</vt:lpstr>
      <vt:lpstr>Arial Black</vt:lpstr>
      <vt:lpstr>Arial Narrow</vt:lpstr>
      <vt:lpstr>Futura</vt:lpstr>
      <vt:lpstr>Mangal</vt:lpstr>
      <vt:lpstr>MS PGothic</vt:lpstr>
      <vt:lpstr>Times</vt:lpstr>
      <vt:lpstr>Times New Roman</vt:lpstr>
      <vt:lpstr>Verdana</vt:lpstr>
      <vt:lpstr>Wingdings</vt:lpstr>
      <vt:lpstr>굴림</vt:lpstr>
      <vt:lpstr>맑은 고딕</vt:lpstr>
      <vt:lpstr>바탕체</vt:lpstr>
      <vt:lpstr>Arial</vt:lpstr>
      <vt:lpstr>CRFTMP</vt:lpstr>
      <vt:lpstr>PowerPoint Presentation</vt:lpstr>
      <vt:lpstr>Disclosures</vt:lpstr>
      <vt:lpstr>Contents</vt:lpstr>
      <vt:lpstr>Contents</vt:lpstr>
      <vt:lpstr>Incidence of MI in Men and Women</vt:lpstr>
      <vt:lpstr>PowerPoint Presentation</vt:lpstr>
      <vt:lpstr>PowerPoint Presentation</vt:lpstr>
      <vt:lpstr>PowerPoint Presentation</vt:lpstr>
      <vt:lpstr>What is Differ in Women with AMI?</vt:lpstr>
      <vt:lpstr>Plaque of culprit lesions in STEMI</vt:lpstr>
      <vt:lpstr>Plaque of culprit lesions in STEMI</vt:lpstr>
      <vt:lpstr>Risk Factors and AMI in Women vs. Men</vt:lpstr>
      <vt:lpstr>Typical versus Atypical Symptoms  in Women presenting with AMI</vt:lpstr>
      <vt:lpstr>More Symptoms, Less Chest pain in Women</vt:lpstr>
      <vt:lpstr>Women Exceed Time Guidelines</vt:lpstr>
      <vt:lpstr>Contents</vt:lpstr>
      <vt:lpstr>FL vs. PPCI in STEMI: Meta-Analysis of 22 Trials</vt:lpstr>
      <vt:lpstr>GUSTO II-B PTCA Substudy</vt:lpstr>
      <vt:lpstr>GUSTO II-B PTCA Substudy</vt:lpstr>
      <vt:lpstr>GUSTO II-B PTCA Substudy</vt:lpstr>
      <vt:lpstr>Previous Evidence: Meta-Anaysis of 35 studies 68,536 pts s/p primary PCI</vt:lpstr>
      <vt:lpstr>PowerPoint Presentation</vt:lpstr>
      <vt:lpstr>Previous Evidence: Meta-Anaysis of 39 studies</vt:lpstr>
      <vt:lpstr>Previous Evidence: Meta-Anaysis of 39 studies</vt:lpstr>
      <vt:lpstr>Previous Evidence: Meta-Anaysis of 26 studies 98,778 pts s/p primary PCI</vt:lpstr>
      <vt:lpstr>Previous Evidence: Meta-Anaysis of 26 studies 98,778 pts s/p primary PCI</vt:lpstr>
      <vt:lpstr>Contents</vt:lpstr>
      <vt:lpstr>Background</vt:lpstr>
      <vt:lpstr>Objective</vt:lpstr>
      <vt:lpstr>Data Sources and Searches</vt:lpstr>
      <vt:lpstr>Study Selection</vt:lpstr>
      <vt:lpstr>End points</vt:lpstr>
      <vt:lpstr>Data Synthesis and Analysis</vt:lpstr>
      <vt:lpstr>Results</vt:lpstr>
      <vt:lpstr>Characteristics of Included Studies</vt:lpstr>
      <vt:lpstr>Gender and Outcomes in STEMI after primary PCI  Unadjusted In-Hospital Mortality</vt:lpstr>
      <vt:lpstr>Gender and Outcomes in STEMI after primary PCI  Unadjusted In-Hospital Mortality according to Study design</vt:lpstr>
      <vt:lpstr>Gender and Outcomes in STEMI after primary PCI  Adjusted In-Hospital Mortality</vt:lpstr>
      <vt:lpstr>Gender and Outcomes in STEMI after primary PCI  Unadjusted 30-Day Mortality</vt:lpstr>
      <vt:lpstr>Gender and Outcomes in STEMI after primary PCI  Unadjusted 30-Day Mortality according Study Design</vt:lpstr>
      <vt:lpstr>Gender and Outcomes in STEMI after primary PCI  Adjusted 30-Day Mortality</vt:lpstr>
      <vt:lpstr>Gender and Outcomes in STEMI after primary PCI  Unadjusted 1-Year Mortality</vt:lpstr>
      <vt:lpstr>Gender and Outcomes in STEMI after primary PCI  Unadjusted 1-Year Mortality according to Study Design</vt:lpstr>
      <vt:lpstr>Gender and Outcomes in STEMI after primary PCI  Adjusted 1-Year Mortality</vt:lpstr>
      <vt:lpstr>Publication Bias by Funnel Plot</vt:lpstr>
      <vt:lpstr>Publication Bias; Trim and Fill Method</vt:lpstr>
      <vt:lpstr>Study Limitations</vt:lpstr>
      <vt:lpstr>Conclusions</vt:lpstr>
      <vt:lpstr>Thank you for your attention!</vt:lpstr>
    </vt:vector>
  </TitlesOfParts>
  <Company>BHH</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 gishel</dc:creator>
  <cp:lastModifiedBy>Jae-Sik Jang</cp:lastModifiedBy>
  <cp:revision>5040</cp:revision>
  <dcterms:created xsi:type="dcterms:W3CDTF">2002-08-07T01:47:25Z</dcterms:created>
  <dcterms:modified xsi:type="dcterms:W3CDTF">2016-12-09T10:06:30Z</dcterms:modified>
</cp:coreProperties>
</file>